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2"/>
  </p:notesMasterIdLst>
  <p:sldIdLst>
    <p:sldId id="256" r:id="rId2"/>
    <p:sldId id="257" r:id="rId3"/>
    <p:sldId id="446" r:id="rId4"/>
    <p:sldId id="447" r:id="rId5"/>
    <p:sldId id="448" r:id="rId6"/>
    <p:sldId id="449" r:id="rId7"/>
    <p:sldId id="450" r:id="rId8"/>
    <p:sldId id="451" r:id="rId9"/>
    <p:sldId id="33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70" autoAdjust="0"/>
    <p:restoredTop sz="94761" autoAdjust="0"/>
  </p:normalViewPr>
  <p:slideViewPr>
    <p:cSldViewPr>
      <p:cViewPr>
        <p:scale>
          <a:sx n="60" d="100"/>
          <a:sy n="60" d="100"/>
        </p:scale>
        <p:origin x="-1382" y="-10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3" y="3307357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3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4" y="3308581"/>
            <a:ext cx="7117179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4" y="4777381"/>
            <a:ext cx="7117179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6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4" y="1809751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3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7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4" y="2389190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9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1" y="2389190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1" y="446087"/>
            <a:ext cx="2660651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6" y="446089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1" y="1631951"/>
            <a:ext cx="2660651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4" y="1387059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4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8" y="1436863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3" y="1411793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6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7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3" y="2083428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4" y="993077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8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3" y="1060595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4"/>
            <a:ext cx="1472963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4" y="675725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5" y="675726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7" y="5951812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61" y="5951812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2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3.wmf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png"/><Relationship Id="rId18" Type="http://schemas.openxmlformats.org/officeDocument/2006/relationships/image" Target="../media/image4.wmf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17" Type="http://schemas.openxmlformats.org/officeDocument/2006/relationships/image" Target="../media/image28.png"/><Relationship Id="rId2" Type="http://schemas.openxmlformats.org/officeDocument/2006/relationships/image" Target="../media/image13.png"/><Relationship Id="rId16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5" Type="http://schemas.openxmlformats.org/officeDocument/2006/relationships/image" Target="../media/image2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Relationship Id="rId14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18" Type="http://schemas.openxmlformats.org/officeDocument/2006/relationships/image" Target="../media/image4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17" Type="http://schemas.openxmlformats.org/officeDocument/2006/relationships/image" Target="../media/image45.png"/><Relationship Id="rId2" Type="http://schemas.openxmlformats.org/officeDocument/2006/relationships/image" Target="../media/image30.png"/><Relationship Id="rId16" Type="http://schemas.openxmlformats.org/officeDocument/2006/relationships/image" Target="../media/image44.png"/><Relationship Id="rId20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5" Type="http://schemas.openxmlformats.org/officeDocument/2006/relationships/image" Target="../media/image43.png"/><Relationship Id="rId10" Type="http://schemas.openxmlformats.org/officeDocument/2006/relationships/image" Target="../media/image38.png"/><Relationship Id="rId19" Type="http://schemas.openxmlformats.org/officeDocument/2006/relationships/image" Target="../media/image47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Relationship Id="rId14" Type="http://schemas.openxmlformats.org/officeDocument/2006/relationships/image" Target="../media/image4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4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5" Type="http://schemas.openxmlformats.org/officeDocument/2006/relationships/image" Target="../media/image7.wmf"/><Relationship Id="rId4" Type="http://schemas.openxmlformats.org/officeDocument/2006/relationships/image" Target="../media/image5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7243" y="2239898"/>
            <a:ext cx="876724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7243" y="248538"/>
            <a:ext cx="876724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5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333" y="4604191"/>
            <a:ext cx="83792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ČÍSLO PROJEKTU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CZ.1.07/1.4.00/21.2364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6333" y="3038485"/>
            <a:ext cx="83574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NÁZEV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VY_32_INOVACE_07_19_M8_Hanak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2527" y="2552432"/>
            <a:ext cx="52574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AUTOR</a:t>
            </a:r>
            <a:r>
              <a:rPr lang="cs-CZ" sz="2800" dirty="0">
                <a:solidFill>
                  <a:schemeClr val="bg1"/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367" y="3561705"/>
            <a:ext cx="25442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TÉMA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Válec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5875" y="363193"/>
            <a:ext cx="8953679" cy="20082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Název projektu: </a:t>
            </a:r>
            <a:r>
              <a:rPr lang="cs-CZ" sz="1600" dirty="0" smtClean="0">
                <a:solidFill>
                  <a:schemeClr val="bg1"/>
                </a:solidFill>
              </a:rPr>
              <a:t>Škola hrou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331" y="4072225"/>
            <a:ext cx="906422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OBSAH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Objem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355" y="801785"/>
            <a:ext cx="1217599" cy="10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3761" y="356444"/>
            <a:ext cx="8609307" cy="6384924"/>
          </a:xfrm>
          <a:prstGeom prst="roundRect">
            <a:avLst>
              <a:gd name="adj" fmla="val 855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30228" y="89363"/>
            <a:ext cx="288032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75967" y="908722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této hodině je ukázáno, jak lze vypočítat objem válce. Na začátku jsou řešené příklady a v další části jsou příklady na samostatné procvičení. </a:t>
            </a:r>
          </a:p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Inovativnost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aby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36006" y="41917"/>
            <a:ext cx="9107993" cy="6699451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5" name="Zaoblený obdélník 54"/>
          <p:cNvSpPr/>
          <p:nvPr/>
        </p:nvSpPr>
        <p:spPr>
          <a:xfrm>
            <a:off x="179512" y="1268577"/>
            <a:ext cx="4536504" cy="5414666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4932039" y="1159125"/>
            <a:ext cx="4068453" cy="5414666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531352" y="1731347"/>
            <a:ext cx="2716116" cy="4158901"/>
            <a:chOff x="5651999" y="1584000"/>
            <a:chExt cx="2716116" cy="4158901"/>
          </a:xfrm>
        </p:grpSpPr>
        <p:sp>
          <p:nvSpPr>
            <p:cNvPr id="4" name="Plechovka 3"/>
            <p:cNvSpPr/>
            <p:nvPr/>
          </p:nvSpPr>
          <p:spPr>
            <a:xfrm>
              <a:off x="5652120" y="1584000"/>
              <a:ext cx="2715995" cy="4158901"/>
            </a:xfrm>
            <a:prstGeom prst="can">
              <a:avLst>
                <a:gd name="adj" fmla="val 31546"/>
              </a:avLst>
            </a:prstGeom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  <a:ln w="412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5651999" y="4896000"/>
              <a:ext cx="2700000" cy="846062"/>
            </a:xfrm>
            <a:prstGeom prst="ellipse">
              <a:avLst/>
            </a:prstGeom>
            <a:solidFill>
              <a:srgbClr val="00B0F0"/>
            </a:solidFill>
            <a:ln>
              <a:noFill/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4" name="Ovál 53"/>
          <p:cNvSpPr/>
          <p:nvPr/>
        </p:nvSpPr>
        <p:spPr>
          <a:xfrm>
            <a:off x="5562340" y="1747112"/>
            <a:ext cx="2664000" cy="846062"/>
          </a:xfrm>
          <a:prstGeom prst="ellipse">
            <a:avLst/>
          </a:prstGeom>
          <a:solidFill>
            <a:srgbClr val="00B0F0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07504" y="89662"/>
            <a:ext cx="8892989" cy="937359"/>
          </a:xfrm>
          <a:prstGeom prst="roundRect">
            <a:avLst>
              <a:gd name="adj" fmla="val 3065"/>
            </a:avLst>
          </a:prstGeom>
          <a:gradFill>
            <a:gsLst>
              <a:gs pos="0">
                <a:schemeClr val="accent2">
                  <a:tint val="98000"/>
                  <a:satMod val="120000"/>
                  <a:lumMod val="110000"/>
                </a:schemeClr>
              </a:gs>
              <a:gs pos="100000">
                <a:schemeClr val="accent2">
                  <a:shade val="90000"/>
                  <a:lumMod val="9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822450" y="291182"/>
                <a:ext cx="717342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Objem válce o poloměru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a výšce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𝑣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: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2450" y="291182"/>
                <a:ext cx="7173429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1784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2" descr="C:\Users\spravce\AppData\Local\Microsoft\Windows\Temporary Internet Files\Content.IE5\BL96J1IA\MC900440428CAFEV2UG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0804" y="173590"/>
            <a:ext cx="1414673" cy="148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0" name="Obdélník 29"/>
              <p:cNvSpPr/>
              <p:nvPr/>
            </p:nvSpPr>
            <p:spPr>
              <a:xfrm>
                <a:off x="871233" y="5367585"/>
                <a:ext cx="2867373" cy="720080"/>
              </a:xfrm>
              <a:prstGeom prst="rect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0" name="Obdélník 2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1233" y="5367585"/>
                <a:ext cx="2867373" cy="72008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3810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6881352" y="1362133"/>
            <a:ext cx="0" cy="5016917"/>
          </a:xfrm>
          <a:prstGeom prst="line">
            <a:avLst/>
          </a:prstGeom>
          <a:ln w="25400">
            <a:solidFill>
              <a:schemeClr val="bg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6881352" y="2157669"/>
            <a:ext cx="1366116" cy="0"/>
          </a:xfrm>
          <a:prstGeom prst="straightConnector1">
            <a:avLst/>
          </a:prstGeom>
          <a:ln w="1905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7241501" y="5045441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1501" y="5045441"/>
                <a:ext cx="480145" cy="53296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8247468" y="3653766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𝑣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47468" y="3653766"/>
                <a:ext cx="480145" cy="53296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3" name="Přímá spojnice se šipkou 42"/>
          <p:cNvCxnSpPr/>
          <p:nvPr/>
        </p:nvCxnSpPr>
        <p:spPr>
          <a:xfrm>
            <a:off x="6865236" y="5466378"/>
            <a:ext cx="1366116" cy="0"/>
          </a:xfrm>
          <a:prstGeom prst="straightConnector1">
            <a:avLst/>
          </a:prstGeom>
          <a:ln w="1905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6446009" y="5199895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6009" y="5199895"/>
                <a:ext cx="480145" cy="53296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7403817" y="1735347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3817" y="1735347"/>
                <a:ext cx="480145" cy="53296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6409325" y="1891186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9325" y="1891186"/>
                <a:ext cx="480145" cy="53296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Obdélník 49"/>
              <p:cNvSpPr/>
              <p:nvPr/>
            </p:nvSpPr>
            <p:spPr>
              <a:xfrm>
                <a:off x="871234" y="3615870"/>
                <a:ext cx="2867373" cy="720080"/>
              </a:xfrm>
              <a:prstGeom prst="rect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𝑃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50" name="Obdélník 4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1234" y="3615870"/>
                <a:ext cx="2867373" cy="72008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 w="3810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Obdélník 50"/>
              <p:cNvSpPr/>
              <p:nvPr/>
            </p:nvSpPr>
            <p:spPr>
              <a:xfrm>
                <a:off x="871234" y="1949482"/>
                <a:ext cx="2867373" cy="720080"/>
              </a:xfrm>
              <a:prstGeom prst="rect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𝑝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51" name="Obdélník 5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1234" y="1949482"/>
                <a:ext cx="2867373" cy="72008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 w="3810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" name="Ovál 52"/>
          <p:cNvSpPr/>
          <p:nvPr/>
        </p:nvSpPr>
        <p:spPr>
          <a:xfrm>
            <a:off x="5531352" y="5050547"/>
            <a:ext cx="2700000" cy="846062"/>
          </a:xfrm>
          <a:prstGeom prst="ellipse">
            <a:avLst/>
          </a:prstGeom>
          <a:noFill/>
          <a:ln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852481" y="1401654"/>
            <a:ext cx="22597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Objem válce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849834" y="3092650"/>
            <a:ext cx="31958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Obsah podstavy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872815" y="4796634"/>
            <a:ext cx="22597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Objem válce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1906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 animBg="1"/>
      <p:bldP spid="30" grpId="0" animBg="1"/>
      <p:bldP spid="34" grpId="0"/>
      <p:bldP spid="35" grpId="0"/>
      <p:bldP spid="45" grpId="0"/>
      <p:bldP spid="46" grpId="0"/>
      <p:bldP spid="48" grpId="0"/>
      <p:bldP spid="50" grpId="0" animBg="1"/>
      <p:bldP spid="51" grpId="0" animBg="1"/>
      <p:bldP spid="53" grpId="0" animBg="1"/>
      <p:bldP spid="56" grpId="0"/>
      <p:bldP spid="57" grpId="0"/>
      <p:bldP spid="5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-1"/>
            <a:ext cx="9144000" cy="116713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02576" y="76269"/>
                <a:ext cx="8941423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Jaký objem v decilitrech má válcová nádoba, jestliže vnitřní průměr je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0,68 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𝑑𝑚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 výška je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45 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? 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76" y="76269"/>
                <a:ext cx="8941423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363" t="-6410" r="-1431" b="-1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oblený obdélník 3"/>
          <p:cNvSpPr/>
          <p:nvPr/>
        </p:nvSpPr>
        <p:spPr>
          <a:xfrm>
            <a:off x="0" y="1167136"/>
            <a:ext cx="9143999" cy="569086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6246" y="1779836"/>
            <a:ext cx="4545754" cy="4282163"/>
          </a:xfrm>
          <a:prstGeom prst="roundRect">
            <a:avLst>
              <a:gd name="adj" fmla="val 210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121499" y="1908074"/>
                <a:ext cx="2663721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𝑑</m:t>
                      </m:r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0,68</m:t>
                      </m:r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𝑑</m:t>
                      </m:r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499" y="1908074"/>
                <a:ext cx="2663721" cy="50364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136407" y="2411720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𝑟</m:t>
                      </m:r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3,4 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𝑐𝑚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407" y="2411720"/>
                <a:ext cx="2388343" cy="5036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136407" y="2915366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𝑣</m:t>
                      </m:r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45 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𝑚𝑚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407" y="2915366"/>
                <a:ext cx="2388343" cy="5036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2418151" y="1908074"/>
                <a:ext cx="2204247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6,8 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𝑐𝑚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8151" y="1908074"/>
                <a:ext cx="2204247" cy="5036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2299123" y="2926341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4,5 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𝑐𝑚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9123" y="2926341"/>
                <a:ext cx="2388343" cy="5036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>
            <a:off x="136407" y="3735415"/>
            <a:ext cx="4170856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12866" y="3804107"/>
                <a:ext cx="298204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866" y="3804107"/>
                <a:ext cx="2982048" cy="5036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02576" y="4349348"/>
                <a:ext cx="4296425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=3,14·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3,4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4,5 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76" y="4349348"/>
                <a:ext cx="4296425" cy="5036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212866" y="5415928"/>
                <a:ext cx="4296425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=163,342 8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866" y="5415928"/>
                <a:ext cx="4296425" cy="50364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Zaoblený obdélník 29"/>
          <p:cNvSpPr/>
          <p:nvPr/>
        </p:nvSpPr>
        <p:spPr>
          <a:xfrm>
            <a:off x="4572001" y="4265014"/>
            <a:ext cx="4571998" cy="1812451"/>
          </a:xfrm>
          <a:prstGeom prst="roundRect">
            <a:avLst>
              <a:gd name="adj" fmla="val 210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30438" y="6062000"/>
            <a:ext cx="9143998" cy="660405"/>
          </a:xfrm>
          <a:prstGeom prst="roundRect">
            <a:avLst>
              <a:gd name="adj" fmla="val 210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4592648" y="1167136"/>
            <a:ext cx="4571998" cy="3097879"/>
          </a:xfrm>
          <a:prstGeom prst="roundRect">
            <a:avLst>
              <a:gd name="adj" fmla="val 2100"/>
            </a:avLst>
          </a:prstGeom>
          <a:solidFill>
            <a:schemeClr val="tx1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Vývojový diagram: postup 4"/>
          <p:cNvSpPr/>
          <p:nvPr/>
        </p:nvSpPr>
        <p:spPr>
          <a:xfrm>
            <a:off x="53066" y="1281040"/>
            <a:ext cx="1800197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FFFF00"/>
                </a:solidFill>
              </a:rPr>
              <a:t>Řešení:</a:t>
            </a:r>
            <a:endParaRPr lang="cs-CZ" sz="28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4748443" y="4852994"/>
                <a:ext cx="270127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=163,3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𝑚𝑙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8443" y="4852994"/>
                <a:ext cx="2701270" cy="50364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4765395" y="5444814"/>
                <a:ext cx="2830942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=1, 633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𝑑𝑙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5395" y="5444814"/>
                <a:ext cx="2830942" cy="5036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38267" y="6087212"/>
                <a:ext cx="717003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Nádoba má objem asi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1,633 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𝑑𝑙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.</m:t>
                    </m:r>
                  </m:oMath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267" y="6087212"/>
                <a:ext cx="7170038" cy="523220"/>
              </a:xfrm>
              <a:prstGeom prst="rect">
                <a:avLst/>
              </a:prstGeom>
              <a:blipFill rotWithShape="1">
                <a:blip r:embed="rId13"/>
                <a:stretch>
                  <a:fillRect l="-1786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Skupina 8"/>
          <p:cNvGrpSpPr/>
          <p:nvPr/>
        </p:nvGrpSpPr>
        <p:grpSpPr>
          <a:xfrm>
            <a:off x="5169205" y="1608232"/>
            <a:ext cx="1853021" cy="2434361"/>
            <a:chOff x="9756576" y="1123637"/>
            <a:chExt cx="2716118" cy="4165262"/>
          </a:xfrm>
        </p:grpSpPr>
        <p:grpSp>
          <p:nvGrpSpPr>
            <p:cNvPr id="50" name="Skupina 49"/>
            <p:cNvGrpSpPr/>
            <p:nvPr/>
          </p:nvGrpSpPr>
          <p:grpSpPr>
            <a:xfrm>
              <a:off x="9756576" y="1123637"/>
              <a:ext cx="2716118" cy="4158901"/>
              <a:chOff x="5651999" y="1584000"/>
              <a:chExt cx="2716118" cy="4158901"/>
            </a:xfrm>
          </p:grpSpPr>
          <p:sp>
            <p:nvSpPr>
              <p:cNvPr id="51" name="Plechovka 50"/>
              <p:cNvSpPr/>
              <p:nvPr/>
            </p:nvSpPr>
            <p:spPr>
              <a:xfrm>
                <a:off x="5652122" y="1584000"/>
                <a:ext cx="2715995" cy="4158901"/>
              </a:xfrm>
              <a:prstGeom prst="can">
                <a:avLst>
                  <a:gd name="adj" fmla="val 31546"/>
                </a:avLst>
              </a:prstGeom>
              <a:gradFill>
                <a:gsLst>
                  <a:gs pos="0">
                    <a:srgbClr val="CCCCFF"/>
                  </a:gs>
                  <a:gs pos="17999">
                    <a:srgbClr val="99CCFF"/>
                  </a:gs>
                  <a:gs pos="0">
                    <a:srgbClr val="9966FF"/>
                  </a:gs>
                  <a:gs pos="61000">
                    <a:srgbClr val="CC99FF"/>
                  </a:gs>
                  <a:gs pos="82001">
                    <a:srgbClr val="99CCFF"/>
                  </a:gs>
                  <a:gs pos="100000">
                    <a:srgbClr val="CCCCFF"/>
                  </a:gs>
                </a:gsLst>
                <a:lin ang="5400000" scaled="0"/>
              </a:gradFill>
              <a:ln w="41275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/>
              <p:cNvSpPr/>
              <p:nvPr/>
            </p:nvSpPr>
            <p:spPr>
              <a:xfrm>
                <a:off x="5651999" y="4896000"/>
                <a:ext cx="2700000" cy="846062"/>
              </a:xfrm>
              <a:prstGeom prst="ellipse">
                <a:avLst/>
              </a:prstGeom>
              <a:solidFill>
                <a:srgbClr val="00B0F0"/>
              </a:solidFill>
              <a:ln>
                <a:noFill/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3" name="Ovál 52"/>
            <p:cNvSpPr/>
            <p:nvPr/>
          </p:nvSpPr>
          <p:spPr>
            <a:xfrm>
              <a:off x="9787564" y="1139401"/>
              <a:ext cx="2664000" cy="985553"/>
            </a:xfrm>
            <a:prstGeom prst="ellipse">
              <a:avLst/>
            </a:prstGeom>
            <a:solidFill>
              <a:srgbClr val="00B0F0"/>
            </a:solidFill>
            <a:ln>
              <a:noFill/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5" name="Přímá spojnice se šipkou 54"/>
            <p:cNvCxnSpPr/>
            <p:nvPr/>
          </p:nvCxnSpPr>
          <p:spPr>
            <a:xfrm flipV="1">
              <a:off x="9756576" y="1549959"/>
              <a:ext cx="2716116" cy="11836"/>
            </a:xfrm>
            <a:prstGeom prst="straightConnector1">
              <a:avLst/>
            </a:prstGeom>
            <a:ln w="19050">
              <a:solidFill>
                <a:schemeClr val="bg1"/>
              </a:solidFill>
              <a:headEnd type="arrow" w="lg" len="lg"/>
              <a:tailEnd type="arrow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ál 61"/>
            <p:cNvSpPr/>
            <p:nvPr/>
          </p:nvSpPr>
          <p:spPr>
            <a:xfrm>
              <a:off x="9756576" y="4442837"/>
              <a:ext cx="2700000" cy="846062"/>
            </a:xfrm>
            <a:prstGeom prst="ellipse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5360866" y="1779837"/>
                <a:ext cx="166136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𝑑</m:t>
                      </m:r>
                      <m:r>
                        <a:rPr lang="cs-CZ" sz="20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=0,68 </m:t>
                      </m:r>
                      <m:r>
                        <a:rPr lang="cs-CZ" sz="20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𝑑𝑚</m:t>
                      </m:r>
                    </m:oMath>
                  </m:oMathPara>
                </a14:m>
                <a:endParaRPr lang="cs-CZ" sz="20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0866" y="1779837"/>
                <a:ext cx="1661360" cy="40011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5186717" y="2623498"/>
                <a:ext cx="14910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𝑣</m:t>
                      </m:r>
                      <m:r>
                        <a:rPr lang="cs-CZ" sz="20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=45 </m:t>
                      </m:r>
                      <m:r>
                        <a:rPr lang="cs-CZ" sz="20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𝑚𝑚</m:t>
                      </m:r>
                    </m:oMath>
                  </m:oMathPara>
                </a14:m>
                <a:endParaRPr lang="cs-CZ" sz="20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6717" y="2623498"/>
                <a:ext cx="1491027" cy="40011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Zástupný symbol pro obsah 2"/>
              <p:cNvSpPr>
                <a:spLocks noGrp="1"/>
              </p:cNvSpPr>
              <p:nvPr/>
            </p:nvSpPr>
            <p:spPr>
              <a:xfrm>
                <a:off x="212866" y="4862208"/>
                <a:ext cx="4296425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=3,14·11,56·4,5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6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866" y="4862208"/>
                <a:ext cx="4296425" cy="50364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Zástupný symbol pro obsah 2"/>
              <p:cNvSpPr>
                <a:spLocks noGrp="1"/>
              </p:cNvSpPr>
              <p:nvPr/>
            </p:nvSpPr>
            <p:spPr>
              <a:xfrm>
                <a:off x="4748443" y="4360156"/>
                <a:ext cx="4296425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163,3 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6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8443" y="4360156"/>
                <a:ext cx="4296425" cy="50364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2" descr="C:\Users\spravce\AppData\Local\Microsoft\Windows\Temporary Internet Files\Content.IE5\8H1P3Q3A\MC900437573[2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8618" y="1753173"/>
            <a:ext cx="174625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6946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6" grpId="0"/>
      <p:bldP spid="17" grpId="0"/>
      <p:bldP spid="18" grpId="0"/>
      <p:bldP spid="19" grpId="0"/>
      <p:bldP spid="22" grpId="0"/>
      <p:bldP spid="23" grpId="0"/>
      <p:bldP spid="24" grpId="0"/>
      <p:bldP spid="5" grpId="0" animBg="1"/>
      <p:bldP spid="33" grpId="0"/>
      <p:bldP spid="34" grpId="0"/>
      <p:bldP spid="37" grpId="0"/>
      <p:bldP spid="56" grpId="0"/>
      <p:bldP spid="57" grpId="0"/>
      <p:bldP spid="63" grpId="0"/>
      <p:bldP spid="6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-1"/>
            <a:ext cx="9144000" cy="116713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28887" y="34859"/>
                <a:ext cx="9035759" cy="10974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Př.2) Kolik váží měděný válec, který má průměr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28 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a výšku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45 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, jestliže hustota mědi je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8,7 </m:t>
                    </m:r>
                    <m:f>
                      <m:f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𝑔</m:t>
                        </m:r>
                      </m:num>
                      <m:den>
                        <m:sSup>
                          <m:sSupPr>
                            <m:ctrlPr>
                              <a:rPr lang="cs-CZ" sz="2800" b="0" i="1" smtClean="0">
                                <a:solidFill>
                                  <a:schemeClr val="bg1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solidFill>
                                  <a:schemeClr val="bg1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𝑐𝑚</m:t>
                            </m:r>
                          </m:e>
                          <m:sup>
                            <m:r>
                              <a:rPr lang="cs-CZ" sz="2800" b="0" i="1" smtClean="0">
                                <a:solidFill>
                                  <a:schemeClr val="bg1"/>
                                </a:solidFill>
                                <a:latin typeface="Cambria Math"/>
                                <a:cs typeface="Arial" pitchFamily="34" charset="0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?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887" y="34859"/>
                <a:ext cx="9035759" cy="1097416"/>
              </a:xfrm>
              <a:prstGeom prst="rect">
                <a:avLst/>
              </a:prstGeom>
              <a:blipFill rotWithShape="1">
                <a:blip r:embed="rId2"/>
                <a:stretch>
                  <a:fillRect l="-1350" t="-5556" b="-5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oblený obdélník 3"/>
          <p:cNvSpPr/>
          <p:nvPr/>
        </p:nvSpPr>
        <p:spPr>
          <a:xfrm>
            <a:off x="0" y="1167136"/>
            <a:ext cx="9143999" cy="569086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6246" y="1167136"/>
            <a:ext cx="3897682" cy="5070176"/>
          </a:xfrm>
          <a:prstGeom prst="roundRect">
            <a:avLst>
              <a:gd name="adj" fmla="val 210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97587" y="1661183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𝑑</m:t>
                      </m:r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28</m:t>
                      </m:r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𝑐𝑚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587" y="1661183"/>
                <a:ext cx="2388343" cy="50364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123596" y="3019847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𝜌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=8,7 </m:t>
                      </m:r>
                      <m:f>
                        <m:fPr>
                          <m:ctrlP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𝑔</m:t>
                          </m:r>
                        </m:num>
                        <m:den>
                          <m:sSup>
                            <m:sSupPr>
                              <m:ctrlPr>
                                <a:rPr lang="cs-CZ" sz="2800" i="1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sz="2800" i="1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𝑐𝑚</m:t>
                              </m:r>
                            </m:e>
                            <m:sup>
                              <m:r>
                                <a:rPr lang="cs-CZ" sz="2800" i="1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596" y="3019847"/>
                <a:ext cx="2388343" cy="503646"/>
              </a:xfrm>
              <a:prstGeom prst="rect">
                <a:avLst/>
              </a:prstGeom>
              <a:blipFill rotWithShape="1">
                <a:blip r:embed="rId4"/>
                <a:stretch>
                  <a:fillRect b="-542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23596" y="2093641"/>
                <a:ext cx="2204247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𝑟</m:t>
                      </m:r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14 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𝑐𝑚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596" y="2093641"/>
                <a:ext cx="2204247" cy="5036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123596" y="3830033"/>
            <a:ext cx="3785661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74600" y="3994207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00" y="3994207"/>
                <a:ext cx="2388343" cy="5036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26246" y="4573929"/>
                <a:ext cx="4296425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=3,14·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14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·4,5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46" y="4573929"/>
                <a:ext cx="4296425" cy="5036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36714" y="5639687"/>
                <a:ext cx="4296425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=2 769,48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14" y="5639687"/>
                <a:ext cx="4296425" cy="5036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aoblený obdélník 14"/>
          <p:cNvSpPr/>
          <p:nvPr/>
        </p:nvSpPr>
        <p:spPr>
          <a:xfrm>
            <a:off x="3923928" y="3414192"/>
            <a:ext cx="5220071" cy="2823120"/>
          </a:xfrm>
          <a:prstGeom prst="roundRect">
            <a:avLst>
              <a:gd name="adj" fmla="val 210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-17760" y="6328484"/>
            <a:ext cx="9143998" cy="529516"/>
          </a:xfrm>
          <a:prstGeom prst="roundRect">
            <a:avLst>
              <a:gd name="adj" fmla="val 210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923928" y="1167136"/>
            <a:ext cx="5240718" cy="2827072"/>
          </a:xfrm>
          <a:prstGeom prst="roundRect">
            <a:avLst>
              <a:gd name="adj" fmla="val 2100"/>
            </a:avLst>
          </a:prstGeom>
          <a:solidFill>
            <a:schemeClr val="tx1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Vývojový diagram: postup 22"/>
          <p:cNvSpPr/>
          <p:nvPr/>
        </p:nvSpPr>
        <p:spPr>
          <a:xfrm>
            <a:off x="1" y="1167136"/>
            <a:ext cx="1800197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FFFF00"/>
                </a:solidFill>
              </a:rPr>
              <a:t>Řešení:</a:t>
            </a:r>
            <a:endParaRPr lang="cs-CZ" sz="28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4074436" y="4012568"/>
                <a:ext cx="270127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𝜌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4436" y="4012568"/>
                <a:ext cx="2701270" cy="5036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4066465" y="4563158"/>
                <a:ext cx="4382795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2 769,48·8,7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𝑔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6465" y="4563158"/>
                <a:ext cx="4382795" cy="50364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9429" y="6328484"/>
                <a:ext cx="894142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Měděný válec váží asi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24,1 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𝑘𝑔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29" y="6328484"/>
                <a:ext cx="8941423" cy="523220"/>
              </a:xfrm>
              <a:prstGeom prst="rect">
                <a:avLst/>
              </a:prstGeom>
              <a:blipFill rotWithShape="1">
                <a:blip r:embed="rId11"/>
                <a:stretch>
                  <a:fillRect l="-1363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4047602" y="5077575"/>
                <a:ext cx="357800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24 094, 476 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𝑔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7602" y="5077575"/>
                <a:ext cx="3578008" cy="5036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7310464" y="5581221"/>
                <a:ext cx="223224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24,1 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𝑘𝑔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10464" y="5581221"/>
                <a:ext cx="2232248" cy="50364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97587" y="2555107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𝑣</m:t>
                      </m:r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45 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𝑚𝑚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587" y="2555107"/>
                <a:ext cx="2388343" cy="50364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2165896" y="2597287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4,5 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𝑐𝑚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5896" y="2597287"/>
                <a:ext cx="2388343" cy="50364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9" name="Skupina 38"/>
          <p:cNvGrpSpPr/>
          <p:nvPr/>
        </p:nvGrpSpPr>
        <p:grpSpPr>
          <a:xfrm>
            <a:off x="4426647" y="1291155"/>
            <a:ext cx="1853021" cy="2434361"/>
            <a:chOff x="9756576" y="1123637"/>
            <a:chExt cx="2716118" cy="4165262"/>
          </a:xfr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">
                <a:schemeClr val="accent1">
                  <a:lumMod val="60000"/>
                  <a:lumOff val="40000"/>
                </a:schemeClr>
              </a:gs>
              <a:gs pos="81000">
                <a:schemeClr val="accent1">
                  <a:lumMod val="75000"/>
                </a:schemeClr>
              </a:gs>
              <a:gs pos="100000">
                <a:schemeClr val="accent1">
                  <a:lumMod val="50000"/>
                </a:schemeClr>
              </a:gs>
            </a:gsLst>
            <a:lin ang="5400000" scaled="0"/>
          </a:gradFill>
        </p:grpSpPr>
        <p:grpSp>
          <p:nvGrpSpPr>
            <p:cNvPr id="40" name="Skupina 39"/>
            <p:cNvGrpSpPr/>
            <p:nvPr/>
          </p:nvGrpSpPr>
          <p:grpSpPr>
            <a:xfrm>
              <a:off x="9756576" y="1123637"/>
              <a:ext cx="2716118" cy="4158901"/>
              <a:chOff x="5651999" y="1584000"/>
              <a:chExt cx="2716118" cy="4158901"/>
            </a:xfrm>
            <a:grpFill/>
          </p:grpSpPr>
          <p:sp>
            <p:nvSpPr>
              <p:cNvPr id="44" name="Plechovka 43"/>
              <p:cNvSpPr/>
              <p:nvPr/>
            </p:nvSpPr>
            <p:spPr>
              <a:xfrm>
                <a:off x="5652122" y="1584000"/>
                <a:ext cx="2715995" cy="4158901"/>
              </a:xfrm>
              <a:prstGeom prst="can">
                <a:avLst>
                  <a:gd name="adj" fmla="val 31546"/>
                </a:avLst>
              </a:prstGeom>
              <a:grpFill/>
              <a:ln w="41275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vál 44"/>
              <p:cNvSpPr/>
              <p:nvPr/>
            </p:nvSpPr>
            <p:spPr>
              <a:xfrm>
                <a:off x="5651999" y="4896000"/>
                <a:ext cx="2700000" cy="846062"/>
              </a:xfrm>
              <a:prstGeom prst="ellipse">
                <a:avLst/>
              </a:prstGeom>
              <a:grpFill/>
              <a:ln>
                <a:noFill/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1" name="Ovál 40"/>
            <p:cNvSpPr/>
            <p:nvPr/>
          </p:nvSpPr>
          <p:spPr>
            <a:xfrm>
              <a:off x="9787564" y="1139401"/>
              <a:ext cx="2664000" cy="985553"/>
            </a:xfrm>
            <a:prstGeom prst="ellipse">
              <a:avLst/>
            </a:prstGeom>
            <a:grpFill/>
            <a:ln>
              <a:noFill/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2" name="Přímá spojnice se šipkou 41"/>
            <p:cNvCxnSpPr/>
            <p:nvPr/>
          </p:nvCxnSpPr>
          <p:spPr>
            <a:xfrm flipV="1">
              <a:off x="9756576" y="1549959"/>
              <a:ext cx="2716116" cy="11836"/>
            </a:xfrm>
            <a:prstGeom prst="straightConnector1">
              <a:avLst/>
            </a:prstGeom>
            <a:grpFill/>
            <a:ln w="19050">
              <a:solidFill>
                <a:schemeClr val="bg1"/>
              </a:solidFill>
              <a:headEnd type="arrow" w="lg" len="lg"/>
              <a:tailEnd type="arrow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Ovál 42"/>
            <p:cNvSpPr/>
            <p:nvPr/>
          </p:nvSpPr>
          <p:spPr>
            <a:xfrm>
              <a:off x="9756576" y="4442837"/>
              <a:ext cx="2700000" cy="846062"/>
            </a:xfrm>
            <a:prstGeom prst="ellipse">
              <a:avLst/>
            </a:prstGeom>
            <a:grp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36714" y="5094490"/>
                <a:ext cx="4296425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=3,14·196·4,5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14" y="5094490"/>
                <a:ext cx="4296425" cy="50364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4074436" y="5561742"/>
                <a:ext cx="357800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24, 094 476 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𝑘𝑔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4436" y="5561742"/>
                <a:ext cx="3578008" cy="50364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4485272" y="2306421"/>
                <a:ext cx="14910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𝑣</m:t>
                      </m:r>
                      <m:r>
                        <a:rPr lang="cs-CZ" sz="20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=45 </m:t>
                      </m:r>
                      <m:r>
                        <a:rPr lang="cs-CZ" sz="20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𝑚𝑚</m:t>
                      </m:r>
                    </m:oMath>
                  </m:oMathPara>
                </a14:m>
                <a:endParaRPr lang="cs-CZ" sz="20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5272" y="2306421"/>
                <a:ext cx="1491027" cy="400110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4646766" y="1476313"/>
                <a:ext cx="166136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𝑑</m:t>
                      </m:r>
                      <m:r>
                        <a:rPr lang="cs-CZ" sz="20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=28 </m:t>
                      </m:r>
                      <m:r>
                        <a:rPr lang="cs-CZ" sz="20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0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6766" y="1476313"/>
                <a:ext cx="1661360" cy="400110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2" descr="C:\Users\spravce\AppData\Local\Microsoft\Windows\Temporary Internet Files\Content.IE5\BXRP5YH2\MC900440418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597720"/>
            <a:ext cx="1791696" cy="1973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7560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2" grpId="0"/>
      <p:bldP spid="13" grpId="0"/>
      <p:bldP spid="14" grpId="0"/>
      <p:bldP spid="23" grpId="0" animBg="1"/>
      <p:bldP spid="24" grpId="0"/>
      <p:bldP spid="25" grpId="0"/>
      <p:bldP spid="28" grpId="0"/>
      <p:bldP spid="34" grpId="0"/>
      <p:bldP spid="37" grpId="0"/>
      <p:bldP spid="36" grpId="0"/>
      <p:bldP spid="38" grpId="0"/>
      <p:bldP spid="46" grpId="0"/>
      <p:bldP spid="47" grpId="0"/>
      <p:bldP spid="48" grpId="0"/>
      <p:bldP spid="4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0728" y="766539"/>
            <a:ext cx="9144000" cy="597482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75925" y="980728"/>
            <a:ext cx="8522126" cy="1536194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275925" y="1208765"/>
                <a:ext cx="8460431" cy="10801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1) Hrnec má vnitřní průměr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18 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 výšku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14 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. </a:t>
                </a:r>
                <a:b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 Kolik litrů vody se do něho vejde?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925" y="1208765"/>
                <a:ext cx="8460431" cy="1080120"/>
              </a:xfrm>
              <a:prstGeom prst="rect">
                <a:avLst/>
              </a:prstGeom>
              <a:blipFill rotWithShape="1">
                <a:blip r:embed="rId2"/>
                <a:stretch>
                  <a:fillRect l="-1441" t="-5650" b="-33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12107" y="38271"/>
            <a:ext cx="9036601" cy="726433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38849" y="118891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Příklady na samostatné procvičení: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87874" y="2641889"/>
            <a:ext cx="8522126" cy="193037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287509" y="2796522"/>
                <a:ext cx="8792344" cy="15467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2) Ocelová tyč tvaru válce má průměr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2 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a délku </a:t>
                </a:r>
                <a:r>
                  <a:rPr lang="cs-CZ" sz="2800" i="1" dirty="0" smtClean="0">
                    <a:solidFill>
                      <a:schemeClr val="bg1"/>
                    </a:solidFill>
                    <a:latin typeface="Cambria Math"/>
                    <a:cs typeface="Arial" pitchFamily="34" charset="0"/>
                  </a:rPr>
                  <a:t/>
                </a:r>
                <a:br>
                  <a:rPr lang="cs-CZ" sz="2800" i="1" dirty="0" smtClean="0">
                    <a:solidFill>
                      <a:schemeClr val="bg1"/>
                    </a:solidFill>
                    <a:latin typeface="Cambria Math"/>
                    <a:cs typeface="Arial" pitchFamily="34" charset="0"/>
                  </a:rPr>
                </a:b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   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3,5 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. Jaká je hmotnost celé tyče, je-li hustota </a:t>
                </a:r>
                <a:b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 oceli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𝜌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=7,8 </m:t>
                    </m:r>
                    <m:f>
                      <m:f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𝑔</m:t>
                        </m:r>
                      </m:num>
                      <m:den>
                        <m:sSup>
                          <m:sSupPr>
                            <m:ctrlPr>
                              <a:rPr lang="cs-CZ" sz="2800" b="0" i="1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𝑐𝑚</m:t>
                            </m:r>
                          </m:e>
                          <m:sup>
                            <m:r>
                              <a:rPr lang="cs-CZ" sz="2800" b="0" i="1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3</m:t>
                            </m:r>
                          </m:sup>
                        </m:sSup>
                      </m:den>
                    </m:f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?</m:t>
                    </m:r>
                  </m:oMath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509" y="2796522"/>
                <a:ext cx="8792344" cy="1546740"/>
              </a:xfrm>
              <a:prstGeom prst="rect">
                <a:avLst/>
              </a:prstGeom>
              <a:blipFill rotWithShape="1">
                <a:blip r:embed="rId3"/>
                <a:stretch>
                  <a:fillRect l="-1387" t="-3953" b="-27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aoblený obdélník 16"/>
          <p:cNvSpPr/>
          <p:nvPr/>
        </p:nvSpPr>
        <p:spPr>
          <a:xfrm>
            <a:off x="310504" y="4684318"/>
            <a:ext cx="8522126" cy="169075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325314" y="5005227"/>
                <a:ext cx="8576320" cy="104893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3) Kolik krychlových metrů plynu je v plynojemu tvaru </a:t>
                </a:r>
                <a:b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 válce, jehož průměr je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28 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a výška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35 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?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314" y="5005227"/>
                <a:ext cx="8576320" cy="1048938"/>
              </a:xfrm>
              <a:prstGeom prst="rect">
                <a:avLst/>
              </a:prstGeom>
              <a:blipFill rotWithShape="1">
                <a:blip r:embed="rId4"/>
                <a:stretch>
                  <a:fillRect l="-1421" t="-5814" r="-2416" b="-6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KFRZHZFF\MC9004344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8308" y="3406930"/>
            <a:ext cx="1130400" cy="1583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2755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3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0728" y="766539"/>
            <a:ext cx="9144000" cy="597482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10504" y="1004092"/>
            <a:ext cx="8522126" cy="1728854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10504" y="1239641"/>
                <a:ext cx="8460431" cy="125775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4) Jakou hmotnost má měděný drát dlouhý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18,5 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, </a:t>
                </a:r>
              </a:p>
              <a:p>
                <a:pPr marL="0" indent="0">
                  <a:buNone/>
                </a:pPr>
                <a:r>
                  <a:rPr lang="cs-CZ" sz="28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je-li průměr drátu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6 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𝑚𝑚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 hustota je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𝜌</m:t>
                    </m:r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=7,8 </m:t>
                    </m:r>
                    <m:f>
                      <m:f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𝑔</m:t>
                        </m:r>
                      </m:num>
                      <m:den>
                        <m:sSup>
                          <m:sSupPr>
                            <m:ctrlPr>
                              <a:rPr lang="cs-CZ" sz="2800" i="1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pPr>
                          <m:e>
                            <m:r>
                              <a:rPr lang="cs-CZ" sz="2800" i="1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𝑐𝑚</m:t>
                            </m:r>
                          </m:e>
                          <m:sup>
                            <m:r>
                              <a:rPr lang="cs-CZ" sz="2800" i="1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3</m:t>
                            </m:r>
                          </m:sup>
                        </m:sSup>
                      </m:den>
                    </m:f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?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504" y="1239641"/>
                <a:ext cx="8460431" cy="1257755"/>
              </a:xfrm>
              <a:prstGeom prst="rect">
                <a:avLst/>
              </a:prstGeom>
              <a:blipFill rotWithShape="1">
                <a:blip r:embed="rId2"/>
                <a:stretch>
                  <a:fillRect l="-1513" t="-48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12107" y="38271"/>
            <a:ext cx="9036601" cy="726433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38849" y="118891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Příklady na samostatné procvičení: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10505" y="2825950"/>
            <a:ext cx="8522126" cy="169075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10140" y="2980583"/>
                <a:ext cx="8792344" cy="15467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5) Jakou hmotnost má železobetonový válcový sloup </a:t>
                </a:r>
                <a:b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s průměrem 30 cm, vysoký 4,5 m, jestliže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1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sSup>
                      <m:sSupPr>
                        <m:ctrlP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b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 železobetonu má hmotnost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2 400 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𝑘𝑔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?</m:t>
                    </m:r>
                  </m:oMath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140" y="2980583"/>
                <a:ext cx="8792344" cy="1546740"/>
              </a:xfrm>
              <a:prstGeom prst="rect">
                <a:avLst/>
              </a:prstGeom>
              <a:blipFill rotWithShape="1">
                <a:blip r:embed="rId3"/>
                <a:stretch>
                  <a:fillRect l="-1456" t="-39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310504" y="4684318"/>
            <a:ext cx="8522126" cy="169075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283407" y="4756326"/>
                <a:ext cx="8576320" cy="15467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6) Vypočítejte, kolik litrů nafty se vejde do ocelového </a:t>
                </a:r>
                <a:b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sudu, jehož vnitřní rozměry jsou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=23,7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  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𝑣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=58,4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407" y="4756326"/>
                <a:ext cx="8576320" cy="1546740"/>
              </a:xfrm>
              <a:prstGeom prst="rect">
                <a:avLst/>
              </a:prstGeom>
              <a:blipFill rotWithShape="1">
                <a:blip r:embed="rId4"/>
                <a:stretch>
                  <a:fillRect l="-1421" t="-3937" r="-10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2" descr="C:\Users\spravce\AppData\Local\Microsoft\Windows\Temporary Internet Files\Content.IE5\KFRZHZFF\MC9004344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9984" y="3523865"/>
            <a:ext cx="879743" cy="1232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0016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2107" y="38271"/>
            <a:ext cx="9024389" cy="711018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30838" y="123269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Řešení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288009" y="1105184"/>
                <a:ext cx="9028858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1)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𝐷𝑜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h𝑟𝑛𝑐𝑒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𝑠𝑒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𝑣𝑒𝑗𝑑𝑒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3,56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𝑙𝑖𝑡𝑟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ů.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8009" y="1105184"/>
                <a:ext cx="9028858" cy="50405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256085" y="2960502"/>
                <a:ext cx="9028858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3)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𝐷𝑜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𝑝𝑙𝑦𝑛𝑜𝑗𝑒𝑚𝑢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𝑠𝑒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𝑣𝑒𝑗𝑑𝑒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21 540,4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𝑝𝑙𝑦𝑛𝑢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.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085" y="2960502"/>
                <a:ext cx="9028858" cy="50405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232917" y="3952663"/>
                <a:ext cx="9028858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4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)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𝑀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ě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ě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𝑛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ý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𝑑𝑟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á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á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h𝑚𝑜𝑡𝑛𝑜𝑠𝑡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4,55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𝑘𝑔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.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917" y="3952663"/>
                <a:ext cx="9028858" cy="50405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2" descr="C:\Users\spravce\AppData\Local\Microsoft\Windows\Temporary Internet Files\Content.IE5\D1R1SU0N\MC900440424[4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4475" y="126345"/>
            <a:ext cx="1960181" cy="161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244625" y="4869160"/>
                <a:ext cx="9028858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rgbClr val="FFFF00"/>
                        </a:solidFill>
                        <a:latin typeface="Cambria Math"/>
                      </a:rPr>
                      <m:t>5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𝑉𝑎𝑙𝑐𝑜𝑣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</a:rPr>
                      <m:t>ý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𝑠𝑙𝑜𝑢𝑝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𝑚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</a:rPr>
                      <m:t>á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</a:rPr>
                      <m:t>h𝑚𝑜𝑡𝑛𝑜𝑠𝑡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</a:rPr>
                      <m:t> 763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𝑘𝑔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625" y="4869160"/>
                <a:ext cx="9028858" cy="50405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244625" y="5733256"/>
                <a:ext cx="9028858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6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)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𝐷𝑜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𝑜𝑐𝑒𝑙𝑜𝑣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é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h𝑜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𝑠𝑢𝑑𝑢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𝑠𝑒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𝑣𝑒𝑗𝑑𝑒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103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𝑙𝑖𝑡𝑟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ů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𝑛𝑎𝑓𝑡𝑦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.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625" y="5733256"/>
                <a:ext cx="9028858" cy="50405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256085" y="2060848"/>
                <a:ext cx="9028858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)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𝐻𝑚𝑜𝑡𝑛𝑜𝑠𝑡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𝑜𝑐𝑒𝑙𝑜𝑣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é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𝑡𝑦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č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𝑗𝑒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8,57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𝑘𝑔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.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085" y="2060848"/>
                <a:ext cx="9028858" cy="50405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03169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281449" y="620689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Obdélník 12">
            <a:hlinkClick r:id="rId2"/>
          </p:cNvPr>
          <p:cNvSpPr/>
          <p:nvPr/>
        </p:nvSpPr>
        <p:spPr>
          <a:xfrm>
            <a:off x="427796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>
            <a:hlinkClick r:id="rId3"/>
          </p:cNvPr>
          <p:cNvSpPr/>
          <p:nvPr/>
        </p:nvSpPr>
        <p:spPr>
          <a:xfrm>
            <a:off x="427796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každého</a:t>
            </a:r>
          </a:p>
        </p:txBody>
      </p:sp>
      <p:sp>
        <p:nvSpPr>
          <p:cNvPr id="15" name="Obdélník 14">
            <a:hlinkClick r:id="rId4"/>
          </p:cNvPr>
          <p:cNvSpPr/>
          <p:nvPr/>
        </p:nvSpPr>
        <p:spPr>
          <a:xfrm>
            <a:off x="427796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Matematické hry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>
            <a:hlinkClick r:id="rId5"/>
          </p:cNvPr>
          <p:cNvSpPr/>
          <p:nvPr/>
        </p:nvSpPr>
        <p:spPr>
          <a:xfrm>
            <a:off x="427793" y="2528900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B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>
            <a:hlinkClick r:id="rId6"/>
          </p:cNvPr>
          <p:cNvSpPr/>
          <p:nvPr/>
        </p:nvSpPr>
        <p:spPr>
          <a:xfrm>
            <a:off x="427793" y="169352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>
            <a:hlinkClick r:id="rId3"/>
          </p:cNvPr>
          <p:cNvSpPr/>
          <p:nvPr/>
        </p:nvSpPr>
        <p:spPr>
          <a:xfrm>
            <a:off x="427796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základní školy</a:t>
            </a:r>
          </a:p>
        </p:txBody>
      </p:sp>
      <p:sp>
        <p:nvSpPr>
          <p:cNvPr id="19" name="Obdélník 1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2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2" y="186681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13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2" y="476674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3" y="1228287"/>
            <a:ext cx="882179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DYTRYCH</a:t>
            </a:r>
            <a:r>
              <a:rPr lang="cs-CZ" sz="1100" dirty="0">
                <a:solidFill>
                  <a:schemeClr val="bg1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chemeClr val="bg1"/>
                </a:solidFill>
              </a:rPr>
              <a:t>Sbírka úloh z matematiky</a:t>
            </a:r>
            <a:r>
              <a:rPr lang="cs-CZ" sz="1100" dirty="0">
                <a:solidFill>
                  <a:schemeClr val="bg1"/>
                </a:solidFill>
              </a:rPr>
              <a:t>. Pohořelice: Fortuna, 2001, ISBN 80-7168-766-9</a:t>
            </a:r>
            <a:r>
              <a:rPr lang="cs-CZ" sz="1100" dirty="0" smtClean="0">
                <a:solidFill>
                  <a:schemeClr val="bg1"/>
                </a:solidFill>
              </a:rPr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</a:t>
            </a:r>
            <a:r>
              <a:rPr lang="cs-CZ" sz="1100" dirty="0" smtClean="0">
                <a:solidFill>
                  <a:schemeClr val="bg1"/>
                </a:solidFill>
              </a:rPr>
              <a:t/>
            </a:r>
            <a:br>
              <a:rPr lang="cs-CZ" sz="1100" dirty="0" smtClean="0">
                <a:solidFill>
                  <a:schemeClr val="bg1"/>
                </a:solidFill>
              </a:rPr>
            </a:br>
            <a:r>
              <a:rPr lang="cs-CZ" sz="1100" dirty="0" smtClean="0">
                <a:solidFill>
                  <a:schemeClr val="bg1"/>
                </a:solidFill>
              </a:rPr>
              <a:t>ISBN </a:t>
            </a:r>
            <a:r>
              <a:rPr lang="cs-CZ" sz="1100" dirty="0">
                <a:solidFill>
                  <a:schemeClr val="bg1"/>
                </a:solidFill>
              </a:rPr>
              <a:t>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Vlastní tvorba</a:t>
            </a:r>
            <a:endParaRPr lang="cs-CZ" sz="1100" dirty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81" y="620688"/>
            <a:ext cx="28896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4290</TotalTime>
  <Words>682</Words>
  <Application>Microsoft Office PowerPoint</Application>
  <PresentationFormat>Předvádění na obrazovce (4:3)</PresentationFormat>
  <Paragraphs>95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Autumn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584</cp:revision>
  <dcterms:created xsi:type="dcterms:W3CDTF">2012-10-07T18:47:53Z</dcterms:created>
  <dcterms:modified xsi:type="dcterms:W3CDTF">2013-09-18T16:36:03Z</dcterms:modified>
</cp:coreProperties>
</file>