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2"/>
  </p:notesMasterIdLst>
  <p:sldIdLst>
    <p:sldId id="256" r:id="rId2"/>
    <p:sldId id="257" r:id="rId3"/>
    <p:sldId id="446" r:id="rId4"/>
    <p:sldId id="447" r:id="rId5"/>
    <p:sldId id="448" r:id="rId6"/>
    <p:sldId id="449" r:id="rId7"/>
    <p:sldId id="450" r:id="rId8"/>
    <p:sldId id="451" r:id="rId9"/>
    <p:sldId id="331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761" autoAdjust="0"/>
  </p:normalViewPr>
  <p:slideViewPr>
    <p:cSldViewPr>
      <p:cViewPr>
        <p:scale>
          <a:sx n="60" d="100"/>
          <a:sy n="60" d="100"/>
        </p:scale>
        <p:origin x="-1382" y="-106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00A77-475C-468E-9AAC-B362DA550828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5237A-DAE5-4C3A-8FBA-434994C47B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84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3" y="3307357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3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4" y="3308581"/>
            <a:ext cx="7117179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4" y="4777381"/>
            <a:ext cx="7117179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6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4" y="1809751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3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7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4" y="2389190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9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1" y="2389190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1" y="446087"/>
            <a:ext cx="2660651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6" y="446089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1" y="1631951"/>
            <a:ext cx="2660651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4" y="1387059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4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8" y="1436863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3" y="1411793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6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7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3" y="2083428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4" y="993077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8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3" y="1060595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4"/>
            <a:ext cx="1472963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4" y="675725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5" y="675726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91475A1D-AC88-4DC7-8625-5CBF951D3F35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7" y="5951812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61" y="5951812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2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wmf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3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5" Type="http://schemas.openxmlformats.org/officeDocument/2006/relationships/image" Target="../media/image15.png"/><Relationship Id="rId10" Type="http://schemas.openxmlformats.org/officeDocument/2006/relationships/image" Target="../media/image7.png"/><Relationship Id="rId19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wmf"/><Relationship Id="rId4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97243" y="2239898"/>
            <a:ext cx="876724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97243" y="248538"/>
            <a:ext cx="876724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958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6333" y="4604191"/>
            <a:ext cx="8379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ČÍSLO PROJEKTU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CZ.1.07/1.4.00/21.2364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76333" y="3038485"/>
            <a:ext cx="83574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NÁZEV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VY_32_INOVACE_07_20_M8_Hanak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2527" y="2552432"/>
            <a:ext cx="5257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AUTOR</a:t>
            </a:r>
            <a:r>
              <a:rPr lang="cs-CZ" sz="2800" dirty="0">
                <a:solidFill>
                  <a:schemeClr val="bg1"/>
                </a:solidFill>
              </a:rPr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00367" y="3561705"/>
            <a:ext cx="2544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/>
                </a:solidFill>
              </a:rPr>
              <a:t>TÉMA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Válec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5875" y="363193"/>
            <a:ext cx="8953679" cy="2008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bg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Název projektu: </a:t>
            </a:r>
            <a:r>
              <a:rPr lang="cs-CZ" sz="1600" dirty="0" smtClean="0">
                <a:solidFill>
                  <a:schemeClr val="bg1"/>
                </a:solidFill>
              </a:rPr>
              <a:t>Škola hrou</a:t>
            </a:r>
            <a:endParaRPr lang="cs-CZ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bg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6331" y="4072225"/>
            <a:ext cx="90642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schemeClr val="bg1"/>
                </a:solidFill>
              </a:rPr>
              <a:t>OBSAH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Povrch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355" y="801785"/>
            <a:ext cx="1217599" cy="106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3761" y="356444"/>
            <a:ext cx="8609307" cy="6384924"/>
          </a:xfrm>
          <a:prstGeom prst="roundRect">
            <a:avLst>
              <a:gd name="adj" fmla="val 855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30228" y="89363"/>
            <a:ext cx="288032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75967" y="908722"/>
            <a:ext cx="8064896" cy="20621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této hodině je ukázáno, jak lze vypočítat </a:t>
            </a:r>
            <a:r>
              <a:rPr lang="cs-CZ" sz="1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povrchm</a:t>
            </a:r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válce. Na začátku jsou řešené příklady a v další části jsou příklady na samostatné procvičení. </a:t>
            </a:r>
          </a:p>
          <a:p>
            <a:pPr algn="just"/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Inovativnost </a:t>
            </a:r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</a:t>
            </a:r>
            <a:r>
              <a:rPr lang="cs-CZ" sz="1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aby </a:t>
            </a:r>
            <a:r>
              <a:rPr lang="cs-CZ" sz="1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6006" y="41917"/>
            <a:ext cx="9107993" cy="6699451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0" y="41917"/>
            <a:ext cx="6516215" cy="782907"/>
          </a:xfrm>
          <a:prstGeom prst="roundRect">
            <a:avLst>
              <a:gd name="adj" fmla="val 3065"/>
            </a:avLst>
          </a:prstGeom>
          <a:gradFill>
            <a:gsLst>
              <a:gs pos="0">
                <a:schemeClr val="accent2">
                  <a:tint val="98000"/>
                  <a:satMod val="120000"/>
                  <a:lumMod val="110000"/>
                </a:schemeClr>
              </a:gs>
              <a:gs pos="100000">
                <a:schemeClr val="accent2">
                  <a:shade val="90000"/>
                  <a:lumMod val="9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5888" y="178463"/>
                <a:ext cx="71734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Povrch válce o poloměru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𝑟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 výšce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𝑣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: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88" y="178463"/>
                <a:ext cx="7173429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1699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2" descr="C:\Users\spravce\AppData\Local\Microsoft\Windows\Temporary Internet Files\Content.IE5\BL96J1IA\MC900440428CAFEV2UG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55" y="3171960"/>
            <a:ext cx="1570519" cy="165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Skupina 18"/>
          <p:cNvGrpSpPr/>
          <p:nvPr/>
        </p:nvGrpSpPr>
        <p:grpSpPr>
          <a:xfrm>
            <a:off x="6965079" y="37228"/>
            <a:ext cx="1794309" cy="3175747"/>
            <a:chOff x="9612560" y="1738067"/>
            <a:chExt cx="2716116" cy="5016917"/>
          </a:xfrm>
        </p:grpSpPr>
        <p:grpSp>
          <p:nvGrpSpPr>
            <p:cNvPr id="18" name="Skupina 17"/>
            <p:cNvGrpSpPr/>
            <p:nvPr/>
          </p:nvGrpSpPr>
          <p:grpSpPr>
            <a:xfrm>
              <a:off x="9612560" y="2107281"/>
              <a:ext cx="2716116" cy="4165262"/>
              <a:chOff x="9612560" y="2107281"/>
              <a:chExt cx="2716116" cy="4165262"/>
            </a:xfrm>
          </p:grpSpPr>
          <p:grpSp>
            <p:nvGrpSpPr>
              <p:cNvPr id="9" name="Skupina 8"/>
              <p:cNvGrpSpPr/>
              <p:nvPr/>
            </p:nvGrpSpPr>
            <p:grpSpPr>
              <a:xfrm>
                <a:off x="9612560" y="2107281"/>
                <a:ext cx="2716116" cy="4158901"/>
                <a:chOff x="5651999" y="1584000"/>
                <a:chExt cx="2716116" cy="4158901"/>
              </a:xfrm>
            </p:grpSpPr>
            <p:sp>
              <p:nvSpPr>
                <p:cNvPr id="4" name="Plechovka 3"/>
                <p:cNvSpPr/>
                <p:nvPr/>
              </p:nvSpPr>
              <p:spPr>
                <a:xfrm>
                  <a:off x="5652120" y="1584000"/>
                  <a:ext cx="2715995" cy="4158901"/>
                </a:xfrm>
                <a:prstGeom prst="can">
                  <a:avLst>
                    <a:gd name="adj" fmla="val 31546"/>
                  </a:avLst>
                </a:prstGeom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n w="41275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8" name="Ovál 7"/>
                <p:cNvSpPr/>
                <p:nvPr/>
              </p:nvSpPr>
              <p:spPr>
                <a:xfrm>
                  <a:off x="5651999" y="4896000"/>
                  <a:ext cx="2700000" cy="846062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sp>
            <p:nvSpPr>
              <p:cNvPr id="54" name="Ovál 53"/>
              <p:cNvSpPr/>
              <p:nvPr/>
            </p:nvSpPr>
            <p:spPr>
              <a:xfrm>
                <a:off x="9643548" y="2123046"/>
                <a:ext cx="2664000" cy="846062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3" name="Ovál 52"/>
              <p:cNvSpPr/>
              <p:nvPr/>
            </p:nvSpPr>
            <p:spPr>
              <a:xfrm>
                <a:off x="9612560" y="5426481"/>
                <a:ext cx="2700000" cy="846062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11" name="Přímá spojnice 10"/>
            <p:cNvCxnSpPr/>
            <p:nvPr/>
          </p:nvCxnSpPr>
          <p:spPr>
            <a:xfrm>
              <a:off x="10962560" y="1738067"/>
              <a:ext cx="0" cy="5016917"/>
            </a:xfrm>
            <a:prstGeom prst="line">
              <a:avLst/>
            </a:prstGeom>
            <a:ln w="2540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10962560" y="2533603"/>
              <a:ext cx="1366116" cy="0"/>
            </a:xfrm>
            <a:prstGeom prst="straightConnector1">
              <a:avLst/>
            </a:prstGeom>
            <a:ln w="19050">
              <a:solidFill>
                <a:schemeClr val="bg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se šipkou 42"/>
            <p:cNvCxnSpPr/>
            <p:nvPr/>
          </p:nvCxnSpPr>
          <p:spPr>
            <a:xfrm>
              <a:off x="10946444" y="5842312"/>
              <a:ext cx="1366116" cy="0"/>
            </a:xfrm>
            <a:prstGeom prst="straightConnector1">
              <a:avLst/>
            </a:prstGeom>
            <a:ln w="19050">
              <a:solidFill>
                <a:schemeClr val="bg1"/>
              </a:solidFill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7289317" y="2374620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9317" y="2374620"/>
                <a:ext cx="480145" cy="53296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7366119" y="270943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6119" y="270943"/>
                <a:ext cx="480145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Obdélník 50"/>
              <p:cNvSpPr/>
              <p:nvPr/>
            </p:nvSpPr>
            <p:spPr>
              <a:xfrm>
                <a:off x="3395117" y="1431946"/>
                <a:ext cx="2776452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2·</m:t>
                          </m:r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𝑝</m:t>
                          </m:r>
                        </m:sub>
                      </m:sSub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𝑄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1" name="Obdélník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5117" y="1431946"/>
                <a:ext cx="2776452" cy="72008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bdélník 19"/>
          <p:cNvSpPr/>
          <p:nvPr/>
        </p:nvSpPr>
        <p:spPr>
          <a:xfrm>
            <a:off x="419445" y="2764092"/>
            <a:ext cx="6096769" cy="1994829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829949" y="924231"/>
            <a:ext cx="1814181" cy="18141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851494" y="4758921"/>
            <a:ext cx="1814181" cy="1814181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nice 61"/>
          <p:cNvCxnSpPr/>
          <p:nvPr/>
        </p:nvCxnSpPr>
        <p:spPr>
          <a:xfrm>
            <a:off x="1758584" y="831645"/>
            <a:ext cx="0" cy="5876737"/>
          </a:xfrm>
          <a:prstGeom prst="line">
            <a:avLst/>
          </a:prstGeom>
          <a:ln w="2540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635470" y="1824015"/>
            <a:ext cx="2286507" cy="0"/>
          </a:xfrm>
          <a:prstGeom prst="line">
            <a:avLst/>
          </a:prstGeom>
          <a:ln w="2540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635470" y="5666011"/>
            <a:ext cx="2286507" cy="0"/>
          </a:xfrm>
          <a:prstGeom prst="line">
            <a:avLst/>
          </a:prstGeom>
          <a:ln w="2540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7817358" y="130412"/>
                <a:ext cx="4801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7358" y="130412"/>
                <a:ext cx="480145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7828004" y="2249831"/>
                <a:ext cx="4801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8004" y="2249831"/>
                <a:ext cx="480145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8388424" y="1336497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8424" y="1336497"/>
                <a:ext cx="480145" cy="53296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999717" y="1087958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717" y="1087958"/>
                <a:ext cx="480145" cy="53296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999717" y="5042371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𝑃</m:t>
                          </m:r>
                        </m:sub>
                      </m:sSub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717" y="5042371"/>
                <a:ext cx="480145" cy="53296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3176005" y="3359674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𝑄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005" y="3359674"/>
                <a:ext cx="480145" cy="53296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5969040" y="3391642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040" y="3391642"/>
                <a:ext cx="480145" cy="53296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ovéPole 72"/>
              <p:cNvSpPr txBox="1"/>
              <p:nvPr/>
            </p:nvSpPr>
            <p:spPr>
              <a:xfrm>
                <a:off x="353452" y="3390761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3" name="TextovéPole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52" y="3390761"/>
                <a:ext cx="480145" cy="53296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ovéPole 73"/>
              <p:cNvSpPr txBox="1"/>
              <p:nvPr/>
            </p:nvSpPr>
            <p:spPr>
              <a:xfrm>
                <a:off x="3227758" y="2245757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2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𝜋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4" name="TextovéPole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7758" y="2245757"/>
                <a:ext cx="480145" cy="532966"/>
              </a:xfrm>
              <a:prstGeom prst="rect">
                <a:avLst/>
              </a:prstGeom>
              <a:blipFill rotWithShape="1">
                <a:blip r:embed="rId15"/>
                <a:stretch>
                  <a:fillRect r="-379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ovéPole 74"/>
              <p:cNvSpPr txBox="1"/>
              <p:nvPr/>
            </p:nvSpPr>
            <p:spPr>
              <a:xfrm>
                <a:off x="3126398" y="4286338"/>
                <a:ext cx="48014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2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𝜋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5" name="TextovéPole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6398" y="4286338"/>
                <a:ext cx="480145" cy="532966"/>
              </a:xfrm>
              <a:prstGeom prst="rect">
                <a:avLst/>
              </a:prstGeom>
              <a:blipFill rotWithShape="1">
                <a:blip r:embed="rId16"/>
                <a:stretch>
                  <a:fillRect r="-367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2089358" y="1824015"/>
                <a:ext cx="4801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9358" y="1824015"/>
                <a:ext cx="480145" cy="461665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>
            <a:endCxn id="21" idx="5"/>
          </p:cNvCxnSpPr>
          <p:nvPr/>
        </p:nvCxnSpPr>
        <p:spPr>
          <a:xfrm>
            <a:off x="1757178" y="1831321"/>
            <a:ext cx="621271" cy="64141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/>
          <p:cNvCxnSpPr/>
          <p:nvPr/>
        </p:nvCxnSpPr>
        <p:spPr>
          <a:xfrm>
            <a:off x="1778723" y="5670174"/>
            <a:ext cx="621271" cy="641410"/>
          </a:xfrm>
          <a:prstGeom prst="straightConnector1">
            <a:avLst/>
          </a:prstGeom>
          <a:ln w="254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2045711" y="5575337"/>
                <a:ext cx="4801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𝑟</m:t>
                      </m:r>
                    </m:oMath>
                  </m:oMathPara>
                </a14:m>
                <a:endParaRPr lang="cs-CZ" sz="24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5711" y="5575337"/>
                <a:ext cx="480145" cy="461665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Obdélník 78"/>
              <p:cNvSpPr/>
              <p:nvPr/>
            </p:nvSpPr>
            <p:spPr>
              <a:xfrm>
                <a:off x="3610054" y="5042371"/>
                <a:ext cx="4698095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=2·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+2·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79" name="Obdélník 7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0054" y="5042371"/>
                <a:ext cx="4698095" cy="72008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Obdélník 39"/>
              <p:cNvSpPr/>
              <p:nvPr/>
            </p:nvSpPr>
            <p:spPr>
              <a:xfrm>
                <a:off x="3610054" y="5875073"/>
                <a:ext cx="4687449" cy="720080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 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=2·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0" name="Obdélník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0054" y="5875073"/>
                <a:ext cx="4687449" cy="72008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190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8" grpId="0"/>
      <p:bldP spid="51" grpId="0" animBg="1"/>
      <p:bldP spid="20" grpId="0" animBg="1"/>
      <p:bldP spid="21" grpId="0" animBg="1"/>
      <p:bldP spid="60" grpId="0" animBg="1"/>
      <p:bldP spid="67" grpId="0"/>
      <p:bldP spid="68" grpId="0"/>
      <p:bldP spid="35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8" grpId="0"/>
      <p:bldP spid="7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-1"/>
            <a:ext cx="9144000" cy="1167137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0" y="1167136"/>
            <a:ext cx="9143999" cy="5690864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6246" y="1779836"/>
            <a:ext cx="5049810" cy="4417759"/>
          </a:xfrm>
          <a:prstGeom prst="roundRect">
            <a:avLst>
              <a:gd name="adj" fmla="val 210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94115" y="1973031"/>
                <a:ext cx="266372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𝑑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16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𝑑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15" y="1973031"/>
                <a:ext cx="2663721" cy="5036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109023" y="2476677"/>
                <a:ext cx="238834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𝑟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0,8 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23" y="2476677"/>
                <a:ext cx="2388343" cy="5036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109023" y="2980323"/>
                <a:ext cx="238834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220 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𝑐𝑚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23" y="2980323"/>
                <a:ext cx="2388343" cy="5036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2203951" y="1973031"/>
                <a:ext cx="220424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1,6 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3951" y="1973031"/>
                <a:ext cx="2204247" cy="5036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299123" y="3006710"/>
                <a:ext cx="238834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2,2 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9123" y="3006710"/>
                <a:ext cx="2388343" cy="5036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136407" y="3735415"/>
            <a:ext cx="4170856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38010" y="3876112"/>
                <a:ext cx="4286136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=2·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0" y="3876112"/>
                <a:ext cx="4286136" cy="5036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47921" y="5542061"/>
                <a:ext cx="4296425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=1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5,072 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1" y="5542061"/>
                <a:ext cx="4296425" cy="5036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Zaoblený obdélník 29"/>
          <p:cNvSpPr/>
          <p:nvPr/>
        </p:nvSpPr>
        <p:spPr>
          <a:xfrm>
            <a:off x="5076056" y="3920917"/>
            <a:ext cx="4102627" cy="2276678"/>
          </a:xfrm>
          <a:prstGeom prst="roundRect">
            <a:avLst>
              <a:gd name="adj" fmla="val 210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0" y="6197595"/>
            <a:ext cx="9143998" cy="660405"/>
          </a:xfrm>
          <a:prstGeom prst="roundRect">
            <a:avLst>
              <a:gd name="adj" fmla="val 210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5076056" y="1167137"/>
            <a:ext cx="4088589" cy="2710892"/>
          </a:xfrm>
          <a:prstGeom prst="roundRect">
            <a:avLst>
              <a:gd name="adj" fmla="val 210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Vývojový diagram: postup 4"/>
          <p:cNvSpPr/>
          <p:nvPr/>
        </p:nvSpPr>
        <p:spPr>
          <a:xfrm>
            <a:off x="53066" y="1281040"/>
            <a:ext cx="1800197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FFFF00"/>
                </a:solidFill>
              </a:rPr>
              <a:t>Řešení:</a:t>
            </a:r>
            <a:endParaRPr lang="cs-CZ" sz="2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28887" y="6199185"/>
                <a:ext cx="71700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Za natření zaplatí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1 507,2 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𝐾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č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87" y="6199185"/>
                <a:ext cx="7170038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1701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Skupina 8"/>
          <p:cNvGrpSpPr/>
          <p:nvPr/>
        </p:nvGrpSpPr>
        <p:grpSpPr>
          <a:xfrm>
            <a:off x="5360866" y="1301054"/>
            <a:ext cx="1853021" cy="2434361"/>
            <a:chOff x="9756576" y="1123637"/>
            <a:chExt cx="2716118" cy="4165262"/>
          </a:xfrm>
          <a:solidFill>
            <a:srgbClr val="FFFF00"/>
          </a:solidFill>
        </p:grpSpPr>
        <p:grpSp>
          <p:nvGrpSpPr>
            <p:cNvPr id="50" name="Skupina 49"/>
            <p:cNvGrpSpPr/>
            <p:nvPr/>
          </p:nvGrpSpPr>
          <p:grpSpPr>
            <a:xfrm>
              <a:off x="9756576" y="1123637"/>
              <a:ext cx="2716118" cy="4158901"/>
              <a:chOff x="5651999" y="1584000"/>
              <a:chExt cx="2716118" cy="4158901"/>
            </a:xfrm>
            <a:grpFill/>
          </p:grpSpPr>
          <p:sp>
            <p:nvSpPr>
              <p:cNvPr id="51" name="Plechovka 50"/>
              <p:cNvSpPr/>
              <p:nvPr/>
            </p:nvSpPr>
            <p:spPr>
              <a:xfrm>
                <a:off x="5652122" y="1584000"/>
                <a:ext cx="2715995" cy="4158901"/>
              </a:xfrm>
              <a:prstGeom prst="can">
                <a:avLst>
                  <a:gd name="adj" fmla="val 31546"/>
                </a:avLst>
              </a:prstGeom>
              <a:grpFill/>
              <a:ln w="412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2" name="Ovál 51"/>
              <p:cNvSpPr/>
              <p:nvPr/>
            </p:nvSpPr>
            <p:spPr>
              <a:xfrm>
                <a:off x="5651999" y="4896000"/>
                <a:ext cx="2700000" cy="846062"/>
              </a:xfrm>
              <a:prstGeom prst="ellipse">
                <a:avLst/>
              </a:prstGeom>
              <a:grpFill/>
              <a:ln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3" name="Ovál 52"/>
            <p:cNvSpPr/>
            <p:nvPr/>
          </p:nvSpPr>
          <p:spPr>
            <a:xfrm>
              <a:off x="9787564" y="1139401"/>
              <a:ext cx="2664000" cy="985553"/>
            </a:xfrm>
            <a:prstGeom prst="ellipse">
              <a:avLst/>
            </a:prstGeom>
            <a:grpFill/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5" name="Přímá spojnice se šipkou 54"/>
            <p:cNvCxnSpPr/>
            <p:nvPr/>
          </p:nvCxnSpPr>
          <p:spPr>
            <a:xfrm flipV="1">
              <a:off x="9756576" y="1549959"/>
              <a:ext cx="2716116" cy="11836"/>
            </a:xfrm>
            <a:prstGeom prst="straightConnector1">
              <a:avLst/>
            </a:prstGeom>
            <a:grpFill/>
            <a:ln w="19050">
              <a:solidFill>
                <a:schemeClr val="bg1"/>
              </a:solidFill>
              <a:headEnd type="arrow" w="lg" len="lg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ál 61"/>
            <p:cNvSpPr/>
            <p:nvPr/>
          </p:nvSpPr>
          <p:spPr>
            <a:xfrm>
              <a:off x="9756576" y="4442837"/>
              <a:ext cx="2700000" cy="846062"/>
            </a:xfrm>
            <a:prstGeom prst="ellipse">
              <a:avLst/>
            </a:prstGeom>
            <a:grp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ovéPole 55"/>
              <p:cNvSpPr txBox="1"/>
              <p:nvPr/>
            </p:nvSpPr>
            <p:spPr>
              <a:xfrm>
                <a:off x="5552527" y="1472659"/>
                <a:ext cx="16613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𝑑</m:t>
                      </m:r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=16 </m:t>
                      </m:r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𝑑𝑚</m:t>
                      </m:r>
                    </m:oMath>
                  </m:oMathPara>
                </a14:m>
                <a:endParaRPr lang="cs-CZ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6" name="TextovéPole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2527" y="1472659"/>
                <a:ext cx="1661360" cy="40011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5378378" y="2316320"/>
                <a:ext cx="149102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𝑣</m:t>
                      </m:r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=220 </m:t>
                      </m:r>
                      <m:r>
                        <a:rPr lang="cs-CZ" sz="2000" b="0" i="1" dirty="0" smtClean="0">
                          <a:solidFill>
                            <a:schemeClr val="bg1"/>
                          </a:solidFill>
                          <a:latin typeface="Cambria Math"/>
                          <a:cs typeface="Arial" pitchFamily="34" charset="0"/>
                        </a:rPr>
                        <m:t>𝑐𝑚</m:t>
                      </m:r>
                    </m:oMath>
                  </m:oMathPara>
                </a14:m>
                <a:endParaRPr lang="cs-CZ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8378" y="2316320"/>
                <a:ext cx="1491027" cy="4001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Zástupný symbol pro obsah 2"/>
              <p:cNvSpPr>
                <a:spLocks noGrp="1"/>
              </p:cNvSpPr>
              <p:nvPr/>
            </p:nvSpPr>
            <p:spPr>
              <a:xfrm>
                <a:off x="42777" y="5038415"/>
                <a:ext cx="4296425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=5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,024·3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7" y="5038415"/>
                <a:ext cx="4296425" cy="5036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-51640" y="45925"/>
                <a:ext cx="919564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Př.1) Kolik zaplatíme za natření válce vysokého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16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𝑑𝑚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 průměrem podstavy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220 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jestliže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1 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stojí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10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0 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𝐾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č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?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1640" y="45925"/>
                <a:ext cx="9195641" cy="954107"/>
              </a:xfrm>
              <a:prstGeom prst="rect">
                <a:avLst/>
              </a:prstGeom>
              <a:blipFill rotWithShape="1">
                <a:blip r:embed="rId13"/>
                <a:stretch>
                  <a:fillRect l="-1393" t="-6410" r="-398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2" descr="C:\Users\spravce\AppData\Local\Microsoft\Windows\Temporary Internet Files\Content.IE5\AX2KZEMX\MC90043800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158" y="1816276"/>
            <a:ext cx="1687525" cy="128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38010" y="4470070"/>
                <a:ext cx="515990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2·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3,14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0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,8·(0,8+2,2)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0" y="4470070"/>
                <a:ext cx="5159908" cy="50364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5297327" y="4007752"/>
                <a:ext cx="366008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1</m:t>
                      </m:r>
                      <m:sSup>
                        <m:sSupPr>
                          <m:ctrlP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 </m:t>
                          </m:r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𝑚</m:t>
                          </m:r>
                        </m:e>
                        <m:sup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.  .  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.  .  .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 10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0 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č</m:t>
                      </m:r>
                    </m:oMath>
                  </m:oMathPara>
                </a14:m>
                <a:endParaRPr lang="cs-CZ" sz="2800" spc="3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7327" y="4007752"/>
                <a:ext cx="3660083" cy="5036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5297327" y="4471545"/>
                <a:ext cx="3431414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15,072</m:t>
                      </m:r>
                      <m:sSup>
                        <m:sSupPr>
                          <m:ctrlP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 </m:t>
                          </m:r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𝑚</m:t>
                          </m:r>
                        </m:e>
                        <m:sup>
                          <m:r>
                            <a:rPr lang="cs-CZ" sz="2800" i="1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 .  .  .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  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č</m:t>
                      </m:r>
                    </m:oMath>
                  </m:oMathPara>
                </a14:m>
                <a:endParaRPr lang="cs-CZ" sz="2800" spc="3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7327" y="4471545"/>
                <a:ext cx="3431414" cy="503646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Přímá spojnice 40"/>
          <p:cNvCxnSpPr/>
          <p:nvPr/>
        </p:nvCxnSpPr>
        <p:spPr>
          <a:xfrm>
            <a:off x="5310060" y="5001180"/>
            <a:ext cx="3785661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5293664" y="5059256"/>
                <a:ext cx="352680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=15,072·100 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č</m:t>
                      </m:r>
                    </m:oMath>
                  </m:oMathPara>
                </a14:m>
                <a:endParaRPr lang="cs-CZ" sz="2800" spc="3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664" y="5059256"/>
                <a:ext cx="3526808" cy="503646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5293663" y="5578827"/>
                <a:ext cx="273472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=1 507,2  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č</m:t>
                      </m:r>
                    </m:oMath>
                  </m:oMathPara>
                </a14:m>
                <a:endParaRPr lang="cs-CZ" sz="2800" spc="3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663" y="5578827"/>
                <a:ext cx="2734721" cy="503646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694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7" grpId="0"/>
      <p:bldP spid="18" grpId="0"/>
      <p:bldP spid="19" grpId="0"/>
      <p:bldP spid="22" grpId="0"/>
      <p:bldP spid="24" grpId="0"/>
      <p:bldP spid="5" grpId="0" animBg="1"/>
      <p:bldP spid="37" grpId="0"/>
      <p:bldP spid="56" grpId="0"/>
      <p:bldP spid="57" grpId="0"/>
      <p:bldP spid="63" grpId="0"/>
      <p:bldP spid="23" grpId="0"/>
      <p:bldP spid="39" grpId="0"/>
      <p:bldP spid="40" grpId="0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" y="-1"/>
            <a:ext cx="9144000" cy="1167137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8887" y="34859"/>
                <a:ext cx="903575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Př.2) Silniční  válec má průměr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1,2 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 šířku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18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𝑑𝑚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. Kolik čtverečných metrů urovná, otočí-li se 20krát?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87" y="34859"/>
                <a:ext cx="9035759" cy="954107"/>
              </a:xfrm>
              <a:prstGeom prst="rect">
                <a:avLst/>
              </a:prstGeom>
              <a:blipFill rotWithShape="1">
                <a:blip r:embed="rId2"/>
                <a:stretch>
                  <a:fillRect l="-1350" t="-6410" r="-1417" b="-17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Zaoblený obdélník 3"/>
          <p:cNvSpPr/>
          <p:nvPr/>
        </p:nvSpPr>
        <p:spPr>
          <a:xfrm>
            <a:off x="0" y="1167136"/>
            <a:ext cx="9143999" cy="5690864"/>
          </a:xfrm>
          <a:prstGeom prst="roundRect">
            <a:avLst>
              <a:gd name="adj" fmla="val 306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6245" y="1167136"/>
            <a:ext cx="4281018" cy="2708976"/>
          </a:xfrm>
          <a:prstGeom prst="roundRect">
            <a:avLst>
              <a:gd name="adj" fmla="val 210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97588" y="1798562"/>
                <a:ext cx="2365356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18 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𝑑𝑚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588" y="1798562"/>
                <a:ext cx="2365356" cy="5036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Zaoblený obdélník 15"/>
          <p:cNvSpPr/>
          <p:nvPr/>
        </p:nvSpPr>
        <p:spPr>
          <a:xfrm>
            <a:off x="-17760" y="6169718"/>
            <a:ext cx="9143998" cy="688282"/>
          </a:xfrm>
          <a:prstGeom prst="roundRect">
            <a:avLst>
              <a:gd name="adj" fmla="val 210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307263" y="1167136"/>
            <a:ext cx="4857383" cy="2708976"/>
          </a:xfrm>
          <a:prstGeom prst="roundRect">
            <a:avLst>
              <a:gd name="adj" fmla="val 210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63500" h="635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Vývojový diagram: postup 22"/>
          <p:cNvSpPr/>
          <p:nvPr/>
        </p:nvSpPr>
        <p:spPr>
          <a:xfrm>
            <a:off x="1" y="1167136"/>
            <a:ext cx="1800197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rgbClr val="FFFF00"/>
                </a:solidFill>
              </a:rPr>
              <a:t>Řešení:</a:t>
            </a:r>
            <a:endParaRPr lang="cs-CZ" sz="28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4626230" y="4059612"/>
                <a:ext cx="368180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𝑜𝑡𝑜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𝑘𝑎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 .  .  . 6,78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6230" y="4059612"/>
                <a:ext cx="3681807" cy="5036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9429" y="6328484"/>
                <a:ext cx="894142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Silniční válec urovná asi 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</a:rPr>
                      <m:t>135,6  </m:t>
                    </m:r>
                    <m:sSup>
                      <m:sSupPr>
                        <m:ctrlP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silnice.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29" y="6328484"/>
                <a:ext cx="8941423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136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125072" y="2423978"/>
                <a:ext cx="272719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𝑑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1,2 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072" y="2423978"/>
                <a:ext cx="2727191" cy="5036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2221835" y="1789370"/>
                <a:ext cx="238834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1,8 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1835" y="1789370"/>
                <a:ext cx="2388343" cy="50364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BXRP5YH2\MC9003182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098" y="1424163"/>
            <a:ext cx="2599595" cy="204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136407" y="2927624"/>
                <a:ext cx="272719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𝑟</m:t>
                      </m:r>
                      <m:r>
                        <a:rPr lang="cs-CZ" sz="280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=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0,6 </m:t>
                      </m:r>
                      <m:r>
                        <a:rPr lang="cs-CZ" sz="2800" b="0" i="1" spc="300" dirty="0" smtClean="0">
                          <a:solidFill>
                            <a:schemeClr val="bg1"/>
                          </a:solidFill>
                          <a:latin typeface="Cambria Math"/>
                          <a:cs typeface="Arial" panose="020B0604020202020204" pitchFamily="34" charset="0"/>
                        </a:rPr>
                        <m:t>𝑚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07" y="2927624"/>
                <a:ext cx="2727191" cy="5036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Přímá spojnice 50"/>
          <p:cNvCxnSpPr/>
          <p:nvPr/>
        </p:nvCxnSpPr>
        <p:spPr>
          <a:xfrm>
            <a:off x="4596655" y="5130930"/>
            <a:ext cx="3681807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125141" y="3876112"/>
                <a:ext cx="4286136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𝑄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=2·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141" y="3876112"/>
                <a:ext cx="4286136" cy="5036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ástupný symbol pro obsah 2"/>
              <p:cNvSpPr>
                <a:spLocks noGrp="1"/>
              </p:cNvSpPr>
              <p:nvPr/>
            </p:nvSpPr>
            <p:spPr>
              <a:xfrm>
                <a:off x="129908" y="5038415"/>
                <a:ext cx="4296425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𝑄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=6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,782 4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908" y="5038415"/>
                <a:ext cx="4296425" cy="50364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136407" y="4470070"/>
                <a:ext cx="4085704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𝑄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2·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3,14</m:t>
                      </m:r>
                      <m:r>
                        <a:rPr lang="cs-CZ" sz="2800" i="1">
                          <a:solidFill>
                            <a:schemeClr val="bg1"/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0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,6·1,8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07" y="4470070"/>
                <a:ext cx="4085704" cy="5036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141328" y="5658233"/>
                <a:ext cx="2625243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𝑄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≐6,78 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328" y="5658233"/>
                <a:ext cx="2625243" cy="5036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Přímá spojnice 56"/>
          <p:cNvCxnSpPr/>
          <p:nvPr/>
        </p:nvCxnSpPr>
        <p:spPr>
          <a:xfrm>
            <a:off x="4293503" y="4040254"/>
            <a:ext cx="0" cy="2121625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4572001" y="4585262"/>
                <a:ext cx="368180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𝑜𝑡𝑜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𝑒𝑘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.   .  .  .   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1" y="4585262"/>
                <a:ext cx="3681807" cy="5036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ástupný symbol pro obsah 2"/>
              <p:cNvSpPr>
                <a:spLocks noGrp="1"/>
              </p:cNvSpPr>
              <p:nvPr/>
            </p:nvSpPr>
            <p:spPr>
              <a:xfrm>
                <a:off x="4596656" y="5162426"/>
                <a:ext cx="368180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=6,78·20 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6656" y="5162426"/>
                <a:ext cx="3681807" cy="50364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Zástupný symbol pro obsah 2"/>
              <p:cNvSpPr>
                <a:spLocks noGrp="1"/>
              </p:cNvSpPr>
              <p:nvPr/>
            </p:nvSpPr>
            <p:spPr>
              <a:xfrm>
                <a:off x="4596656" y="5666072"/>
                <a:ext cx="3681807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=135,6 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bg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6656" y="5666072"/>
                <a:ext cx="3681807" cy="5036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7560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 animBg="1"/>
      <p:bldP spid="24" grpId="0"/>
      <p:bldP spid="28" grpId="0"/>
      <p:bldP spid="36" grpId="0"/>
      <p:bldP spid="38" grpId="0"/>
      <p:bldP spid="50" grpId="0"/>
      <p:bldP spid="52" grpId="0"/>
      <p:bldP spid="54" grpId="0"/>
      <p:bldP spid="55" grpId="0"/>
      <p:bldP spid="56" grpId="0"/>
      <p:bldP spid="58" grpId="0"/>
      <p:bldP spid="59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0728" y="766539"/>
            <a:ext cx="9144000" cy="597482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10504" y="1004092"/>
            <a:ext cx="8522126" cy="1728854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310504" y="1241653"/>
                <a:ext cx="8460431" cy="125373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1) </a:t>
                </a: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Vypočítejte povrch válce, jestliže průměr 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podstavy válce je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28 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a jeho výška je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12 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? 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04" y="1241653"/>
                <a:ext cx="8460431" cy="1253731"/>
              </a:xfrm>
              <a:prstGeom prst="rect">
                <a:avLst/>
              </a:prstGeom>
              <a:blipFill rotWithShape="1">
                <a:blip r:embed="rId2"/>
                <a:stretch>
                  <a:fillRect l="-1513" t="-48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/>
          <p:cNvSpPr/>
          <p:nvPr/>
        </p:nvSpPr>
        <p:spPr>
          <a:xfrm>
            <a:off x="12107" y="38271"/>
            <a:ext cx="9036601" cy="726433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138849" y="118891"/>
            <a:ext cx="6946911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Příklady na samostatné procvičení:</a:t>
            </a:r>
            <a:endParaRPr lang="cs-CZ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10505" y="2825950"/>
            <a:ext cx="8522126" cy="182718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spravce\AppData\Local\Microsoft\Windows\Temporary Internet Files\Content.IE5\KFRZHZFF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192" y="363006"/>
            <a:ext cx="879743" cy="123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310140" y="2980583"/>
                <a:ext cx="8792344" cy="154674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2) Kolik korun bude stát nátěr vnitřku nádrže tvaru 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 válce s rozměry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𝑑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= 217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,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= 160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 platí-li se za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1 </m:t>
                    </m:r>
                    <m:sSup>
                      <m:sSupPr>
                        <m:ctrlP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800" b="0" i="1" smtClean="0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nátěru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38,50 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𝐾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č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?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40" y="2980583"/>
                <a:ext cx="8792344" cy="1546740"/>
              </a:xfrm>
              <a:prstGeom prst="rect">
                <a:avLst/>
              </a:prstGeom>
              <a:blipFill rotWithShape="1">
                <a:blip r:embed="rId4"/>
                <a:stretch>
                  <a:fillRect l="-1456" t="-3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Zaoblený obdélník 16"/>
          <p:cNvSpPr/>
          <p:nvPr/>
        </p:nvSpPr>
        <p:spPr>
          <a:xfrm>
            <a:off x="314311" y="4732290"/>
            <a:ext cx="8522126" cy="169075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334672" y="5017195"/>
                <a:ext cx="8576320" cy="11209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3) </a:t>
                </a: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Jak velký povrch má válcová cisterna délky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6,7 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jestliže průměr jejího dna je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1,8 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?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672" y="5017195"/>
                <a:ext cx="8576320" cy="1120946"/>
              </a:xfrm>
              <a:prstGeom prst="rect">
                <a:avLst/>
              </a:prstGeom>
              <a:blipFill rotWithShape="1">
                <a:blip r:embed="rId5"/>
                <a:stretch>
                  <a:fillRect l="-1493" t="-5435" r="-11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275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0728" y="766539"/>
            <a:ext cx="9144000" cy="5974829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10504" y="1004092"/>
            <a:ext cx="8522126" cy="1728854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310504" y="1095149"/>
                <a:ext cx="8653984" cy="154674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4) </a:t>
                </a: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Kolik čtverečných metrů plechu se spotřebuje na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okapovou rouru délky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25 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je-li její průměr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8 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? 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Počítejte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6 </m:t>
                    </m:r>
                    <m:r>
                      <a:rPr lang="en-US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%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na švy a odpad.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04" y="1095149"/>
                <a:ext cx="8653984" cy="1546740"/>
              </a:xfrm>
              <a:prstGeom prst="rect">
                <a:avLst/>
              </a:prstGeom>
              <a:blipFill rotWithShape="1">
                <a:blip r:embed="rId2"/>
                <a:stretch>
                  <a:fillRect l="-1479" t="-3953" r="-22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2107" y="38271"/>
            <a:ext cx="9036601" cy="726433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8849" y="118891"/>
            <a:ext cx="6946911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Příklady na samostatné procvičení:</a:t>
            </a:r>
            <a:endParaRPr lang="cs-CZ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10505" y="2825950"/>
            <a:ext cx="8522126" cy="169075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9" name="Picture 2" descr="C:\Users\spravce\AppData\Local\Microsoft\Windows\Temporary Internet Files\Content.IE5\KFRZHZFF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887" y="3055097"/>
            <a:ext cx="879743" cy="123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>
            <a:spLocks noGrp="1"/>
          </p:cNvSpPr>
          <p:nvPr/>
        </p:nvSpPr>
        <p:spPr>
          <a:xfrm>
            <a:off x="310140" y="2980583"/>
            <a:ext cx="8792344" cy="15467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5)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Silniční válec má průměr 1,8 m a šířku 2,2 m. </a:t>
            </a:r>
            <a:b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Kolik čtverečných metrů silnice urovná, </a:t>
            </a:r>
            <a:b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otočí-li se 50 krát? 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10504" y="4684318"/>
            <a:ext cx="8522126" cy="169075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283407" y="4756326"/>
                <a:ext cx="8576320" cy="154674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6) Kolik korun se zaplatí za nátěr plynojemu tvaru </a:t>
                </a:r>
                <a:b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   válce, který má průměr podstavy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21 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a výšku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     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25 </m:t>
                    </m:r>
                    <m:r>
                      <a:rPr lang="cs-CZ" sz="280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𝑚</m:t>
                    </m:r>
                  </m:oMath>
                </a14:m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, jestliže se  za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1 </m:t>
                    </m:r>
                    <m:sSup>
                      <m:sSupPr>
                        <m:ctrlP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𝑚</m:t>
                        </m:r>
                      </m:e>
                      <m:sup>
                        <m:r>
                          <a:rPr lang="cs-CZ" sz="2800" i="1">
                            <a:solidFill>
                              <a:schemeClr val="bg1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 nátěru </a:t>
                </a:r>
                <a:r>
                  <a: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platí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41</m:t>
                    </m:r>
                    <m:r>
                      <a:rPr lang="cs-CZ" sz="28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,</m:t>
                    </m:r>
                    <m:r>
                      <a:rPr lang="cs-CZ" sz="2800" b="0" i="1" dirty="0" smtClean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7</m:t>
                    </m:r>
                    <m:r>
                      <a:rPr lang="cs-CZ" sz="28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5 </m:t>
                    </m:r>
                    <m:r>
                      <a:rPr lang="cs-CZ" sz="28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𝐾</m:t>
                    </m:r>
                    <m:r>
                      <a:rPr lang="cs-CZ" sz="2800" i="1" dirty="0">
                        <a:solidFill>
                          <a:schemeClr val="bg1"/>
                        </a:solidFill>
                        <a:latin typeface="Cambria Math"/>
                        <a:cs typeface="Arial" pitchFamily="34" charset="0"/>
                      </a:rPr>
                      <m:t>č</m:t>
                    </m:r>
                  </m:oMath>
                </a14:m>
                <a:r>
                  <a:rPr lang="cs-CZ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rPr>
                  <a:t>?</a:t>
                </a: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8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407" y="4756326"/>
                <a:ext cx="8576320" cy="1546740"/>
              </a:xfrm>
              <a:prstGeom prst="rect">
                <a:avLst/>
              </a:prstGeom>
              <a:blipFill rotWithShape="1">
                <a:blip r:embed="rId4"/>
                <a:stretch>
                  <a:fillRect l="-1421" t="-3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001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2107" y="38271"/>
            <a:ext cx="9024389" cy="711018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0838" y="123269"/>
            <a:ext cx="6946911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Řešení</a:t>
            </a:r>
            <a:endParaRPr lang="cs-CZ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Obdélník 11"/>
              <p:cNvSpPr/>
              <p:nvPr/>
            </p:nvSpPr>
            <p:spPr>
              <a:xfrm>
                <a:off x="288009" y="1105184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1)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𝑃𝑜𝑣𝑟𝑐h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𝑙𝑐𝑒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𝑗𝑒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2 286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009" y="1105184"/>
                <a:ext cx="9028858" cy="50405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Obdélník 17"/>
              <p:cNvSpPr/>
              <p:nvPr/>
            </p:nvSpPr>
            <p:spPr>
              <a:xfrm>
                <a:off x="256085" y="2960502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3)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𝐶𝑖𝑠𝑡𝑟𝑛𝑎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𝑚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á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𝑝𝑜𝑣𝑟𝑐h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42,96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85" y="2960502"/>
                <a:ext cx="9028858" cy="50405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Obdélník 18"/>
              <p:cNvSpPr/>
              <p:nvPr/>
            </p:nvSpPr>
            <p:spPr>
              <a:xfrm>
                <a:off x="232917" y="3952663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4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)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𝑁𝑎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𝑜𝑘𝑎𝑝𝑜𝑣𝑜𝑢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𝑟𝑜𝑢𝑟𝑢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𝑝𝑜𝑡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ř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𝑒𝑏𝑢𝑗𝑒𝑚𝑒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6,66 </m:t>
                      </m:r>
                      <m:sSup>
                        <m:sSupPr>
                          <m:ctrlP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𝑝𝑙𝑒𝑐h𝑢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17" y="3952663"/>
                <a:ext cx="9028858" cy="50405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2" descr="C:\Users\spravce\AppData\Local\Microsoft\Windows\Temporary Internet Files\Content.IE5\D1R1SU0N\MC900440424[4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475" y="126345"/>
            <a:ext cx="1960181" cy="161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0" name="Obdélník 19"/>
              <p:cNvSpPr/>
              <p:nvPr/>
            </p:nvSpPr>
            <p:spPr>
              <a:xfrm>
                <a:off x="244625" y="4869160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rgbClr val="FFFF00"/>
                        </a:solidFill>
                        <a:latin typeface="Cambria Math"/>
                      </a:rPr>
                      <m:t>5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𝑉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á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𝑙𝑒𝑐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𝑢𝑟𝑜𝑣𝑛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á </m:t>
                    </m:r>
                    <m:r>
                      <m:rPr>
                        <m:sty m:val="p"/>
                      </m:rPr>
                      <a:rPr lang="cs-CZ" sz="2800" i="1" dirty="0" smtClean="0">
                        <a:solidFill>
                          <a:srgbClr val="FFFF00"/>
                        </a:solidFill>
                        <a:latin typeface="Cambria Math"/>
                        <a:cs typeface="Arial" pitchFamily="34" charset="0"/>
                      </a:rPr>
                      <m:t>asi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latin typeface="Cambria Math"/>
                        <a:cs typeface="Arial" pitchFamily="34" charset="0"/>
                      </a:rPr>
                      <m:t>   621,7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</a:rPr>
                      <m:t>2  </m:t>
                    </m:r>
                    <m:sSup>
                      <m:sSupPr>
                        <m:ctrlPr>
                          <a:rPr lang="cs-CZ" sz="2800" i="1" dirty="0" smtClean="0">
                            <a:solidFill>
                              <a:srgbClr val="FFFF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i="1" dirty="0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i="1" dirty="0" smtClean="0">
                        <a:solidFill>
                          <a:srgbClr val="FFFF00"/>
                        </a:solidFill>
                        <a:latin typeface="Cambria Math"/>
                        <a:cs typeface="Arial" pitchFamily="34" charset="0"/>
                      </a:rPr>
                      <m:t>silnice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latin typeface="Cambria Math"/>
                        <a:cs typeface="Arial" pitchFamily="34" charset="0"/>
                      </a:rPr>
                      <m:t>.</m:t>
                    </m:r>
                  </m:oMath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25" y="4869160"/>
                <a:ext cx="9028858" cy="50405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Obdélník 20"/>
              <p:cNvSpPr/>
              <p:nvPr/>
            </p:nvSpPr>
            <p:spPr>
              <a:xfrm>
                <a:off x="244625" y="5733256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smtClean="0">
                          <a:solidFill>
                            <a:srgbClr val="FFFF00"/>
                          </a:solidFill>
                          <a:latin typeface="Cambria Math"/>
                        </a:rPr>
                        <m:t>6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)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𝑍𝑎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𝑛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ě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𝑟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𝑧𝑎𝑝𝑙𝑎𝑡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í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𝑚𝑒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  97 737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𝐾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č.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25" y="5733256"/>
                <a:ext cx="9028858" cy="50405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Obdélník 21"/>
              <p:cNvSpPr/>
              <p:nvPr/>
            </p:nvSpPr>
            <p:spPr>
              <a:xfrm>
                <a:off x="256085" y="2060848"/>
                <a:ext cx="9028858" cy="5040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2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)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𝑁𝑎𝑡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ř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𝑒𝑛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í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𝑏𝑢𝑑𝑒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𝑠𝑡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 562 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𝐾</m:t>
                      </m:r>
                      <m:r>
                        <a:rPr lang="cs-CZ" sz="2800" b="0" i="1" smtClean="0">
                          <a:solidFill>
                            <a:srgbClr val="FFFF00"/>
                          </a:solidFill>
                          <a:latin typeface="Cambria Math"/>
                        </a:rPr>
                        <m:t>č.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85" y="2060848"/>
                <a:ext cx="9028858" cy="50405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316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281449" y="620689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Obdélník 12">
            <a:hlinkClick r:id="rId2"/>
          </p:cNvPr>
          <p:cNvSpPr/>
          <p:nvPr/>
        </p:nvSpPr>
        <p:spPr>
          <a:xfrm>
            <a:off x="427796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>
            <a:hlinkClick r:id="rId3"/>
          </p:cNvPr>
          <p:cNvSpPr/>
          <p:nvPr/>
        </p:nvSpPr>
        <p:spPr>
          <a:xfrm>
            <a:off x="427796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15" name="Obdélník 14">
            <a:hlinkClick r:id="rId4"/>
          </p:cNvPr>
          <p:cNvSpPr/>
          <p:nvPr/>
        </p:nvSpPr>
        <p:spPr>
          <a:xfrm>
            <a:off x="427796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>
            <a:hlinkClick r:id="rId5"/>
          </p:cNvPr>
          <p:cNvSpPr/>
          <p:nvPr/>
        </p:nvSpPr>
        <p:spPr>
          <a:xfrm>
            <a:off x="427793" y="2528900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délník 16">
            <a:hlinkClick r:id="rId6"/>
          </p:cNvPr>
          <p:cNvSpPr/>
          <p:nvPr/>
        </p:nvSpPr>
        <p:spPr>
          <a:xfrm>
            <a:off x="427793" y="169352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hlinkClick r:id="rId3"/>
          </p:cNvPr>
          <p:cNvSpPr/>
          <p:nvPr/>
        </p:nvSpPr>
        <p:spPr>
          <a:xfrm>
            <a:off x="427796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19" name="Obdélník 1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2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2" y="186681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13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2" y="476674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683" y="1228287"/>
            <a:ext cx="88217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EMANOVSKÝ, Petr; LEPÍK, Libor a kol. </a:t>
            </a:r>
            <a:r>
              <a:rPr lang="cs-CZ" sz="1100" i="1" dirty="0">
                <a:solidFill>
                  <a:schemeClr val="bg1"/>
                </a:solidFill>
              </a:rPr>
              <a:t>Matematika 8</a:t>
            </a:r>
            <a:r>
              <a:rPr lang="cs-CZ" sz="1100" dirty="0">
                <a:solidFill>
                  <a:schemeClr val="bg1"/>
                </a:solidFill>
              </a:rPr>
              <a:t>. Olomouc: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2000, ISBN 80-7230-062-8. </a:t>
            </a: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chemeClr val="bg1"/>
                </a:solidFill>
              </a:rPr>
              <a:t>DYTRYCH</a:t>
            </a:r>
            <a:r>
              <a:rPr lang="cs-CZ" sz="1100" dirty="0">
                <a:solidFill>
                  <a:schemeClr val="bg1"/>
                </a:solidFill>
              </a:rPr>
              <a:t>, Martin; DOBIASOVÁ, Irena; LIVŇANSKÁ, Libuše. </a:t>
            </a:r>
            <a:r>
              <a:rPr lang="cs-CZ" sz="1100" i="1" dirty="0">
                <a:solidFill>
                  <a:schemeClr val="bg1"/>
                </a:solidFill>
              </a:rPr>
              <a:t>Sbírka úloh z matematiky</a:t>
            </a:r>
            <a:r>
              <a:rPr lang="cs-CZ" sz="1100" dirty="0">
                <a:solidFill>
                  <a:schemeClr val="bg1"/>
                </a:solidFill>
              </a:rPr>
              <a:t>. Pohořelice: Fortuna, 2001, ISBN 80-7168-766-9</a:t>
            </a:r>
            <a:r>
              <a:rPr lang="cs-CZ" sz="1100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BĚLOUN, František; BRANT, Jiří a kol. </a:t>
            </a:r>
            <a:r>
              <a:rPr lang="cs-CZ" sz="1100" i="1" dirty="0">
                <a:solidFill>
                  <a:schemeClr val="bg1"/>
                </a:solidFill>
              </a:rPr>
              <a:t>Matematika pro 8. ročník</a:t>
            </a:r>
            <a:r>
              <a:rPr lang="cs-CZ" sz="1100" dirty="0">
                <a:solidFill>
                  <a:schemeClr val="bg1"/>
                </a:solidFill>
              </a:rPr>
              <a:t>. Praha: Kvarta, 1999, </a:t>
            </a:r>
            <a:r>
              <a:rPr lang="cs-CZ" sz="1100" dirty="0" smtClean="0">
                <a:solidFill>
                  <a:schemeClr val="bg1"/>
                </a:solidFill>
              </a:rPr>
              <a:t/>
            </a:r>
            <a:br>
              <a:rPr lang="cs-CZ" sz="1100" dirty="0" smtClean="0">
                <a:solidFill>
                  <a:schemeClr val="bg1"/>
                </a:solidFill>
              </a:rPr>
            </a:br>
            <a:r>
              <a:rPr lang="cs-CZ" sz="1100" dirty="0" smtClean="0">
                <a:solidFill>
                  <a:schemeClr val="bg1"/>
                </a:solidFill>
              </a:rPr>
              <a:t>ISBN </a:t>
            </a:r>
            <a:r>
              <a:rPr lang="cs-CZ" sz="1100" dirty="0">
                <a:solidFill>
                  <a:schemeClr val="bg1"/>
                </a:solidFill>
              </a:rPr>
              <a:t>80-85570-93-9.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chemeClr val="bg1"/>
                </a:solidFill>
              </a:rPr>
              <a:t>Galerie klipart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chemeClr val="bg1"/>
                </a:solidFill>
              </a:rPr>
              <a:t>Vlastní tvorba</a:t>
            </a:r>
            <a:endParaRPr lang="cs-CZ" sz="1100" dirty="0">
              <a:solidFill>
                <a:schemeClr val="bg1"/>
              </a:solidFill>
            </a:endParaRPr>
          </a:p>
          <a:p>
            <a:endParaRPr lang="cs-CZ" sz="1100" dirty="0" smtClean="0">
              <a:solidFill>
                <a:schemeClr val="bg1"/>
              </a:solidFill>
            </a:endParaRPr>
          </a:p>
          <a:p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49881" y="620688"/>
            <a:ext cx="2889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4391</TotalTime>
  <Words>692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Autumn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599</cp:revision>
  <dcterms:created xsi:type="dcterms:W3CDTF">2012-10-07T18:47:53Z</dcterms:created>
  <dcterms:modified xsi:type="dcterms:W3CDTF">2013-09-18T16:31:13Z</dcterms:modified>
</cp:coreProperties>
</file>