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</p:sldMasterIdLst>
  <p:sldIdLst>
    <p:sldId id="260" r:id="rId4"/>
    <p:sldId id="256" r:id="rId5"/>
    <p:sldId id="257" r:id="rId6"/>
    <p:sldId id="262" r:id="rId7"/>
    <p:sldId id="258" r:id="rId8"/>
    <p:sldId id="261" r:id="rId9"/>
    <p:sldId id="265" r:id="rId10"/>
    <p:sldId id="266" r:id="rId11"/>
    <p:sldId id="263" r:id="rId12"/>
    <p:sldId id="25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4A1CF93-50FD-4F02-A451-B771BE66D4F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D49AF64-A3DC-4AD2-B198-464A19D29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hryprodeti.netfun.cz/online-hra/kreslena-zviratka/" TargetMode="Externa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eum.cz/photos/223.jpg" TargetMode="External"/><Relationship Id="rId2" Type="http://schemas.openxmlformats.org/officeDocument/2006/relationships/hyperlink" Target="http://cs.wikipedia.org/wiki/Soubor:Johan_amos_comenius_1592-167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dam.cz/img/201302012318_Komensky-titul-Orbis-Pictus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Jan Amos Komenský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mtClean="0"/>
              <a:t> </a:t>
            </a:r>
            <a:r>
              <a:rPr lang="cs-CZ" sz="2700" smtClean="0"/>
              <a:t>VY_32_Inovace_07KR-3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 dirty="0" smtClean="0"/>
          </a:p>
          <a:p>
            <a:pPr algn="ctr">
              <a:buFont typeface="Wingdings" pitchFamily="2" charset="2"/>
              <a:buNone/>
            </a:pPr>
            <a:endParaRPr lang="cs-CZ" dirty="0" smtClean="0"/>
          </a:p>
          <a:p>
            <a:pPr algn="ctr">
              <a:buFont typeface="Wingdings" pitchFamily="2" charset="2"/>
              <a:buNone/>
            </a:pP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 smtClean="0"/>
          </a:p>
          <a:p>
            <a:pPr algn="ctr">
              <a:buFont typeface="Wingdings" pitchFamily="2" charset="2"/>
              <a:buNone/>
            </a:pPr>
            <a:endParaRPr lang="cs-CZ" dirty="0" smtClean="0"/>
          </a:p>
          <a:p>
            <a:pPr algn="ctr"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530350" y="4292600"/>
            <a:ext cx="6083300" cy="1487488"/>
          </a:xfrm>
          <a:prstGeom prst="rect">
            <a:avLst/>
          </a:prstGeo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Anotace: </a:t>
            </a:r>
            <a:r>
              <a:rPr lang="cs-CZ" sz="3400" dirty="0" smtClean="0"/>
              <a:t>výklad spojený s aktivitou žáků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Autor:</a:t>
            </a:r>
            <a:r>
              <a:rPr lang="cs-CZ" sz="3400" b="1" dirty="0" smtClean="0"/>
              <a:t> </a:t>
            </a:r>
            <a:r>
              <a:rPr lang="cs-CZ" sz="3400" dirty="0" err="1" smtClean="0"/>
              <a:t>Mgr.Lenka</a:t>
            </a:r>
            <a:r>
              <a:rPr lang="cs-CZ" sz="3400" dirty="0" smtClean="0"/>
              <a:t> Krčmářová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Datum zhotovení: </a:t>
            </a:r>
            <a:r>
              <a:rPr lang="cs-CZ" sz="3400" dirty="0" smtClean="0"/>
              <a:t>leden 2012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Jazyk:</a:t>
            </a:r>
            <a:r>
              <a:rPr lang="cs-CZ" sz="3400" b="1" dirty="0" smtClean="0"/>
              <a:t> </a:t>
            </a:r>
            <a:r>
              <a:rPr lang="cs-CZ" sz="3400" dirty="0" smtClean="0"/>
              <a:t>čeština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Očekávaný výstup: </a:t>
            </a:r>
            <a:r>
              <a:rPr lang="cs-CZ" sz="3200" dirty="0" smtClean="0"/>
              <a:t>rozeznává současné a minulé a orientuje se v hlavních reáliích minulosti a současnosti naší vlasti s využitím regionálních specifik</a:t>
            </a:r>
            <a:endParaRPr lang="cs-CZ" sz="3400" b="1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Speciální vzdělávací potřeby:</a:t>
            </a:r>
            <a:r>
              <a:rPr lang="cs-CZ" sz="3400" b="1" dirty="0" smtClean="0"/>
              <a:t> </a:t>
            </a:r>
            <a:r>
              <a:rPr lang="cs-CZ" sz="3400" dirty="0" smtClean="0"/>
              <a:t> žádné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Klíčová slova: </a:t>
            </a:r>
            <a:r>
              <a:rPr lang="cs-CZ" sz="3400" dirty="0" err="1" smtClean="0"/>
              <a:t>J.A.Komenský</a:t>
            </a:r>
            <a:r>
              <a:rPr lang="cs-CZ" sz="3400" dirty="0" smtClean="0"/>
              <a:t>, škola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Druh učebního materiálu:</a:t>
            </a:r>
            <a:r>
              <a:rPr lang="cs-CZ" sz="3400" b="1" dirty="0" smtClean="0"/>
              <a:t> </a:t>
            </a:r>
            <a:r>
              <a:rPr lang="cs-CZ" sz="3400" dirty="0" smtClean="0"/>
              <a:t>prezentace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Druh </a:t>
            </a:r>
            <a:r>
              <a:rPr lang="cs-CZ" sz="3400" b="1" dirty="0" err="1" smtClean="0">
                <a:solidFill>
                  <a:srgbClr val="FF0000"/>
                </a:solidFill>
              </a:rPr>
              <a:t>interaktivity</a:t>
            </a:r>
            <a:r>
              <a:rPr lang="cs-CZ" sz="3400" b="1" dirty="0" smtClean="0">
                <a:solidFill>
                  <a:srgbClr val="FF0000"/>
                </a:solidFill>
              </a:rPr>
              <a:t>:</a:t>
            </a:r>
            <a:r>
              <a:rPr lang="cs-CZ" sz="3400" b="1" dirty="0" smtClean="0"/>
              <a:t> </a:t>
            </a:r>
            <a:r>
              <a:rPr lang="cs-CZ" sz="3400" dirty="0" smtClean="0"/>
              <a:t>aktivita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Cílová skupina:</a:t>
            </a:r>
            <a:r>
              <a:rPr lang="cs-CZ" sz="3400" b="1" dirty="0" smtClean="0"/>
              <a:t> </a:t>
            </a:r>
            <a:r>
              <a:rPr lang="cs-CZ" sz="3400" dirty="0" smtClean="0"/>
              <a:t>žák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Stupeň a typ vzdělávání:</a:t>
            </a:r>
            <a:r>
              <a:rPr lang="cs-CZ" sz="3400" b="1" dirty="0" smtClean="0"/>
              <a:t> </a:t>
            </a:r>
            <a:r>
              <a:rPr lang="cs-CZ" sz="3400" dirty="0" smtClean="0"/>
              <a:t>základní vzdělávání – první stupeň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Typická věková skupina:</a:t>
            </a:r>
            <a:r>
              <a:rPr lang="cs-CZ" sz="3400" b="1" dirty="0" smtClean="0"/>
              <a:t> </a:t>
            </a:r>
            <a:r>
              <a:rPr lang="cs-CZ" sz="3400" dirty="0" smtClean="0"/>
              <a:t>5.ročník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400" b="1" dirty="0" smtClean="0">
                <a:solidFill>
                  <a:srgbClr val="FF0000"/>
                </a:solidFill>
              </a:rPr>
              <a:t>Celková velikost:</a:t>
            </a:r>
            <a:r>
              <a:rPr lang="cs-CZ" sz="3400" b="1" dirty="0" smtClean="0"/>
              <a:t> </a:t>
            </a:r>
            <a:r>
              <a:rPr lang="cs-CZ" sz="3400" dirty="0" smtClean="0"/>
              <a:t>820kB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Jan Amos Komenský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44008" y="1556792"/>
            <a:ext cx="3990975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1556792"/>
            <a:ext cx="4059936" cy="4572000"/>
          </a:xfrm>
        </p:spPr>
        <p:txBody>
          <a:bodyPr/>
          <a:lstStyle/>
          <a:p>
            <a:r>
              <a:rPr lang="cs-CZ" dirty="0" smtClean="0"/>
              <a:t>Narozen </a:t>
            </a:r>
            <a:r>
              <a:rPr lang="cs-CZ" dirty="0" smtClean="0">
                <a:solidFill>
                  <a:srgbClr val="FFC000"/>
                </a:solidFill>
              </a:rPr>
              <a:t>28.března 1592 </a:t>
            </a:r>
            <a:r>
              <a:rPr lang="cs-CZ" dirty="0" smtClean="0"/>
              <a:t>„někde“ na jihovýchodní Moravě (</a:t>
            </a:r>
            <a:r>
              <a:rPr lang="cs-CZ" dirty="0" err="1" smtClean="0"/>
              <a:t>Komňa</a:t>
            </a:r>
            <a:r>
              <a:rPr lang="cs-CZ" dirty="0" smtClean="0"/>
              <a:t>, Uherský Brod nebo Nivnice?)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Zemřel </a:t>
            </a:r>
            <a:r>
              <a:rPr lang="cs-CZ" dirty="0" smtClean="0">
                <a:solidFill>
                  <a:srgbClr val="FFC000"/>
                </a:solidFill>
              </a:rPr>
              <a:t>15.listopadu 1670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 </a:t>
            </a:r>
            <a:r>
              <a:rPr lang="cs-CZ" dirty="0" smtClean="0"/>
              <a:t>Naardenu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8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283968" y="620688"/>
            <a:ext cx="4059237" cy="5475287"/>
          </a:xfrm>
        </p:spPr>
        <p:txBody>
          <a:bodyPr/>
          <a:lstStyle/>
          <a:p>
            <a:r>
              <a:rPr lang="cs-CZ" dirty="0" smtClean="0">
                <a:solidFill>
                  <a:srgbClr val="00FF00"/>
                </a:solidFill>
              </a:rPr>
              <a:t>Je vám také toto datum povědomé?</a:t>
            </a:r>
          </a:p>
          <a:p>
            <a:r>
              <a:rPr lang="cs-CZ" dirty="0" smtClean="0">
                <a:solidFill>
                  <a:srgbClr val="00FF00"/>
                </a:solidFill>
              </a:rPr>
              <a:t>Víte, co tento den slavíme?</a:t>
            </a:r>
            <a:endParaRPr lang="cs-CZ" dirty="0">
              <a:solidFill>
                <a:srgbClr val="00FF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64704"/>
            <a:ext cx="2857500" cy="44196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 rot="20136236">
            <a:off x="688706" y="387382"/>
            <a:ext cx="2210544" cy="1548752"/>
          </a:xfrm>
          <a:prstGeom prst="wedgeEllipseCallou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28.březen?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To mi něco </a:t>
            </a:r>
            <a:r>
              <a:rPr lang="cs-CZ" sz="1600" b="1" dirty="0" smtClean="0">
                <a:solidFill>
                  <a:srgbClr val="FF0000"/>
                </a:solidFill>
              </a:rPr>
              <a:t>připomíná!</a:t>
            </a:r>
          </a:p>
          <a:p>
            <a:pPr algn="ctr"/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733256"/>
            <a:ext cx="30415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Muzeum </a:t>
            </a:r>
            <a:r>
              <a:rPr lang="cs-CZ" b="1" dirty="0" err="1" smtClean="0">
                <a:solidFill>
                  <a:srgbClr val="FF0000"/>
                </a:solidFill>
              </a:rPr>
              <a:t>J.A.Komenského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 Uherském Brodě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194" name="AutoShape 2" descr="http://www.museum.cz/photos/223.jpg"/>
          <p:cNvSpPr>
            <a:spLocks noChangeAspect="1" noChangeArrowheads="1"/>
          </p:cNvSpPr>
          <p:nvPr/>
        </p:nvSpPr>
        <p:spPr bwMode="auto">
          <a:xfrm>
            <a:off x="155575" y="-1843088"/>
            <a:ext cx="5143500" cy="38481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196" name="Picture 4" descr="http://www.museum.cz/photos/22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7362" y="2564904"/>
            <a:ext cx="4566010" cy="37760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školy chodil v Přerově, pak studoval na univerzitách v Německu</a:t>
            </a:r>
          </a:p>
          <a:p>
            <a:r>
              <a:rPr lang="cs-CZ" dirty="0" smtClean="0"/>
              <a:t>Po návratu učil na školách jednoty bratrské a po bitvě na Bílé hoře musel odejít ze země</a:t>
            </a:r>
          </a:p>
          <a:p>
            <a:r>
              <a:rPr lang="cs-CZ" dirty="0" smtClean="0"/>
              <a:t>Poté  žil v polském městě </a:t>
            </a:r>
            <a:r>
              <a:rPr lang="cs-CZ" dirty="0" err="1" smtClean="0"/>
              <a:t>Lešně</a:t>
            </a:r>
            <a:r>
              <a:rPr lang="cs-CZ" dirty="0" smtClean="0"/>
              <a:t> a procestoval téměř celou nekatolickou Evropu</a:t>
            </a:r>
          </a:p>
          <a:p>
            <a:r>
              <a:rPr lang="cs-CZ" dirty="0" smtClean="0"/>
              <a:t>Zemřel v Nizozemí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FF00"/>
                </a:solidFill>
              </a:rPr>
              <a:t>Úkol: najdi na mapě Uherský Brod, Přerov, Polsko, Nizozemí.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Jan Amos Komenský - životopis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Jan Amos Komenský – učitel národů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3970784" cy="492933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Škola podle Komenského: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do školy mají chodit všechny děti( i dívky)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vyučovat  se má v mateřském jazyce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výuka má být názorná, pomocí modelů a obrázků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C000"/>
                </a:solidFill>
              </a:rPr>
              <a:t>děti nemají být trestány bitím</a:t>
            </a:r>
          </a:p>
          <a:p>
            <a:pPr>
              <a:buNone/>
            </a:pPr>
            <a:r>
              <a:rPr lang="cs-CZ" dirty="0" smtClean="0">
                <a:solidFill>
                  <a:srgbClr val="00FF00"/>
                </a:solidFill>
              </a:rPr>
              <a:t>Co si o tom myslíte?  Pojďme si o tom povídat!</a:t>
            </a:r>
          </a:p>
          <a:p>
            <a:pPr>
              <a:buFontTx/>
              <a:buChar char="-"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rgbClr val="00FF00"/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628800"/>
            <a:ext cx="3419475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355976" y="5013176"/>
            <a:ext cx="439107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Učitel:</a:t>
            </a:r>
            <a:r>
              <a:rPr lang="cs-CZ" dirty="0" smtClean="0">
                <a:solidFill>
                  <a:srgbClr val="FF0000"/>
                </a:solidFill>
              </a:rPr>
              <a:t>Pojď sem, dítě, uč se moudrým </a:t>
            </a:r>
            <a:r>
              <a:rPr lang="cs-CZ" dirty="0" err="1" smtClean="0">
                <a:solidFill>
                  <a:srgbClr val="FF0000"/>
                </a:solidFill>
              </a:rPr>
              <a:t>býti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Dítě:</a:t>
            </a:r>
            <a:r>
              <a:rPr lang="cs-CZ" dirty="0" smtClean="0">
                <a:solidFill>
                  <a:srgbClr val="FF0000"/>
                </a:solidFill>
              </a:rPr>
              <a:t> Co jest moudrým </a:t>
            </a:r>
            <a:r>
              <a:rPr lang="cs-CZ" dirty="0" err="1" smtClean="0">
                <a:solidFill>
                  <a:srgbClr val="FF0000"/>
                </a:solidFill>
              </a:rPr>
              <a:t>býti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Učitel: </a:t>
            </a:r>
            <a:r>
              <a:rPr lang="cs-CZ" dirty="0" smtClean="0">
                <a:solidFill>
                  <a:srgbClr val="FF0000"/>
                </a:solidFill>
              </a:rPr>
              <a:t>Vše potřebné jest, dobře </a:t>
            </a:r>
            <a:r>
              <a:rPr lang="cs-CZ" dirty="0" err="1" smtClean="0">
                <a:solidFill>
                  <a:srgbClr val="FF0000"/>
                </a:solidFill>
              </a:rPr>
              <a:t>znáti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dobře </a:t>
            </a:r>
            <a:r>
              <a:rPr lang="cs-CZ" dirty="0" err="1" smtClean="0">
                <a:solidFill>
                  <a:srgbClr val="FF0000"/>
                </a:solidFill>
              </a:rPr>
              <a:t>dělati</a:t>
            </a:r>
            <a:r>
              <a:rPr lang="cs-CZ" dirty="0" smtClean="0">
                <a:solidFill>
                  <a:srgbClr val="FF0000"/>
                </a:solidFill>
              </a:rPr>
              <a:t>, dobře </a:t>
            </a:r>
            <a:r>
              <a:rPr lang="cs-CZ" dirty="0" err="1" smtClean="0">
                <a:solidFill>
                  <a:srgbClr val="FF0000"/>
                </a:solidFill>
              </a:rPr>
              <a:t>vysloviti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3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J.A.Komenský</a:t>
            </a:r>
            <a:r>
              <a:rPr lang="cs-CZ" dirty="0" smtClean="0">
                <a:solidFill>
                  <a:srgbClr val="FF0000"/>
                </a:solidFill>
              </a:rPr>
              <a:t> – „učitel národů“</a:t>
            </a:r>
          </a:p>
          <a:p>
            <a:pPr>
              <a:buFontTx/>
              <a:buChar char="-"/>
            </a:pPr>
            <a:r>
              <a:rPr lang="cs-CZ" dirty="0" smtClean="0"/>
              <a:t>prosazoval  názorné vyučování v mateřském jazyce, do školy  mají chodit všechny děti, i dívky</a:t>
            </a:r>
          </a:p>
          <a:p>
            <a:pPr>
              <a:buFontTx/>
              <a:buChar char="-"/>
            </a:pPr>
            <a:r>
              <a:rPr lang="cs-CZ" dirty="0" smtClean="0"/>
              <a:t>žáci nemají být trestáni bitím</a:t>
            </a:r>
          </a:p>
          <a:p>
            <a:pPr>
              <a:buFontTx/>
              <a:buChar char="-"/>
            </a:pPr>
            <a:r>
              <a:rPr lang="cs-CZ" dirty="0" smtClean="0"/>
              <a:t>den narození Komenského – 28.březen je </a:t>
            </a:r>
            <a:r>
              <a:rPr lang="cs-CZ" dirty="0" smtClean="0">
                <a:solidFill>
                  <a:srgbClr val="00FF00"/>
                </a:solidFill>
              </a:rPr>
              <a:t>Den učitelů</a:t>
            </a:r>
          </a:p>
          <a:p>
            <a:pPr>
              <a:buFontTx/>
              <a:buChar char="-"/>
            </a:pPr>
            <a:r>
              <a:rPr lang="cs-CZ" dirty="0" smtClean="0"/>
              <a:t>prosazoval </a:t>
            </a:r>
            <a:r>
              <a:rPr lang="cs-CZ" dirty="0" smtClean="0">
                <a:solidFill>
                  <a:srgbClr val="00FF00"/>
                </a:solidFill>
              </a:rPr>
              <a:t>mír, </a:t>
            </a:r>
            <a:r>
              <a:rPr lang="cs-CZ" dirty="0" smtClean="0"/>
              <a:t>odmítal násilí mezi lidmi i národy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do sešitu: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23528" y="188640"/>
            <a:ext cx="8229600" cy="7556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Ověř si své znalosti. Doplň prázdná políčka.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87624" y="1700808"/>
            <a:ext cx="187220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Jihovýchodní Morava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187624" y="2708920"/>
            <a:ext cx="187220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28.březen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259632" y="3861048"/>
            <a:ext cx="180020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Naarden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788024" y="2780928"/>
            <a:ext cx="19225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Den učitelů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4048" y="4941168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Učitel národů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932040" y="3861048"/>
            <a:ext cx="18505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místo, kde zemřel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88024" y="1700808"/>
            <a:ext cx="19225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rodiště Komenského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259632" y="5013176"/>
            <a:ext cx="180020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J.A.Komenský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184482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2852936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400506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508518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  <a:hlinkClick r:id="rId2"/>
              </a:rPr>
              <a:t>http://hryprodeti.netfun.cz/online-hra/kreslena-zviratka/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A nakonec – podle Komenského:</a:t>
            </a:r>
            <a:br>
              <a:rPr lang="cs-CZ" dirty="0" smtClean="0">
                <a:solidFill>
                  <a:schemeClr val="tx2">
                    <a:lumMod val="90000"/>
                  </a:schemeClr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Škola hrou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/>
          <a:lstStyle/>
          <a:p>
            <a:endParaRPr lang="cs-CZ" sz="1800" dirty="0" smtClean="0"/>
          </a:p>
          <a:p>
            <a:r>
              <a:rPr lang="cs-CZ" sz="1800" dirty="0" smtClean="0"/>
              <a:t>Johan </a:t>
            </a:r>
            <a:r>
              <a:rPr lang="cs-CZ" sz="1800" dirty="0" smtClean="0"/>
              <a:t>Amos </a:t>
            </a:r>
            <a:r>
              <a:rPr lang="cs-CZ" sz="1800" dirty="0" err="1" smtClean="0"/>
              <a:t>Comenius</a:t>
            </a:r>
            <a:r>
              <a:rPr lang="cs-CZ" sz="1800" dirty="0" smtClean="0"/>
              <a:t> 1592-1671. In: </a:t>
            </a:r>
            <a:r>
              <a:rPr lang="cs-CZ" sz="1800" i="1" dirty="0" err="1" smtClean="0"/>
              <a:t>Wikipedia</a:t>
            </a:r>
            <a:r>
              <a:rPr lang="cs-CZ" sz="1800" i="1" dirty="0" smtClean="0"/>
              <a:t>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2001- [cit. </a:t>
            </a:r>
            <a:r>
              <a:rPr lang="cs-CZ" sz="1800" dirty="0" smtClean="0"/>
              <a:t>2012-01-05</a:t>
            </a:r>
            <a:r>
              <a:rPr lang="cs-CZ" sz="1800" dirty="0" smtClean="0"/>
              <a:t>]. Dostupné z: </a:t>
            </a:r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cs.wikipedia.org/wiki/Soubor:Johan_amos_comenius_1592-1671.jpg</a:t>
            </a:r>
            <a:endParaRPr lang="cs-CZ" sz="1800" dirty="0" smtClean="0"/>
          </a:p>
          <a:p>
            <a:r>
              <a:rPr lang="cs-CZ" sz="1800" dirty="0" smtClean="0"/>
              <a:t>NEUVEDEN. </a:t>
            </a:r>
            <a:r>
              <a:rPr lang="cs-CZ" sz="1800" i="1" dirty="0" smtClean="0"/>
              <a:t>http://www.museum.</a:t>
            </a:r>
            <a:r>
              <a:rPr lang="cs-CZ" sz="1800" i="1" dirty="0" err="1" smtClean="0"/>
              <a:t>cz</a:t>
            </a:r>
            <a:r>
              <a:rPr lang="cs-CZ" sz="1800" dirty="0" smtClean="0"/>
              <a:t> [online]. [cit. </a:t>
            </a:r>
            <a:r>
              <a:rPr lang="cs-CZ" sz="1800" dirty="0" smtClean="0"/>
              <a:t>5.1.2012]. </a:t>
            </a:r>
            <a:r>
              <a:rPr lang="cs-CZ" sz="1800" dirty="0" smtClean="0"/>
              <a:t>Dostupný na WWW: </a:t>
            </a:r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www.museum.</a:t>
            </a:r>
            <a:r>
              <a:rPr lang="cs-CZ" sz="1800" dirty="0" err="1" smtClean="0">
                <a:hlinkClick r:id="rId3"/>
              </a:rPr>
              <a:t>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photos</a:t>
            </a:r>
            <a:r>
              <a:rPr lang="cs-CZ" sz="1800" dirty="0" smtClean="0">
                <a:hlinkClick r:id="rId3"/>
              </a:rPr>
              <a:t>/223.jpg</a:t>
            </a:r>
            <a:endParaRPr lang="cs-CZ" sz="1800" dirty="0" smtClean="0"/>
          </a:p>
          <a:p>
            <a:r>
              <a:rPr lang="cs-CZ" sz="1800" dirty="0" smtClean="0"/>
              <a:t>NEUVEDEN. </a:t>
            </a:r>
            <a:r>
              <a:rPr lang="cs-CZ" sz="1800" i="1" dirty="0" smtClean="0"/>
              <a:t>http://www.</a:t>
            </a:r>
            <a:r>
              <a:rPr lang="cs-CZ" sz="1800" i="1" dirty="0" err="1" smtClean="0"/>
              <a:t>adam.cz</a:t>
            </a:r>
            <a:r>
              <a:rPr lang="cs-CZ" sz="1800" dirty="0" smtClean="0"/>
              <a:t> [online]. </a:t>
            </a:r>
            <a:r>
              <a:rPr lang="cs-CZ" sz="1800" dirty="0" smtClean="0"/>
              <a:t>[</a:t>
            </a:r>
            <a:r>
              <a:rPr lang="cs-CZ" sz="1800" dirty="0" smtClean="0"/>
              <a:t>cit. </a:t>
            </a:r>
            <a:r>
              <a:rPr lang="cs-CZ" sz="1800" smtClean="0"/>
              <a:t>5.1.2012</a:t>
            </a:r>
            <a:r>
              <a:rPr lang="cs-CZ" sz="1800" smtClean="0"/>
              <a:t>]. </a:t>
            </a:r>
            <a:r>
              <a:rPr lang="cs-CZ" sz="1800" dirty="0" smtClean="0"/>
              <a:t>Dostupný na WWW: </a:t>
            </a:r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</a:t>
            </a:r>
            <a:r>
              <a:rPr lang="cs-CZ" sz="1800" dirty="0" err="1" smtClean="0">
                <a:hlinkClick r:id="rId4"/>
              </a:rPr>
              <a:t>adam.cz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</a:t>
            </a:r>
            <a:r>
              <a:rPr lang="cs-CZ" sz="1800" dirty="0" smtClean="0">
                <a:hlinkClick r:id="rId4"/>
              </a:rPr>
              <a:t>/201302012318_</a:t>
            </a:r>
            <a:r>
              <a:rPr lang="cs-CZ" sz="1800" dirty="0" err="1" smtClean="0">
                <a:hlinkClick r:id="rId4"/>
              </a:rPr>
              <a:t>Komensky</a:t>
            </a:r>
            <a:r>
              <a:rPr lang="cs-CZ" sz="1800" dirty="0" smtClean="0">
                <a:hlinkClick r:id="rId4"/>
              </a:rPr>
              <a:t>-titul-Orbis-</a:t>
            </a:r>
            <a:r>
              <a:rPr lang="cs-CZ" sz="1800" dirty="0" err="1" smtClean="0">
                <a:hlinkClick r:id="rId4"/>
              </a:rPr>
              <a:t>Pictus.jpg</a:t>
            </a:r>
            <a:endParaRPr lang="cs-CZ" sz="1800" dirty="0" smtClean="0"/>
          </a:p>
          <a:p>
            <a:endParaRPr lang="cs-CZ" sz="14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/>
          <a:lstStyle/>
          <a:p>
            <a:r>
              <a:rPr lang="cs-CZ" dirty="0" smtClean="0"/>
              <a:t>Prezentace je součástí výkladu nového učiva</a:t>
            </a:r>
          </a:p>
          <a:p>
            <a:r>
              <a:rPr lang="cs-CZ" dirty="0" smtClean="0"/>
              <a:t>Žáci aktivně pracují s mapou, učebnicí, řeší úkoly, zapisují do sešitu, uplatňují své vlastní poznatky a znalosti, součástí je i </a:t>
            </a:r>
            <a:r>
              <a:rPr lang="cs-CZ" smtClean="0"/>
              <a:t>on-line hra(pexeso)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435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Arkýř</vt:lpstr>
      <vt:lpstr>1_Arkýř</vt:lpstr>
      <vt:lpstr>Papír</vt:lpstr>
      <vt:lpstr> Jan Amos Komenský  VY_32_Inovace_07KR-3</vt:lpstr>
      <vt:lpstr>Anotace</vt:lpstr>
      <vt:lpstr>Jan Amos Komenský</vt:lpstr>
      <vt:lpstr>Snímek 4</vt:lpstr>
      <vt:lpstr>Jan Amos Komenský - životopis</vt:lpstr>
      <vt:lpstr>Jan Amos Komenský – učitel národů</vt:lpstr>
      <vt:lpstr>Zapiš do sešitu:</vt:lpstr>
      <vt:lpstr>Ověř si své znalosti. Doplň prázdná políčka.</vt:lpstr>
      <vt:lpstr>A nakonec – podle Komenského: Škola hrou</vt:lpstr>
      <vt:lpstr>Použité zdroje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38</cp:revision>
  <dcterms:created xsi:type="dcterms:W3CDTF">2012-01-02T14:07:20Z</dcterms:created>
  <dcterms:modified xsi:type="dcterms:W3CDTF">2013-06-05T11:01:27Z</dcterms:modified>
</cp:coreProperties>
</file>