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4" r:id="rId2"/>
  </p:sldMasterIdLst>
  <p:sldIdLst>
    <p:sldId id="256" r:id="rId3"/>
    <p:sldId id="257" r:id="rId4"/>
    <p:sldId id="258" r:id="rId5"/>
    <p:sldId id="261" r:id="rId6"/>
    <p:sldId id="262" r:id="rId7"/>
    <p:sldId id="263" r:id="rId8"/>
    <p:sldId id="264" r:id="rId9"/>
    <p:sldId id="266" r:id="rId10"/>
    <p:sldId id="259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FF3300"/>
    <a:srgbClr val="00CC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0BA7073-8E32-44D2-B9B8-FD1D1D6E2CD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7380867-261A-47BD-B63F-598DBE0434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0BA7073-8E32-44D2-B9B8-FD1D1D6E2CD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7380867-261A-47BD-B63F-598DBE0434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0BA7073-8E32-44D2-B9B8-FD1D1D6E2CD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7380867-261A-47BD-B63F-598DBE0434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7073-8E32-44D2-B9B8-FD1D1D6E2CD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80867-261A-47BD-B63F-598DBE0434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7073-8E32-44D2-B9B8-FD1D1D6E2CD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80867-261A-47BD-B63F-598DBE0434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0BA7073-8E32-44D2-B9B8-FD1D1D6E2CD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7380867-261A-47BD-B63F-598DBE0434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7073-8E32-44D2-B9B8-FD1D1D6E2CD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80867-261A-47BD-B63F-598DBE0434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0BA7073-8E32-44D2-B9B8-FD1D1D6E2CD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7380867-261A-47BD-B63F-598DBE0434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0BA7073-8E32-44D2-B9B8-FD1D1D6E2CD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7380867-261A-47BD-B63F-598DBE0434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7073-8E32-44D2-B9B8-FD1D1D6E2CD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80867-261A-47BD-B63F-598DBE0434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7073-8E32-44D2-B9B8-FD1D1D6E2CD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80867-261A-47BD-B63F-598DBE0434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0BA7073-8E32-44D2-B9B8-FD1D1D6E2CD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7380867-261A-47BD-B63F-598DBE0434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BA7073-8E32-44D2-B9B8-FD1D1D6E2CD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380867-261A-47BD-B63F-598DBE0434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BA7073-8E32-44D2-B9B8-FD1D1D6E2CD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380867-261A-47BD-B63F-598DBE0434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BA7073-8E32-44D2-B9B8-FD1D1D6E2CD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380867-261A-47BD-B63F-598DBE0434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BA7073-8E32-44D2-B9B8-FD1D1D6E2CD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380867-261A-47BD-B63F-598DBE0434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BA7073-8E32-44D2-B9B8-FD1D1D6E2CD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380867-261A-47BD-B63F-598DBE0434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BA7073-8E32-44D2-B9B8-FD1D1D6E2CD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380867-261A-47BD-B63F-598DBE0434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0BA7073-8E32-44D2-B9B8-FD1D1D6E2CD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380867-261A-47BD-B63F-598DBE0434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0BA7073-8E32-44D2-B9B8-FD1D1D6E2CD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7380867-261A-47BD-B63F-598DBE0434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BA7073-8E32-44D2-B9B8-FD1D1D6E2CD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380867-261A-47BD-B63F-598DBE0434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BA7073-8E32-44D2-B9B8-FD1D1D6E2CD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380867-261A-47BD-B63F-598DBE0434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0BA7073-8E32-44D2-B9B8-FD1D1D6E2CD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7380867-261A-47BD-B63F-598DBE04345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0BA7073-8E32-44D2-B9B8-FD1D1D6E2CD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57380867-261A-47BD-B63F-598DBE04345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5bmtgkbv0rA" TargetMode="External"/><Relationship Id="rId2" Type="http://schemas.openxmlformats.org/officeDocument/2006/relationships/hyperlink" Target="http://www.parnistroj.czweb.org/schema.html" TargetMode="Externa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youtube.com/watch?v=uvaGqRKmZ08" TargetMode="Externa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:87" TargetMode="External"/><Relationship Id="rId3" Type="http://schemas.openxmlformats.org/officeDocument/2006/relationships/hyperlink" Target="http://cs.wikipedia.org/wiki/Soubor:SwanningtonEngine_01.jpg" TargetMode="External"/><Relationship Id="rId7" Type="http://schemas.openxmlformats.org/officeDocument/2006/relationships/hyperlink" Target="http://www.starestroje.cz/foto/2007-11-24-parni_valec_Zettelmeyer/Brno-2007-11-24-MK-006-Zettelmeyer.jpg" TargetMode="External"/><Relationship Id="rId2" Type="http://schemas.openxmlformats.org/officeDocument/2006/relationships/hyperlink" Target="http://web.vscht.cz/pipekp/ii/24-manufaktur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vlaky.net/upload/images/reports/003040/06.jpg" TargetMode="External"/><Relationship Id="rId5" Type="http://schemas.openxmlformats.org/officeDocument/2006/relationships/hyperlink" Target="http://www.go-diving.cz/wp-content/uploads/med-CE-PICT16612.jpg" TargetMode="External"/><Relationship Id="rId4" Type="http://schemas.openxmlformats.org/officeDocument/2006/relationships/hyperlink" Target="http://www.starestroje.cz/foto/Wolf-01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95736" y="692696"/>
            <a:ext cx="6172200" cy="1894362"/>
          </a:xfrm>
        </p:spPr>
        <p:txBody>
          <a:bodyPr/>
          <a:lstStyle/>
          <a:p>
            <a:r>
              <a:rPr lang="cs-CZ" sz="5400" dirty="0" smtClean="0"/>
              <a:t>Parní stroj</a:t>
            </a:r>
            <a:br>
              <a:rPr lang="cs-CZ" sz="5400" dirty="0" smtClean="0"/>
            </a:br>
            <a:r>
              <a:rPr lang="cs-CZ" sz="5400" smtClean="0"/>
              <a:t> </a:t>
            </a:r>
            <a:r>
              <a:rPr lang="cs-CZ" sz="3200" smtClean="0">
                <a:solidFill>
                  <a:schemeClr val="accent2"/>
                </a:solidFill>
              </a:rPr>
              <a:t>VY_32_Inovace_09KR-3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3728" y="3068960"/>
            <a:ext cx="6172200" cy="1371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err="1" smtClean="0"/>
              <a:t>Mgr.Lenka</a:t>
            </a:r>
            <a:r>
              <a:rPr lang="cs-CZ" sz="2000" dirty="0" smtClean="0"/>
              <a:t> Krčmářová</a:t>
            </a:r>
          </a:p>
          <a:p>
            <a:pPr algn="ctr"/>
            <a:endParaRPr lang="cs-CZ" sz="2000" dirty="0" smtClean="0"/>
          </a:p>
          <a:p>
            <a:pPr algn="ctr"/>
            <a:r>
              <a:rPr lang="cs-CZ" sz="2000" dirty="0" smtClean="0"/>
              <a:t>ZŠ a MŠ </a:t>
            </a:r>
            <a:r>
              <a:rPr lang="cs-CZ" sz="2000" dirty="0" err="1" smtClean="0"/>
              <a:t>Nedašov</a:t>
            </a:r>
            <a:endParaRPr lang="cs-CZ" sz="2000" dirty="0" smtClean="0"/>
          </a:p>
          <a:p>
            <a:endParaRPr lang="cs-CZ" sz="2000" dirty="0"/>
          </a:p>
        </p:txBody>
      </p:sp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339752" y="5013176"/>
            <a:ext cx="6083300" cy="1487487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7467600" cy="5493224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Anotace: </a:t>
            </a:r>
            <a:r>
              <a:rPr lang="cs-CZ" dirty="0" smtClean="0"/>
              <a:t>Seznámení s technickým pokrokem 18.st., princip a  význam parního stroje.</a:t>
            </a:r>
          </a:p>
          <a:p>
            <a:pPr>
              <a:lnSpc>
                <a:spcPct val="8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Autor:</a:t>
            </a:r>
            <a:r>
              <a:rPr lang="cs-CZ" b="1" dirty="0" smtClean="0"/>
              <a:t> </a:t>
            </a:r>
            <a:r>
              <a:rPr lang="cs-CZ" dirty="0" err="1" smtClean="0"/>
              <a:t>Mgr.Lenka</a:t>
            </a:r>
            <a:r>
              <a:rPr lang="cs-CZ" dirty="0" smtClean="0"/>
              <a:t> Krčmářová</a:t>
            </a:r>
          </a:p>
          <a:p>
            <a:pPr>
              <a:lnSpc>
                <a:spcPct val="80000"/>
              </a:lnSpc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Datum zhotovení:</a:t>
            </a:r>
            <a:r>
              <a:rPr lang="cs-CZ" b="1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březen 2012</a:t>
            </a:r>
          </a:p>
          <a:p>
            <a:pPr>
              <a:lnSpc>
                <a:spcPct val="8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Jazyk:</a:t>
            </a:r>
            <a:r>
              <a:rPr lang="cs-CZ" b="1" dirty="0" smtClean="0"/>
              <a:t> </a:t>
            </a:r>
            <a:r>
              <a:rPr lang="cs-CZ" dirty="0" smtClean="0"/>
              <a:t>Čeština</a:t>
            </a:r>
          </a:p>
          <a:p>
            <a:pPr>
              <a:lnSpc>
                <a:spcPct val="8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Očekávaný výstup:</a:t>
            </a:r>
            <a:r>
              <a:rPr lang="cs-CZ" b="1" dirty="0" smtClean="0"/>
              <a:t> </a:t>
            </a:r>
            <a:r>
              <a:rPr lang="cs-CZ" dirty="0" smtClean="0"/>
              <a:t>rozeznává současné a minulé a orientuje se v hlavních reáliích minulosti a současnosti naší vlasti. </a:t>
            </a:r>
          </a:p>
          <a:p>
            <a:pPr>
              <a:lnSpc>
                <a:spcPct val="8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Speciální vzdělávací potřeby:</a:t>
            </a:r>
            <a:r>
              <a:rPr lang="cs-CZ" dirty="0" smtClean="0"/>
              <a:t> žádné </a:t>
            </a:r>
          </a:p>
          <a:p>
            <a:pPr>
              <a:lnSpc>
                <a:spcPct val="8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Klíčová slova: </a:t>
            </a:r>
            <a:r>
              <a:rPr lang="cs-CZ" dirty="0" smtClean="0"/>
              <a:t>manufaktura, továrna, parní stroj</a:t>
            </a:r>
          </a:p>
          <a:p>
            <a:pPr>
              <a:lnSpc>
                <a:spcPct val="8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Druh učebního materiálu</a:t>
            </a:r>
            <a:r>
              <a:rPr lang="cs-CZ" b="1" dirty="0" smtClean="0"/>
              <a:t>: </a:t>
            </a:r>
            <a:r>
              <a:rPr lang="cs-CZ" dirty="0" smtClean="0"/>
              <a:t>Prezentace</a:t>
            </a:r>
          </a:p>
          <a:p>
            <a:pPr>
              <a:lnSpc>
                <a:spcPct val="8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Druh </a:t>
            </a:r>
            <a:r>
              <a:rPr lang="cs-CZ" b="1" dirty="0" err="1" smtClean="0">
                <a:solidFill>
                  <a:srgbClr val="D0B804"/>
                </a:solidFill>
              </a:rPr>
              <a:t>interaktivity</a:t>
            </a:r>
            <a:r>
              <a:rPr lang="cs-CZ" b="1" dirty="0" smtClean="0">
                <a:solidFill>
                  <a:srgbClr val="D0B804"/>
                </a:solidFill>
              </a:rPr>
              <a:t>:</a:t>
            </a:r>
            <a:r>
              <a:rPr lang="cs-CZ" b="1" dirty="0" smtClean="0"/>
              <a:t> </a:t>
            </a:r>
            <a:r>
              <a:rPr lang="cs-CZ" dirty="0" smtClean="0"/>
              <a:t>Výklad, aktivita</a:t>
            </a:r>
          </a:p>
          <a:p>
            <a:pPr>
              <a:lnSpc>
                <a:spcPct val="8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Cílová skupina:</a:t>
            </a:r>
            <a:r>
              <a:rPr lang="cs-CZ" b="1" dirty="0" smtClean="0"/>
              <a:t> </a:t>
            </a:r>
            <a:r>
              <a:rPr lang="cs-CZ" dirty="0" smtClean="0"/>
              <a:t>Žák</a:t>
            </a:r>
          </a:p>
          <a:p>
            <a:pPr>
              <a:lnSpc>
                <a:spcPct val="8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Stupeň a typ vzdělávání:</a:t>
            </a:r>
            <a:r>
              <a:rPr lang="cs-CZ" b="1" dirty="0" smtClean="0"/>
              <a:t> </a:t>
            </a:r>
            <a:r>
              <a:rPr lang="cs-CZ" dirty="0" smtClean="0"/>
              <a:t>základní vzdělávání – 1.stupeň</a:t>
            </a:r>
          </a:p>
          <a:p>
            <a:pPr>
              <a:lnSpc>
                <a:spcPct val="8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Typická věková skupina:</a:t>
            </a:r>
            <a:r>
              <a:rPr lang="cs-CZ" b="1" dirty="0" smtClean="0"/>
              <a:t> </a:t>
            </a:r>
            <a:r>
              <a:rPr lang="cs-CZ" dirty="0" smtClean="0"/>
              <a:t>5.ročník</a:t>
            </a:r>
          </a:p>
          <a:p>
            <a:pPr>
              <a:lnSpc>
                <a:spcPct val="8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Celková velikost: </a:t>
            </a:r>
            <a:r>
              <a:rPr lang="cs-CZ" dirty="0" smtClean="0"/>
              <a:t>2,52MB</a:t>
            </a:r>
            <a:endParaRPr lang="cs-CZ" b="1" dirty="0" smtClean="0">
              <a:solidFill>
                <a:srgbClr val="D0B804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7"/>
            <a:ext cx="8229600" cy="136815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V 18.st. řemeslnická malovýroba nestačila pokrýt potřeby rostoucího počtu obyvatel, vznikají velké dílny – </a:t>
            </a:r>
            <a:r>
              <a:rPr lang="cs-CZ" dirty="0" smtClean="0">
                <a:solidFill>
                  <a:srgbClr val="FF0000"/>
                </a:solidFill>
              </a:rPr>
              <a:t>manufaktury.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Manufaktury a první stroje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492896"/>
            <a:ext cx="6048672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882547"/>
          </a:xfrm>
        </p:spPr>
        <p:txBody>
          <a:bodyPr/>
          <a:lstStyle/>
          <a:p>
            <a:r>
              <a:rPr lang="cs-CZ" sz="2400" dirty="0" smtClean="0"/>
              <a:t>Do manufaktur byly postupně zaváděny stroje, poháněné vodou nebo koňmi.</a:t>
            </a:r>
          </a:p>
          <a:p>
            <a:r>
              <a:rPr lang="cs-CZ" sz="2400" dirty="0" smtClean="0"/>
              <a:t>Později poháněl stroje </a:t>
            </a:r>
            <a:r>
              <a:rPr lang="cs-CZ" sz="2400" dirty="0" smtClean="0">
                <a:solidFill>
                  <a:srgbClr val="FF0000"/>
                </a:solidFill>
              </a:rPr>
              <a:t>parní stroj.</a:t>
            </a:r>
          </a:p>
          <a:p>
            <a:r>
              <a:rPr lang="cs-CZ" sz="2400" dirty="0" smtClean="0"/>
              <a:t>Manufaktury se postupně měnily v </a:t>
            </a:r>
            <a:r>
              <a:rPr lang="cs-CZ" sz="2400" dirty="0" smtClean="0">
                <a:solidFill>
                  <a:schemeClr val="accent2"/>
                </a:solidFill>
              </a:rPr>
              <a:t>továrny</a:t>
            </a:r>
            <a:r>
              <a:rPr lang="cs-CZ" sz="2400" dirty="0" smtClean="0">
                <a:solidFill>
                  <a:srgbClr val="7030A0"/>
                </a:solidFill>
              </a:rPr>
              <a:t>.</a:t>
            </a:r>
          </a:p>
          <a:p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parnistroj.czweb.org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schema.html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http://www.</a:t>
            </a:r>
            <a:r>
              <a:rPr lang="cs-CZ" sz="2400" dirty="0" err="1" smtClean="0">
                <a:hlinkClick r:id="rId3"/>
              </a:rPr>
              <a:t>youtube.com</a:t>
            </a:r>
            <a:r>
              <a:rPr lang="cs-CZ" sz="2400" dirty="0" smtClean="0">
                <a:hlinkClick r:id="rId3"/>
              </a:rPr>
              <a:t>/</a:t>
            </a:r>
            <a:r>
              <a:rPr lang="cs-CZ" sz="2400" dirty="0" err="1" smtClean="0">
                <a:hlinkClick r:id="rId3"/>
              </a:rPr>
              <a:t>watch</a:t>
            </a:r>
            <a:r>
              <a:rPr lang="cs-CZ" sz="2400" smtClean="0">
                <a:hlinkClick r:id="rId3"/>
              </a:rPr>
              <a:t>?v=5bmtgkbv0rA</a:t>
            </a:r>
            <a:endParaRPr lang="cs-CZ" sz="240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dirty="0" smtClean="0">
                <a:solidFill>
                  <a:srgbClr val="00CC00"/>
                </a:solidFill>
              </a:rPr>
              <a:t>Úkoly: </a:t>
            </a:r>
          </a:p>
          <a:p>
            <a:pPr>
              <a:buNone/>
            </a:pPr>
            <a:r>
              <a:rPr lang="cs-CZ" dirty="0" smtClean="0">
                <a:solidFill>
                  <a:srgbClr val="00CC00"/>
                </a:solidFill>
              </a:rPr>
              <a:t>1.pomocí učebnice zjisti, kdo vynalezl parní stroj.</a:t>
            </a:r>
          </a:p>
          <a:p>
            <a:pPr>
              <a:buNone/>
            </a:pPr>
            <a:r>
              <a:rPr lang="cs-CZ" dirty="0" smtClean="0">
                <a:solidFill>
                  <a:srgbClr val="00CC00"/>
                </a:solidFill>
              </a:rPr>
              <a:t>2.Používají se i dnes parní stroje?</a:t>
            </a:r>
            <a:endParaRPr lang="cs-CZ" dirty="0">
              <a:solidFill>
                <a:srgbClr val="00CC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Parní stroj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Parní stroj 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628800"/>
            <a:ext cx="7416824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728191"/>
          </a:xfrm>
        </p:spPr>
        <p:txBody>
          <a:bodyPr>
            <a:normAutofit fontScale="85000" lnSpcReduction="10000"/>
          </a:bodyPr>
          <a:lstStyle/>
          <a:p>
            <a:pPr>
              <a:buFontTx/>
              <a:buChar char="-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 textilní výrobě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parní mlýny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 dolech na čerpání vody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http://www.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youtube.com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/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watch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?v=uvaGqRKmZ08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Využití parních strojů: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2852936"/>
            <a:ext cx="6408712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1368152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Zkuste napovědět o kterých dopravních prostředcích budeme mluvit? Měli jste pravdu? Podívejme se!</a:t>
            </a:r>
          </a:p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Využití parního stroje v dopravě: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91880" y="3429000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</a:t>
            </a:r>
            <a:endParaRPr lang="cs-CZ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060848"/>
            <a:ext cx="3600400" cy="28529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 descr="http://www.vlaky.net/upload/images/reports/003040/0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844824"/>
            <a:ext cx="4279404" cy="2376264"/>
          </a:xfrm>
          <a:prstGeom prst="rect">
            <a:avLst/>
          </a:prstGeom>
          <a:noFill/>
        </p:spPr>
      </p:pic>
      <p:pic>
        <p:nvPicPr>
          <p:cNvPr id="4100" name="Picture 4" descr="http://www.starestroje.cz/foto/2007-11-24-parni_valec_Zettelmeyer/Brno-2007-11-24-MK-006-Zettelmeye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4293096"/>
            <a:ext cx="3456384" cy="23488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50405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tajenka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620688"/>
            <a:ext cx="7467600" cy="585326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600" dirty="0" smtClean="0"/>
          </a:p>
          <a:p>
            <a:pPr marL="342900" indent="-342900">
              <a:buAutoNum type="arabicPeriod"/>
            </a:pPr>
            <a:r>
              <a:rPr lang="cs-CZ" sz="1600" dirty="0" smtClean="0"/>
              <a:t>Sídlo šlechty  </a:t>
            </a:r>
          </a:p>
          <a:p>
            <a:pPr marL="342900" indent="-342900">
              <a:buAutoNum type="arabicPeriod"/>
            </a:pPr>
            <a:r>
              <a:rPr lang="cs-CZ" sz="1600" dirty="0" smtClean="0"/>
              <a:t>Jméno učitele národů</a:t>
            </a:r>
          </a:p>
          <a:p>
            <a:pPr marL="342900" indent="-342900">
              <a:buAutoNum type="arabicPeriod"/>
            </a:pPr>
            <a:r>
              <a:rPr lang="cs-CZ" sz="1600" dirty="0" smtClean="0"/>
              <a:t>Umělecký sloh   </a:t>
            </a:r>
          </a:p>
          <a:p>
            <a:pPr marL="342900" indent="-342900">
              <a:buAutoNum type="arabicPeriod"/>
            </a:pPr>
            <a:r>
              <a:rPr lang="cs-CZ" sz="1600" dirty="0" smtClean="0"/>
              <a:t>Typ školy na vesnici</a:t>
            </a:r>
          </a:p>
          <a:p>
            <a:pPr marL="342900" indent="-342900">
              <a:buAutoNum type="arabicPeriod"/>
            </a:pPr>
            <a:r>
              <a:rPr lang="cs-CZ" sz="1600" dirty="0" smtClean="0"/>
              <a:t>Místo známé bitvy v 17.st.</a:t>
            </a:r>
          </a:p>
          <a:p>
            <a:pPr marL="342900" indent="-342900">
              <a:buAutoNum type="arabicPeriod"/>
            </a:pPr>
            <a:r>
              <a:rPr lang="cs-CZ" sz="1600" dirty="0" smtClean="0"/>
              <a:t>Představitelé nového myšlení</a:t>
            </a:r>
          </a:p>
          <a:p>
            <a:pPr marL="342900" indent="-342900">
              <a:buAutoNum type="arabicPeriod"/>
            </a:pPr>
            <a:r>
              <a:rPr lang="cs-CZ" sz="1600" dirty="0" smtClean="0"/>
              <a:t>Jméno císařovny   </a:t>
            </a:r>
          </a:p>
          <a:p>
            <a:pPr marL="342900" indent="-342900">
              <a:buAutoNum type="arabicPeriod"/>
            </a:pPr>
            <a:r>
              <a:rPr lang="cs-CZ" sz="1600" dirty="0" smtClean="0"/>
              <a:t>Nakažlivá nemoc  </a:t>
            </a:r>
          </a:p>
          <a:p>
            <a:pPr marL="342900" indent="-342900">
              <a:buAutoNum type="arabicPeriod"/>
            </a:pPr>
            <a:r>
              <a:rPr lang="cs-CZ" sz="1600" dirty="0" smtClean="0"/>
              <a:t>Povinnost poddaných  </a:t>
            </a:r>
          </a:p>
          <a:p>
            <a:pPr marL="342900" indent="-342900">
              <a:buAutoNum type="arabicPeriod"/>
            </a:pPr>
            <a:r>
              <a:rPr lang="cs-CZ" sz="1600" dirty="0" smtClean="0"/>
              <a:t>Rakouský císař</a:t>
            </a:r>
          </a:p>
        </p:txBody>
      </p:sp>
      <p:sp>
        <p:nvSpPr>
          <p:cNvPr id="6" name="Obdélník 5"/>
          <p:cNvSpPr/>
          <p:nvPr/>
        </p:nvSpPr>
        <p:spPr>
          <a:xfrm>
            <a:off x="5292080" y="980728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995936" y="2132856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724128" y="980728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427984" y="2132856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56176" y="980728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860032" y="980728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27984" y="980728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427984" y="1268760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860032" y="1268760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92080" y="1268760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724128" y="1268760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427984" y="1556792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995936" y="1556792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563888" y="1556792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860032" y="1556792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292080" y="1556792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427984" y="1844824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724128" y="1556792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860032" y="1844824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292080" y="1844824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724128" y="1844824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156176" y="1844824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860032" y="2132856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292080" y="2132856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724128" y="2132856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156176" y="2132856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588224" y="2132856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020272" y="2132856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995936" y="2420888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427984" y="2420888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860032" y="2420888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292080" y="2420888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724128" y="2420888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156176" y="2420888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588224" y="2420888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7020272" y="2420888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427984" y="2708920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452320" y="2420888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6156176" y="2708920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7020272" y="2708920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4860032" y="2708920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5724128" y="2708920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292080" y="2708920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6588224" y="2708920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3995936" y="2996952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4427984" y="2996952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3563888" y="2996952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4860032" y="3573016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3995936" y="3284984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4427984" y="3284984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5292080" y="3284984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4860032" y="3284984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5724128" y="3284984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6156176" y="3284984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4427984" y="3573016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5724128" y="3573016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Obdélník 63"/>
          <p:cNvSpPr/>
          <p:nvPr/>
        </p:nvSpPr>
        <p:spPr>
          <a:xfrm>
            <a:off x="6588224" y="3573016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6156176" y="3573016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5292080" y="3573016"/>
            <a:ext cx="410344" cy="288032"/>
          </a:xfrm>
          <a:prstGeom prst="rect">
            <a:avLst/>
          </a:prstGeom>
          <a:solidFill>
            <a:srgbClr val="FF339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TextovéPole 64"/>
          <p:cNvSpPr txBox="1"/>
          <p:nvPr/>
        </p:nvSpPr>
        <p:spPr>
          <a:xfrm>
            <a:off x="4499992" y="90872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</a:t>
            </a:r>
            <a:r>
              <a:rPr lang="cs-CZ" dirty="0" smtClean="0"/>
              <a:t>   A     L    Á    C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4427984" y="119675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A </a:t>
            </a:r>
            <a:r>
              <a:rPr lang="cs-CZ" dirty="0" smtClean="0"/>
              <a:t>  M   O    S</a:t>
            </a:r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3635896" y="148478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   A     </a:t>
            </a:r>
            <a:r>
              <a:rPr lang="cs-CZ" dirty="0" smtClean="0">
                <a:solidFill>
                  <a:schemeClr val="bg1"/>
                </a:solidFill>
              </a:rPr>
              <a:t>R</a:t>
            </a:r>
            <a:r>
              <a:rPr lang="cs-CZ" dirty="0" smtClean="0"/>
              <a:t>    O    K   O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3995936" y="2132856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     </a:t>
            </a:r>
            <a:r>
              <a:rPr lang="cs-CZ" dirty="0" smtClean="0">
                <a:solidFill>
                  <a:schemeClr val="bg1"/>
                </a:solidFill>
              </a:rPr>
              <a:t>Í</a:t>
            </a:r>
            <a:r>
              <a:rPr lang="cs-CZ" dirty="0" smtClean="0"/>
              <a:t>     L    Á    H    O    R    A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4427984" y="1844824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</a:t>
            </a:r>
            <a:r>
              <a:rPr lang="cs-CZ" dirty="0" smtClean="0"/>
              <a:t>     I     Ž    Š    Í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3995936" y="2420888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    </a:t>
            </a:r>
            <a:r>
              <a:rPr lang="cs-CZ" dirty="0" smtClean="0">
                <a:solidFill>
                  <a:schemeClr val="bg1"/>
                </a:solidFill>
              </a:rPr>
              <a:t> S</a:t>
            </a:r>
            <a:r>
              <a:rPr lang="cs-CZ" dirty="0" smtClean="0"/>
              <a:t>    V    Í     C    E    N    C    I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4427984" y="270892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T</a:t>
            </a:r>
            <a:r>
              <a:rPr lang="cs-CZ" dirty="0" smtClean="0"/>
              <a:t>    E    R    E    Z     I     E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3563888" y="299695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    O    </a:t>
            </a:r>
            <a:r>
              <a:rPr lang="cs-CZ" dirty="0" smtClean="0">
                <a:solidFill>
                  <a:schemeClr val="bg1"/>
                </a:solidFill>
              </a:rPr>
              <a:t>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3995936" y="328498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     </a:t>
            </a:r>
            <a:r>
              <a:rPr lang="cs-CZ" dirty="0" smtClean="0">
                <a:solidFill>
                  <a:schemeClr val="bg1"/>
                </a:solidFill>
              </a:rPr>
              <a:t>O</a:t>
            </a:r>
            <a:r>
              <a:rPr lang="cs-CZ" dirty="0" smtClean="0"/>
              <a:t>    B    O    T    A</a:t>
            </a:r>
            <a:endParaRPr lang="cs-CZ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4427984" y="357301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J</a:t>
            </a:r>
            <a:r>
              <a:rPr lang="cs-CZ" dirty="0" smtClean="0"/>
              <a:t>     O    S    E   F    II.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7467600" cy="5565232"/>
          </a:xfrm>
        </p:spPr>
        <p:txBody>
          <a:bodyPr>
            <a:normAutofit/>
          </a:bodyPr>
          <a:lstStyle/>
          <a:p>
            <a:r>
              <a:rPr lang="cs-CZ" sz="1600" dirty="0" smtClean="0"/>
              <a:t>NEUVEDEN. </a:t>
            </a:r>
            <a:r>
              <a:rPr lang="cs-CZ" sz="1600" i="1" dirty="0" smtClean="0"/>
              <a:t>http://web.</a:t>
            </a:r>
            <a:r>
              <a:rPr lang="cs-CZ" sz="1600" i="1" dirty="0" err="1" smtClean="0"/>
              <a:t>vscht.cz</a:t>
            </a:r>
            <a:r>
              <a:rPr lang="cs-CZ" sz="1600" dirty="0" smtClean="0"/>
              <a:t> [online]. [cit. </a:t>
            </a:r>
            <a:r>
              <a:rPr lang="cs-CZ" sz="1600" dirty="0" smtClean="0"/>
              <a:t>5.3.2012]. </a:t>
            </a:r>
            <a:r>
              <a:rPr lang="cs-CZ" sz="1600" dirty="0" smtClean="0"/>
              <a:t>Dostupný na WWW: </a:t>
            </a:r>
            <a:r>
              <a:rPr lang="cs-CZ" sz="1600" dirty="0" smtClean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web.</a:t>
            </a:r>
            <a:r>
              <a:rPr lang="cs-CZ" sz="1600" dirty="0" err="1" smtClean="0">
                <a:hlinkClick r:id="rId2"/>
              </a:rPr>
              <a:t>vscht.cz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pipekp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ii</a:t>
            </a:r>
            <a:r>
              <a:rPr lang="cs-CZ" sz="1600" dirty="0" smtClean="0">
                <a:hlinkClick r:id="rId2"/>
              </a:rPr>
              <a:t>/24-manufaktura.</a:t>
            </a:r>
            <a:r>
              <a:rPr lang="cs-CZ" sz="1600" dirty="0" err="1" smtClean="0">
                <a:hlinkClick r:id="rId2"/>
              </a:rPr>
              <a:t>jpg</a:t>
            </a:r>
            <a:endParaRPr lang="cs-CZ" sz="1600" dirty="0" smtClean="0"/>
          </a:p>
          <a:p>
            <a:r>
              <a:rPr lang="cs-CZ" sz="1600" dirty="0" smtClean="0"/>
              <a:t>MALTAGC. </a:t>
            </a:r>
            <a:r>
              <a:rPr lang="cs-CZ" sz="1600" dirty="0" err="1" smtClean="0"/>
              <a:t>SwanningtonEngine</a:t>
            </a:r>
            <a:r>
              <a:rPr lang="cs-CZ" sz="1600" dirty="0" smtClean="0"/>
              <a:t> 01. In: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San </a:t>
            </a:r>
            <a:r>
              <a:rPr lang="cs-CZ" sz="1600" dirty="0" err="1" smtClean="0"/>
              <a:t>Francisco</a:t>
            </a:r>
            <a:r>
              <a:rPr lang="cs-CZ" sz="1600" dirty="0" smtClean="0"/>
              <a:t>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2001- [cit. </a:t>
            </a:r>
            <a:r>
              <a:rPr lang="cs-CZ" sz="1600" smtClean="0"/>
              <a:t>2012-03-05</a:t>
            </a:r>
            <a:r>
              <a:rPr lang="cs-CZ" sz="1600" dirty="0" smtClean="0"/>
              <a:t>]. Dostupné z: </a:t>
            </a:r>
            <a:r>
              <a:rPr lang="cs-CZ" sz="1600" dirty="0" smtClean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cs.wikipedia.org/wiki/Soubor:SwanningtonEngine_01.jpg</a:t>
            </a:r>
            <a:endParaRPr lang="cs-CZ" sz="1600" dirty="0" smtClean="0"/>
          </a:p>
          <a:p>
            <a:r>
              <a:rPr lang="cs-CZ" sz="1600" dirty="0" smtClean="0"/>
              <a:t>NEUVEDEN. </a:t>
            </a:r>
            <a:r>
              <a:rPr lang="cs-CZ" sz="1600" i="1" dirty="0" smtClean="0"/>
              <a:t>http://www.</a:t>
            </a:r>
            <a:r>
              <a:rPr lang="cs-CZ" sz="1600" i="1" dirty="0" err="1" smtClean="0"/>
              <a:t>starestroje.cz</a:t>
            </a:r>
            <a:r>
              <a:rPr lang="cs-CZ" sz="1600" dirty="0" smtClean="0"/>
              <a:t> [online]. </a:t>
            </a:r>
            <a:r>
              <a:rPr lang="cs-CZ" sz="1600" dirty="0" smtClean="0"/>
              <a:t>[</a:t>
            </a:r>
            <a:r>
              <a:rPr lang="cs-CZ" sz="1600" dirty="0" smtClean="0"/>
              <a:t>cit. 5.3.2012</a:t>
            </a:r>
            <a:r>
              <a:rPr lang="cs-CZ" sz="1600" dirty="0" smtClean="0"/>
              <a:t>]. </a:t>
            </a:r>
            <a:r>
              <a:rPr lang="cs-CZ" sz="1600" dirty="0" smtClean="0"/>
              <a:t>Dostupný na WWW: </a:t>
            </a:r>
            <a:r>
              <a:rPr lang="cs-CZ" sz="1600" dirty="0" smtClean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</a:t>
            </a:r>
            <a:r>
              <a:rPr lang="cs-CZ" sz="1600" dirty="0" err="1" smtClean="0">
                <a:hlinkClick r:id="rId4"/>
              </a:rPr>
              <a:t>starestroje.cz</a:t>
            </a:r>
            <a:r>
              <a:rPr lang="cs-CZ" sz="1600" dirty="0" smtClean="0">
                <a:hlinkClick r:id="rId4"/>
              </a:rPr>
              <a:t>/foto/Wolf-01.jpg</a:t>
            </a:r>
            <a:endParaRPr lang="cs-CZ" sz="1600" dirty="0" smtClean="0"/>
          </a:p>
          <a:p>
            <a:r>
              <a:rPr lang="cs-CZ" sz="1600" dirty="0" smtClean="0"/>
              <a:t>NEUVEDEN. </a:t>
            </a:r>
            <a:r>
              <a:rPr lang="cs-CZ" sz="1600" i="1" dirty="0" smtClean="0"/>
              <a:t>http://www.go-</a:t>
            </a:r>
            <a:r>
              <a:rPr lang="cs-CZ" sz="1600" i="1" dirty="0" err="1" smtClean="0"/>
              <a:t>diving.cz</a:t>
            </a:r>
            <a:r>
              <a:rPr lang="cs-CZ" sz="1600" dirty="0" smtClean="0"/>
              <a:t> [online]. </a:t>
            </a:r>
            <a:r>
              <a:rPr lang="cs-CZ" sz="1600" dirty="0" smtClean="0"/>
              <a:t>[</a:t>
            </a:r>
            <a:r>
              <a:rPr lang="cs-CZ" sz="1600" dirty="0" smtClean="0"/>
              <a:t>cit. 5.3.2012</a:t>
            </a:r>
            <a:r>
              <a:rPr lang="cs-CZ" sz="1600" dirty="0" smtClean="0"/>
              <a:t>]. </a:t>
            </a:r>
            <a:r>
              <a:rPr lang="cs-CZ" sz="1600" dirty="0" smtClean="0"/>
              <a:t>Dostupný na WWW: </a:t>
            </a:r>
            <a:r>
              <a:rPr lang="cs-CZ" sz="1600" dirty="0" smtClean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www.go-</a:t>
            </a:r>
            <a:r>
              <a:rPr lang="cs-CZ" sz="1600" dirty="0" err="1" smtClean="0">
                <a:hlinkClick r:id="rId5"/>
              </a:rPr>
              <a:t>diving.cz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wp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content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uploads</a:t>
            </a:r>
            <a:r>
              <a:rPr lang="cs-CZ" sz="1600" dirty="0" smtClean="0">
                <a:hlinkClick r:id="rId5"/>
              </a:rPr>
              <a:t>/med-CE-PICT16612.jpg</a:t>
            </a:r>
            <a:endParaRPr lang="cs-CZ" sz="1600" dirty="0" smtClean="0"/>
          </a:p>
          <a:p>
            <a:r>
              <a:rPr lang="cs-CZ" sz="1600" dirty="0" smtClean="0"/>
              <a:t>NEUVEDEN. </a:t>
            </a:r>
            <a:r>
              <a:rPr lang="cs-CZ" sz="1600" i="1" dirty="0" smtClean="0"/>
              <a:t>http://www.vlaky.</a:t>
            </a:r>
            <a:r>
              <a:rPr lang="cs-CZ" sz="1600" i="1" dirty="0" err="1" smtClean="0"/>
              <a:t>net</a:t>
            </a:r>
            <a:r>
              <a:rPr lang="cs-CZ" sz="1600" dirty="0" smtClean="0"/>
              <a:t> [online]. </a:t>
            </a:r>
            <a:r>
              <a:rPr lang="cs-CZ" sz="1600" dirty="0" smtClean="0"/>
              <a:t>[</a:t>
            </a:r>
            <a:r>
              <a:rPr lang="cs-CZ" sz="1600" dirty="0" smtClean="0"/>
              <a:t>cit. 5.3.2012</a:t>
            </a:r>
            <a:r>
              <a:rPr lang="cs-CZ" sz="1600" dirty="0" smtClean="0"/>
              <a:t>]. </a:t>
            </a:r>
            <a:r>
              <a:rPr lang="cs-CZ" sz="1600" dirty="0" smtClean="0"/>
              <a:t>Dostupný na WWW: </a:t>
            </a:r>
            <a:r>
              <a:rPr lang="cs-CZ" sz="1600" dirty="0" smtClean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www.vlaky.</a:t>
            </a:r>
            <a:r>
              <a:rPr lang="cs-CZ" sz="1600" dirty="0" err="1" smtClean="0">
                <a:hlinkClick r:id="rId6"/>
              </a:rPr>
              <a:t>net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upload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images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reports</a:t>
            </a:r>
            <a:r>
              <a:rPr lang="cs-CZ" sz="1600" dirty="0" smtClean="0">
                <a:hlinkClick r:id="rId6"/>
              </a:rPr>
              <a:t>/003040/06.jpg</a:t>
            </a:r>
            <a:endParaRPr lang="cs-CZ" sz="1600" dirty="0" smtClean="0"/>
          </a:p>
          <a:p>
            <a:r>
              <a:rPr lang="cs-CZ" sz="1600" dirty="0" smtClean="0"/>
              <a:t>NEUVEDEN. </a:t>
            </a:r>
            <a:r>
              <a:rPr lang="cs-CZ" sz="1600" i="1" dirty="0" smtClean="0"/>
              <a:t>http://www.</a:t>
            </a:r>
            <a:r>
              <a:rPr lang="cs-CZ" sz="1600" i="1" dirty="0" err="1" smtClean="0"/>
              <a:t>starestroje.cz</a:t>
            </a:r>
            <a:r>
              <a:rPr lang="cs-CZ" sz="1600" dirty="0" smtClean="0"/>
              <a:t> [online]. </a:t>
            </a:r>
            <a:r>
              <a:rPr lang="cs-CZ" sz="1600" dirty="0" smtClean="0"/>
              <a:t>[</a:t>
            </a:r>
            <a:r>
              <a:rPr lang="cs-CZ" sz="1600" dirty="0" smtClean="0"/>
              <a:t>cit. 5.3.2012</a:t>
            </a:r>
            <a:r>
              <a:rPr lang="cs-CZ" sz="1600" dirty="0" smtClean="0"/>
              <a:t>]. </a:t>
            </a:r>
            <a:r>
              <a:rPr lang="cs-CZ" sz="1600" dirty="0" smtClean="0"/>
              <a:t>Dostupný na WWW: </a:t>
            </a:r>
            <a:r>
              <a:rPr lang="cs-CZ" sz="1600" dirty="0" smtClean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www.</a:t>
            </a:r>
            <a:r>
              <a:rPr lang="cs-CZ" sz="1600" dirty="0" err="1" smtClean="0">
                <a:hlinkClick r:id="rId7"/>
              </a:rPr>
              <a:t>starestroje.cz</a:t>
            </a:r>
            <a:r>
              <a:rPr lang="cs-CZ" sz="1600" dirty="0" smtClean="0">
                <a:hlinkClick r:id="rId7"/>
              </a:rPr>
              <a:t>/foto/2007-11-24-</a:t>
            </a:r>
            <a:r>
              <a:rPr lang="cs-CZ" sz="1600" dirty="0" err="1" smtClean="0">
                <a:hlinkClick r:id="rId7"/>
              </a:rPr>
              <a:t>parni</a:t>
            </a:r>
            <a:r>
              <a:rPr lang="cs-CZ" sz="1600" dirty="0" smtClean="0">
                <a:hlinkClick r:id="rId7"/>
              </a:rPr>
              <a:t>_</a:t>
            </a:r>
            <a:r>
              <a:rPr lang="cs-CZ" sz="1600" dirty="0" err="1" smtClean="0">
                <a:hlinkClick r:id="rId7"/>
              </a:rPr>
              <a:t>valec</a:t>
            </a:r>
            <a:r>
              <a:rPr lang="cs-CZ" sz="1600" dirty="0" smtClean="0">
                <a:hlinkClick r:id="rId7"/>
              </a:rPr>
              <a:t>_</a:t>
            </a:r>
            <a:r>
              <a:rPr lang="cs-CZ" sz="1600" dirty="0" err="1" smtClean="0">
                <a:hlinkClick r:id="rId7"/>
              </a:rPr>
              <a:t>Zettelmeyer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Brno</a:t>
            </a:r>
            <a:r>
              <a:rPr lang="cs-CZ" sz="1600" dirty="0" smtClean="0">
                <a:hlinkClick r:id="rId7"/>
              </a:rPr>
              <a:t>-2007-11-24-MK-006-</a:t>
            </a:r>
            <a:r>
              <a:rPr lang="cs-CZ" sz="1600" dirty="0" err="1" smtClean="0">
                <a:hlinkClick r:id="rId7"/>
              </a:rPr>
              <a:t>Zettelmeyer.jpg</a:t>
            </a:r>
            <a:endParaRPr lang="cs-CZ" sz="1600" dirty="0" smtClean="0"/>
          </a:p>
          <a:p>
            <a:endParaRPr lang="cs-CZ" sz="1600" dirty="0" smtClean="0">
              <a:hlinkClick r:id="rId4"/>
            </a:endParaRPr>
          </a:p>
          <a:p>
            <a:endParaRPr lang="cs-CZ" dirty="0" smtClean="0">
              <a:hlinkClick r:id="rId8" action="ppaction://hlinkfile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součástí výkladu nového učiva. Žáci pracují dle pokynů i s učebnicí, internetové odkazy slouží k pochopení principu práce parního stroje. Pro opakování předchozího učiva je zařazena tajenka.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2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310</TotalTime>
  <Words>426</Words>
  <Application>Microsoft Office PowerPoint</Application>
  <PresentationFormat>Předvádění na obrazovce (4:3)</PresentationFormat>
  <Paragraphs>74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Arkýř</vt:lpstr>
      <vt:lpstr>Shluk</vt:lpstr>
      <vt:lpstr>Parní stroj  VY_32_Inovace_09KR-3</vt:lpstr>
      <vt:lpstr>anotace</vt:lpstr>
      <vt:lpstr>Manufaktury a první stroje</vt:lpstr>
      <vt:lpstr>Parní stroj</vt:lpstr>
      <vt:lpstr>Parní stroj </vt:lpstr>
      <vt:lpstr>Využití parních strojů: </vt:lpstr>
      <vt:lpstr>Využití parního stroje v dopravě:</vt:lpstr>
      <vt:lpstr>tajenka</vt:lpstr>
      <vt:lpstr>Použité zdroje</vt:lpstr>
      <vt:lpstr>Metodický list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Krcmarova-NB</dc:creator>
  <cp:lastModifiedBy>Krcmarova-NB</cp:lastModifiedBy>
  <cp:revision>46</cp:revision>
  <dcterms:created xsi:type="dcterms:W3CDTF">2012-03-19T11:33:28Z</dcterms:created>
  <dcterms:modified xsi:type="dcterms:W3CDTF">2013-06-05T11:19:13Z</dcterms:modified>
</cp:coreProperties>
</file>