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64" r:id="rId5"/>
    <p:sldId id="259" r:id="rId6"/>
    <p:sldId id="258" r:id="rId7"/>
    <p:sldId id="263" r:id="rId8"/>
    <p:sldId id="262" r:id="rId9"/>
    <p:sldId id="265" r:id="rId10"/>
    <p:sldId id="260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B7CA622-B328-4ECC-993B-2F3FD684C89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C1FA18B-0243-42F8-BE41-DEC391B598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B7CA622-B328-4ECC-993B-2F3FD684C89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C1FA18B-0243-42F8-BE41-DEC391B598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B7CA622-B328-4ECC-993B-2F3FD684C89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C1FA18B-0243-42F8-BE41-DEC391B598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CA622-B328-4ECC-993B-2F3FD684C89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FA18B-0243-42F8-BE41-DEC391B598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CA622-B328-4ECC-993B-2F3FD684C89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FA18B-0243-42F8-BE41-DEC391B598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B7CA622-B328-4ECC-993B-2F3FD684C89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C1FA18B-0243-42F8-BE41-DEC391B598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CA622-B328-4ECC-993B-2F3FD684C89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FA18B-0243-42F8-BE41-DEC391B598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B7CA622-B328-4ECC-993B-2F3FD684C89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C1FA18B-0243-42F8-BE41-DEC391B598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B7CA622-B328-4ECC-993B-2F3FD684C89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C1FA18B-0243-42F8-BE41-DEC391B598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CA622-B328-4ECC-993B-2F3FD684C89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FA18B-0243-42F8-BE41-DEC391B598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CA622-B328-4ECC-993B-2F3FD684C89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FA18B-0243-42F8-BE41-DEC391B598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B7CA622-B328-4ECC-993B-2F3FD684C89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C1FA18B-0243-42F8-BE41-DEC391B598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alnimesta.cz/virtualni-prohlidky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zech_Republic_geomorphological_division_map_level1_colour.png" TargetMode="External"/><Relationship Id="rId2" Type="http://schemas.openxmlformats.org/officeDocument/2006/relationships/hyperlink" Target="http://cs.wikipedia.org/wiki/Soubor:Relief_Map_of_Czech_Republic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dr%C5%A1pach_from_air_1.jpg" TargetMode="External"/><Relationship Id="rId5" Type="http://schemas.openxmlformats.org/officeDocument/2006/relationships/hyperlink" Target="http://cs.wikipedia.org/wiki/Soubor:Panska_skala.jpg" TargetMode="External"/><Relationship Id="rId4" Type="http://schemas.openxmlformats.org/officeDocument/2006/relationships/hyperlink" Target="http://cs.wikipedia.org/wiki/Soubor:Brama_Pravcicka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Povrch české republiky</a:t>
            </a:r>
            <a:b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cs-CZ" sz="2000" smtClean="0"/>
              <a:t> VY_32_Inovace_19KR-1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835696" y="1916832"/>
            <a:ext cx="4572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Font typeface="Wingdings" pitchFamily="2" charset="2"/>
              <a:buNone/>
            </a:pPr>
            <a:r>
              <a:rPr lang="cs-CZ" sz="2400" dirty="0" err="1" smtClean="0"/>
              <a:t>Mgr.Lenka</a:t>
            </a:r>
            <a:r>
              <a:rPr lang="cs-CZ" sz="2400" dirty="0" smtClean="0"/>
              <a:t> Krčmářová</a:t>
            </a:r>
          </a:p>
          <a:p>
            <a:pPr algn="ctr">
              <a:buFont typeface="Wingdings" pitchFamily="2" charset="2"/>
              <a:buNone/>
            </a:pPr>
            <a:endParaRPr lang="cs-CZ" sz="2400" dirty="0" smtClean="0"/>
          </a:p>
          <a:p>
            <a:pPr algn="ctr">
              <a:buFont typeface="Wingdings" pitchFamily="2" charset="2"/>
              <a:buNone/>
            </a:pPr>
            <a:r>
              <a:rPr lang="cs-CZ" sz="2400" dirty="0" smtClean="0"/>
              <a:t>ZŠ a MŠ </a:t>
            </a:r>
            <a:r>
              <a:rPr lang="cs-CZ" sz="2400" dirty="0" err="1" smtClean="0"/>
              <a:t>Nedašov</a:t>
            </a:r>
            <a:endParaRPr lang="cs-CZ" sz="2400" dirty="0"/>
          </a:p>
        </p:txBody>
      </p:sp>
      <p:pic>
        <p:nvPicPr>
          <p:cNvPr id="7" name="Picture 4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03648" y="4365104"/>
            <a:ext cx="6084916" cy="1487978"/>
          </a:xfrm>
          <a:prstGeom prst="rect">
            <a:avLst/>
          </a:prstGeom>
          <a:solidFill>
            <a:srgbClr val="FFFFFF"/>
          </a:solidFill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7467600" cy="576064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Anotace:</a:t>
            </a:r>
            <a:r>
              <a:rPr lang="cs-CZ" sz="2000" b="1" dirty="0" smtClean="0"/>
              <a:t> </a:t>
            </a:r>
            <a:r>
              <a:rPr lang="cs-CZ" sz="2000" dirty="0" smtClean="0"/>
              <a:t>Seznámení s přírodním poměry(povrch) ČR - výklad spojený s aktivitou žáků při řešení zadaných úkolů, práce s mapou a učebnicí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Autor:</a:t>
            </a:r>
            <a:r>
              <a:rPr lang="cs-CZ" sz="2000" b="1" dirty="0" smtClean="0"/>
              <a:t> </a:t>
            </a:r>
            <a:r>
              <a:rPr lang="cs-CZ" sz="2000" dirty="0" err="1" smtClean="0"/>
              <a:t>Mgr.Lenka</a:t>
            </a:r>
            <a:r>
              <a:rPr lang="cs-CZ" sz="2000" dirty="0" smtClean="0"/>
              <a:t> Krčmářová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Datum zhotovení: </a:t>
            </a:r>
            <a:r>
              <a:rPr lang="cs-CZ" sz="2000" dirty="0" smtClean="0"/>
              <a:t>leden 2012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Jazyk:</a:t>
            </a:r>
            <a:r>
              <a:rPr lang="cs-CZ" sz="2000" b="1" dirty="0" smtClean="0"/>
              <a:t> </a:t>
            </a:r>
            <a:r>
              <a:rPr lang="cs-CZ" sz="2000" dirty="0" smtClean="0"/>
              <a:t>Čeština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Očekávaný výstup:</a:t>
            </a:r>
            <a:r>
              <a:rPr lang="cs-CZ" sz="2000" b="1" dirty="0" smtClean="0"/>
              <a:t> </a:t>
            </a:r>
            <a:r>
              <a:rPr lang="cs-CZ" sz="2000" dirty="0" smtClean="0"/>
              <a:t>vyhledává jednoduché údaje o přírodních podmínkách v učebnici a na mapách České republiky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Speciální vzdělávací potřeby:</a:t>
            </a:r>
            <a:r>
              <a:rPr lang="cs-CZ" sz="2000" dirty="0" smtClean="0"/>
              <a:t> žádné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Klíčová slova:</a:t>
            </a:r>
            <a:r>
              <a:rPr lang="cs-CZ" sz="2000" b="1" dirty="0" smtClean="0"/>
              <a:t> </a:t>
            </a:r>
            <a:r>
              <a:rPr lang="cs-CZ" sz="2000" dirty="0" smtClean="0"/>
              <a:t>Česká vysočina, Karpaty</a:t>
            </a:r>
            <a:endParaRPr lang="cs-CZ" sz="2000" b="1" dirty="0" smtClean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Druh učebního materiálu</a:t>
            </a:r>
            <a:r>
              <a:rPr lang="cs-CZ" sz="2000" b="1" dirty="0" smtClean="0"/>
              <a:t>: </a:t>
            </a:r>
            <a:r>
              <a:rPr lang="cs-CZ" sz="2000" dirty="0" smtClean="0"/>
              <a:t>Prezentace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Druh </a:t>
            </a:r>
            <a:r>
              <a:rPr lang="cs-CZ" sz="2000" b="1" dirty="0" err="1" smtClean="0">
                <a:solidFill>
                  <a:srgbClr val="D0B804"/>
                </a:solidFill>
              </a:rPr>
              <a:t>interaktivity</a:t>
            </a:r>
            <a:r>
              <a:rPr lang="cs-CZ" sz="2000" b="1" dirty="0" smtClean="0">
                <a:solidFill>
                  <a:srgbClr val="D0B804"/>
                </a:solidFill>
              </a:rPr>
              <a:t>:</a:t>
            </a:r>
            <a:r>
              <a:rPr lang="cs-CZ" sz="2000" b="1" dirty="0" smtClean="0"/>
              <a:t> </a:t>
            </a:r>
            <a:r>
              <a:rPr lang="cs-CZ" sz="2000" dirty="0" smtClean="0"/>
              <a:t>Výklad, aktivita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Cílová skupina:</a:t>
            </a:r>
            <a:r>
              <a:rPr lang="cs-CZ" sz="2000" b="1" dirty="0" smtClean="0"/>
              <a:t> </a:t>
            </a:r>
            <a:r>
              <a:rPr lang="cs-CZ" sz="2000" dirty="0" smtClean="0"/>
              <a:t>Žák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Stupeň a typ vzdělávání:</a:t>
            </a:r>
            <a:r>
              <a:rPr lang="cs-CZ" sz="2000" b="1" dirty="0" smtClean="0"/>
              <a:t> </a:t>
            </a:r>
            <a:r>
              <a:rPr lang="cs-CZ" sz="2000" dirty="0" smtClean="0"/>
              <a:t>základní vzdělávání – 2.stupeň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Typická věková skupina:</a:t>
            </a:r>
            <a:r>
              <a:rPr lang="cs-CZ" sz="2000" b="1" dirty="0" smtClean="0"/>
              <a:t> </a:t>
            </a:r>
            <a:r>
              <a:rPr lang="cs-CZ" sz="2000" dirty="0" smtClean="0"/>
              <a:t>8.ročník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Celková velikost:</a:t>
            </a:r>
            <a:r>
              <a:rPr lang="cs-CZ" sz="2000" b="1" dirty="0" smtClean="0"/>
              <a:t> </a:t>
            </a:r>
            <a:r>
              <a:rPr lang="cs-CZ" sz="2000" dirty="0" smtClean="0"/>
              <a:t>1,65MB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Zapiš si do sešitu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527720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Povrch České republiky.</a:t>
            </a:r>
          </a:p>
          <a:p>
            <a:pPr>
              <a:buNone/>
            </a:pPr>
            <a:r>
              <a:rPr lang="cs-CZ" dirty="0" smtClean="0"/>
              <a:t>Povrch ČR tvoří dvě části(provincie), které se liší</a:t>
            </a:r>
          </a:p>
          <a:p>
            <a:pPr>
              <a:buNone/>
            </a:pPr>
            <a:r>
              <a:rPr lang="cs-CZ" dirty="0" smtClean="0"/>
              <a:t>svým geologickým vývojem.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Česká vysočina </a:t>
            </a:r>
            <a:r>
              <a:rPr lang="cs-CZ" dirty="0" smtClean="0"/>
              <a:t>– geologicky starší, hercynské vrásnění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Karpaty</a:t>
            </a:r>
            <a:r>
              <a:rPr lang="cs-CZ" dirty="0" smtClean="0"/>
              <a:t> – geologicky mladší, alpínské vrásnění</a:t>
            </a:r>
          </a:p>
          <a:p>
            <a:pPr marL="457200" indent="-457200">
              <a:buNone/>
            </a:pPr>
            <a:r>
              <a:rPr lang="cs-CZ" dirty="0" smtClean="0"/>
              <a:t>     Horotvorné procesy byly doprovázeny sopečnou činností.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Provincie České republiky</a:t>
            </a:r>
            <a:endParaRPr lang="cs-CZ" b="1" u="sng" dirty="0"/>
          </a:p>
        </p:txBody>
      </p:sp>
      <p:cxnSp>
        <p:nvCxnSpPr>
          <p:cNvPr id="9" name="Zakřivená spojovací čára 8"/>
          <p:cNvCxnSpPr/>
          <p:nvPr/>
        </p:nvCxnSpPr>
        <p:spPr>
          <a:xfrm flipV="1">
            <a:off x="4572000" y="3789040"/>
            <a:ext cx="2304256" cy="1728192"/>
          </a:xfrm>
          <a:prstGeom prst="curvedConnector3">
            <a:avLst>
              <a:gd name="adj1" fmla="val 25386"/>
            </a:avLst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1712722"/>
            <a:ext cx="7467600" cy="46485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2195736" y="3717032"/>
            <a:ext cx="3453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Česká vysočina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19762553">
            <a:off x="5303309" y="4904909"/>
            <a:ext cx="2220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Západní Karpaty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>
                <a:solidFill>
                  <a:srgbClr val="00B050"/>
                </a:solidFill>
              </a:rPr>
              <a:t>Hledej v atlase a zapisuj, co se skrývá pod čísly: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052736"/>
            <a:ext cx="8208911" cy="50734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267744" y="2060848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19888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45811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35010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00192" y="28529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88224" y="49411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64288" y="40770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41490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47864" y="51571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371703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270892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23928" y="177281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00192" y="386104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20072" y="494116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12160" y="494116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79912" y="285293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699792" y="234888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Zkontroluj si: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7467600" cy="5565232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Krušné hory</a:t>
            </a:r>
          </a:p>
          <a:p>
            <a:pPr marL="457200" indent="-457200">
              <a:buAutoNum type="arabicPeriod"/>
            </a:pP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Krkonoše</a:t>
            </a:r>
          </a:p>
          <a:p>
            <a:pPr marL="457200" indent="-457200">
              <a:buAutoNum type="arabicPeriod"/>
            </a:pP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Šumava</a:t>
            </a:r>
          </a:p>
          <a:p>
            <a:pPr marL="457200" indent="-457200">
              <a:buAutoNum type="arabicPeriod"/>
            </a:pP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Český les</a:t>
            </a:r>
          </a:p>
          <a:p>
            <a:pPr marL="457200" indent="-457200">
              <a:buAutoNum type="arabicPeriod"/>
            </a:pP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Hrubý Jeseník</a:t>
            </a:r>
          </a:p>
          <a:p>
            <a:pPr marL="457200" indent="-457200">
              <a:buAutoNum type="arabicPeriod"/>
            </a:pP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Bílé Karpaty</a:t>
            </a:r>
          </a:p>
          <a:p>
            <a:pPr marL="457200" indent="-457200">
              <a:buAutoNum type="arabicPeriod"/>
            </a:pP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Moravskoslezské Beskydy</a:t>
            </a:r>
          </a:p>
          <a:p>
            <a:pPr marL="457200" indent="-457200">
              <a:buAutoNum type="arabicPeriod"/>
            </a:pP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Českomoravská vysočina </a:t>
            </a:r>
          </a:p>
          <a:p>
            <a:pPr marL="457200" indent="-457200">
              <a:buAutoNum type="arabicPeriod"/>
            </a:pP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Novohradské hory</a:t>
            </a:r>
          </a:p>
          <a:p>
            <a:pPr marL="457200" indent="-457200">
              <a:buAutoNum type="arabicPeriod"/>
            </a:pP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Středočeská pahorkatina</a:t>
            </a:r>
          </a:p>
          <a:p>
            <a:pPr marL="457200" indent="-457200">
              <a:buAutoNum type="arabicPeriod"/>
            </a:pP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Orlické hory</a:t>
            </a:r>
          </a:p>
          <a:p>
            <a:pPr marL="457200" indent="-457200">
              <a:buAutoNum type="arabicPeriod"/>
            </a:pP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Jizerské hory</a:t>
            </a:r>
          </a:p>
          <a:p>
            <a:pPr marL="457200" indent="-457200">
              <a:buAutoNum type="arabicPeriod"/>
            </a:pP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Hornomoravský úval</a:t>
            </a:r>
          </a:p>
          <a:p>
            <a:pPr marL="457200" indent="-457200">
              <a:buAutoNum type="arabicPeriod"/>
            </a:pP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Dyjsko-svratecký úval</a:t>
            </a:r>
          </a:p>
          <a:p>
            <a:pPr marL="457200" indent="-457200">
              <a:buAutoNum type="arabicPeriod"/>
            </a:pP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Dolnomoravský úval</a:t>
            </a:r>
          </a:p>
          <a:p>
            <a:pPr marL="457200" indent="-457200">
              <a:buAutoNum type="arabicPeriod"/>
            </a:pP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Polabská nížina</a:t>
            </a:r>
          </a:p>
          <a:p>
            <a:pPr marL="457200" indent="-457200">
              <a:buAutoNum type="arabicPeriod"/>
            </a:pP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Podkrušnohorské pánve (Mostecká, Sokolovská, Chebská)</a:t>
            </a:r>
          </a:p>
          <a:p>
            <a:pPr marL="457200" indent="-457200">
              <a:buAutoNum type="arabicPeriod"/>
            </a:pP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457200" indent="-457200">
              <a:buAutoNum type="arabicPeriod"/>
            </a:pP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457200" indent="-457200">
              <a:buAutoNum type="arabicPeriod"/>
            </a:pP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457200" indent="-457200">
              <a:buAutoNum type="arabicPeriod"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Vytvoř správné trojice, pracuj s atlasem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323528" y="3717032"/>
            <a:ext cx="1944216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Šumava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635896" y="2492896"/>
            <a:ext cx="1728192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Plechý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395536" y="2420888"/>
            <a:ext cx="1850504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Krušné hory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95536" y="5157192"/>
            <a:ext cx="1728192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Hrubý Jeseník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39552" y="1052736"/>
            <a:ext cx="1728192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Krkonoše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779912" y="1052736"/>
            <a:ext cx="1584176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Praděd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3275856" y="5229200"/>
            <a:ext cx="1922512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Sněžka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3419872" y="3861048"/>
            <a:ext cx="18002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Klínovec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6732240" y="1124744"/>
            <a:ext cx="1512168" cy="91440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1244</a:t>
            </a:r>
          </a:p>
          <a:p>
            <a:pPr algn="ctr"/>
            <a:r>
              <a:rPr lang="cs-CZ" dirty="0" smtClean="0"/>
              <a:t>m </a:t>
            </a:r>
            <a:r>
              <a:rPr lang="cs-CZ" dirty="0" err="1" smtClean="0"/>
              <a:t>n.m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6732240" y="3861048"/>
            <a:ext cx="1368152" cy="86409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1491</a:t>
            </a:r>
          </a:p>
          <a:p>
            <a:pPr algn="ctr"/>
            <a:r>
              <a:rPr lang="cs-CZ" dirty="0" smtClean="0"/>
              <a:t>m </a:t>
            </a:r>
            <a:r>
              <a:rPr lang="cs-CZ" dirty="0" err="1" smtClean="0"/>
              <a:t>n.m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6660232" y="5301208"/>
            <a:ext cx="1346448" cy="91440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1376</a:t>
            </a:r>
          </a:p>
          <a:p>
            <a:pPr algn="ctr"/>
            <a:r>
              <a:rPr lang="cs-CZ" dirty="0" smtClean="0"/>
              <a:t>m </a:t>
            </a:r>
            <a:r>
              <a:rPr lang="cs-CZ" dirty="0" err="1" smtClean="0"/>
              <a:t>n.m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6588224" y="2636912"/>
            <a:ext cx="1512168" cy="91440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1602</a:t>
            </a:r>
          </a:p>
          <a:p>
            <a:pPr algn="ctr"/>
            <a:r>
              <a:rPr lang="cs-CZ" dirty="0" smtClean="0"/>
              <a:t>m </a:t>
            </a:r>
            <a:r>
              <a:rPr lang="cs-CZ" dirty="0" err="1" smtClean="0"/>
              <a:t>n.m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4.75486E-6 L -0.00781 0.6047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" y="30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663 -0.27544 L 0.03663 -0.60847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7271E-6 L -0.00781 0.206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" y="103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62 0.13368 L 0.01962 -0.19935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09898E-6 L -0.00399 0.230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" y="115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21 0.01735 L 0.01042 -0.1961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" y="-107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81 -0.02475 L -0.00781 0.20236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114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22017E-7 L 0.00399 -0.2449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1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32656"/>
            <a:ext cx="4536504" cy="3273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3140968"/>
            <a:ext cx="5250160" cy="354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4860032" y="620688"/>
            <a:ext cx="39604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Vlivem tektonické a erozní činnosti (</a:t>
            </a:r>
            <a:r>
              <a:rPr lang="cs-CZ" dirty="0" smtClean="0">
                <a:solidFill>
                  <a:srgbClr val="FF0000"/>
                </a:solidFill>
              </a:rPr>
              <a:t>zvětrávání)</a:t>
            </a:r>
            <a:r>
              <a:rPr lang="cs-CZ" dirty="0" smtClean="0"/>
              <a:t> se vytvořily v původně souvislé pískovcové tabuli izolované skupiny skal – skalní města.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332656"/>
            <a:ext cx="21739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Pravčická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brána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64088" y="2636912"/>
            <a:ext cx="3235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Adršpašskoteplické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skály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3717032"/>
            <a:ext cx="280831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u="sng" dirty="0" smtClean="0">
                <a:solidFill>
                  <a:schemeClr val="accent3">
                    <a:lumMod val="75000"/>
                  </a:schemeClr>
                </a:solidFill>
              </a:rPr>
              <a:t>Zopakuj si:  </a:t>
            </a:r>
            <a:r>
              <a:rPr lang="cs-CZ" dirty="0" smtClean="0">
                <a:solidFill>
                  <a:srgbClr val="00CC00"/>
                </a:solidFill>
              </a:rPr>
              <a:t>Kteří přírodní činitelé rozrušují zemský povrch?</a:t>
            </a:r>
          </a:p>
          <a:p>
            <a:r>
              <a:rPr lang="cs-CZ" b="1" i="1" u="sng" dirty="0" smtClean="0">
                <a:solidFill>
                  <a:schemeClr val="accent3">
                    <a:lumMod val="75000"/>
                  </a:schemeClr>
                </a:solidFill>
              </a:rPr>
              <a:t>Správné odpovědi: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00CC00"/>
                </a:solidFill>
              </a:rPr>
              <a:t>dešťová voda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00CC00"/>
                </a:solidFill>
              </a:rPr>
              <a:t>teplota vzduchu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00CC00"/>
                </a:solidFill>
              </a:rPr>
              <a:t>led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00CC00"/>
                </a:solidFill>
              </a:rPr>
              <a:t>kořeny rostlin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00CC00"/>
                </a:solidFill>
              </a:rPr>
              <a:t>vítr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2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2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2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2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88640"/>
            <a:ext cx="7416824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755576" y="620688"/>
            <a:ext cx="1768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Panská skála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4581128"/>
            <a:ext cx="64235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Podél zlomů prostupovala na povrch láva, jejímž tuhnutím</a:t>
            </a:r>
          </a:p>
          <a:p>
            <a:r>
              <a:rPr lang="cs-CZ" dirty="0" smtClean="0"/>
              <a:t> se tvořily sopečné horniny – čediče a znělce.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7584" y="5589240"/>
            <a:ext cx="61206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00CC00"/>
                </a:solidFill>
              </a:rPr>
              <a:t>A nyní virtuální prohlídka skalních měst: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skalnimesta.cz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virtualni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prohlidky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467600" cy="5205192"/>
          </a:xfrm>
        </p:spPr>
        <p:txBody>
          <a:bodyPr>
            <a:normAutofit/>
          </a:bodyPr>
          <a:lstStyle/>
          <a:p>
            <a:r>
              <a:rPr lang="az-Cyrl-AZ" sz="1600" dirty="0" smtClean="0"/>
              <a:t>ВИКТОР_В. </a:t>
            </a:r>
            <a:r>
              <a:rPr lang="cs-CZ" sz="1600" dirty="0" err="1" smtClean="0"/>
              <a:t>Relief</a:t>
            </a:r>
            <a:r>
              <a:rPr lang="cs-CZ" sz="1600" dirty="0" smtClean="0"/>
              <a:t> Map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Czech</a:t>
            </a:r>
            <a:r>
              <a:rPr lang="cs-CZ" sz="1600" dirty="0" smtClean="0"/>
              <a:t> </a:t>
            </a:r>
            <a:r>
              <a:rPr lang="cs-CZ" sz="1600" dirty="0" err="1" smtClean="0"/>
              <a:t>Republic</a:t>
            </a:r>
            <a:r>
              <a:rPr lang="cs-CZ" sz="1600" dirty="0" smtClean="0"/>
              <a:t>. In: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2001- [cit. 2012-01-06]. Dostupné z: </a:t>
            </a:r>
            <a:r>
              <a:rPr lang="cs-CZ" sz="1600" dirty="0" smtClean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cs.wikipedia.org/wiki/Soubor:Relief_Map_of_Czech_Republic.png</a:t>
            </a:r>
            <a:endParaRPr lang="cs-CZ" sz="1600" dirty="0" smtClean="0"/>
          </a:p>
          <a:p>
            <a:r>
              <a:rPr lang="cs-CZ" sz="1600" dirty="0" err="1" smtClean="0"/>
              <a:t>Czech</a:t>
            </a:r>
            <a:r>
              <a:rPr lang="cs-CZ" sz="1600" dirty="0" smtClean="0"/>
              <a:t> </a:t>
            </a:r>
            <a:r>
              <a:rPr lang="cs-CZ" sz="1600" dirty="0" err="1" smtClean="0"/>
              <a:t>Republic</a:t>
            </a:r>
            <a:r>
              <a:rPr lang="cs-CZ" sz="1600" dirty="0" smtClean="0"/>
              <a:t> </a:t>
            </a:r>
            <a:r>
              <a:rPr lang="cs-CZ" sz="1600" dirty="0" err="1" smtClean="0"/>
              <a:t>geomorphological</a:t>
            </a:r>
            <a:r>
              <a:rPr lang="cs-CZ" sz="1600" dirty="0" smtClean="0"/>
              <a:t> </a:t>
            </a:r>
            <a:r>
              <a:rPr lang="cs-CZ" sz="1600" dirty="0" err="1" smtClean="0"/>
              <a:t>division</a:t>
            </a:r>
            <a:r>
              <a:rPr lang="cs-CZ" sz="1600" dirty="0" smtClean="0"/>
              <a:t> map level1 </a:t>
            </a:r>
            <a:r>
              <a:rPr lang="cs-CZ" sz="1600" dirty="0" err="1" smtClean="0"/>
              <a:t>colour</a:t>
            </a:r>
            <a:r>
              <a:rPr lang="cs-CZ" sz="1600" dirty="0" smtClean="0"/>
              <a:t>. In: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2001- </a:t>
            </a:r>
            <a:r>
              <a:rPr lang="cs-CZ" sz="1600" dirty="0" smtClean="0"/>
              <a:t>[</a:t>
            </a:r>
            <a:r>
              <a:rPr lang="cs-CZ" sz="1600" dirty="0" smtClean="0"/>
              <a:t>2012-01-06</a:t>
            </a:r>
            <a:r>
              <a:rPr lang="cs-CZ" sz="1600" dirty="0" smtClean="0"/>
              <a:t>]. </a:t>
            </a:r>
            <a:r>
              <a:rPr lang="cs-CZ" sz="1600" dirty="0" smtClean="0"/>
              <a:t>Dostupné z: </a:t>
            </a:r>
            <a:r>
              <a:rPr lang="cs-CZ" sz="1600" dirty="0" smtClean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cs.wikipedia.org/wiki/Soubor:Czech_Republic_geomorphological_division_map_level1_colour.png</a:t>
            </a:r>
            <a:endParaRPr lang="cs-CZ" sz="1600" dirty="0" smtClean="0"/>
          </a:p>
          <a:p>
            <a:r>
              <a:rPr lang="cs-CZ" sz="1600" dirty="0" smtClean="0"/>
              <a:t> </a:t>
            </a:r>
            <a:r>
              <a:rPr lang="cs-CZ" sz="1600" dirty="0" smtClean="0"/>
              <a:t>JERZY STRZELECKI. </a:t>
            </a:r>
            <a:r>
              <a:rPr lang="cs-CZ" sz="1600" dirty="0" err="1" smtClean="0"/>
              <a:t>Brama</a:t>
            </a:r>
            <a:r>
              <a:rPr lang="cs-CZ" sz="1600" dirty="0" smtClean="0"/>
              <a:t> </a:t>
            </a:r>
            <a:r>
              <a:rPr lang="cs-CZ" sz="1600" dirty="0" err="1" smtClean="0"/>
              <a:t>Pravcicka</a:t>
            </a:r>
            <a:r>
              <a:rPr lang="cs-CZ" sz="1600" dirty="0" smtClean="0"/>
              <a:t>. In: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2001- </a:t>
            </a:r>
            <a:r>
              <a:rPr lang="cs-CZ" sz="1600" dirty="0" smtClean="0"/>
              <a:t>[</a:t>
            </a:r>
            <a:r>
              <a:rPr lang="cs-CZ" sz="1600" dirty="0" smtClean="0"/>
              <a:t>2012-01-06</a:t>
            </a:r>
            <a:r>
              <a:rPr lang="cs-CZ" sz="1600" dirty="0" smtClean="0"/>
              <a:t>]. </a:t>
            </a:r>
            <a:r>
              <a:rPr lang="cs-CZ" sz="1600" dirty="0" smtClean="0"/>
              <a:t>Dostupné z: </a:t>
            </a:r>
            <a:r>
              <a:rPr lang="cs-CZ" sz="1600" dirty="0" smtClean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cs.wikipedia.org/wiki/Soubor:Brama_Pravcicka.jpg</a:t>
            </a:r>
            <a:endParaRPr lang="cs-CZ" sz="1600" dirty="0" smtClean="0"/>
          </a:p>
          <a:p>
            <a:r>
              <a:rPr lang="cs-CZ" sz="1600" dirty="0" smtClean="0"/>
              <a:t>MIREK 256. </a:t>
            </a:r>
            <a:r>
              <a:rPr lang="cs-CZ" sz="1600" dirty="0" err="1" smtClean="0"/>
              <a:t>Panska</a:t>
            </a:r>
            <a:r>
              <a:rPr lang="cs-CZ" sz="1600" dirty="0" smtClean="0"/>
              <a:t> skala. In: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2001- </a:t>
            </a:r>
            <a:r>
              <a:rPr lang="cs-CZ" sz="1600" dirty="0" smtClean="0"/>
              <a:t>[</a:t>
            </a:r>
            <a:r>
              <a:rPr lang="cs-CZ" sz="1600" dirty="0" smtClean="0"/>
              <a:t>2012-01-06</a:t>
            </a:r>
            <a:r>
              <a:rPr lang="cs-CZ" sz="1600" dirty="0" smtClean="0"/>
              <a:t>]. </a:t>
            </a:r>
            <a:r>
              <a:rPr lang="cs-CZ" sz="1600" dirty="0" smtClean="0"/>
              <a:t>Dostupné z: </a:t>
            </a:r>
            <a:r>
              <a:rPr lang="cs-CZ" sz="1600" dirty="0" smtClean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cs.wikipedia.org/wiki/Soubor:Panska_skala.jpg</a:t>
            </a:r>
            <a:endParaRPr lang="cs-CZ" sz="1600" dirty="0" smtClean="0"/>
          </a:p>
          <a:p>
            <a:r>
              <a:rPr lang="cs-CZ" sz="1600" dirty="0" smtClean="0"/>
              <a:t> </a:t>
            </a:r>
            <a:r>
              <a:rPr lang="en-US" sz="1600" dirty="0" err="1" smtClean="0"/>
              <a:t>Adršpach</a:t>
            </a:r>
            <a:r>
              <a:rPr lang="en-US" sz="1600" dirty="0" smtClean="0"/>
              <a:t> from air. In: </a:t>
            </a:r>
            <a:r>
              <a:rPr lang="en-US" sz="1600" i="1" dirty="0" smtClean="0"/>
              <a:t>Wikipedia: the free encyclopedia</a:t>
            </a:r>
            <a:r>
              <a:rPr lang="en-US" sz="1600" dirty="0" smtClean="0"/>
              <a:t> [online]. San Francisco (CA): Wikimedia Foundation, 2001- </a:t>
            </a:r>
            <a:r>
              <a:rPr lang="en-US" sz="1600" dirty="0" smtClean="0"/>
              <a:t>[</a:t>
            </a:r>
            <a:r>
              <a:rPr lang="cs-CZ" sz="1600" dirty="0" smtClean="0"/>
              <a:t>2012-01-06</a:t>
            </a:r>
            <a:r>
              <a:rPr lang="en-US" sz="1600" dirty="0" smtClean="0"/>
              <a:t>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</a:t>
            </a:r>
            <a:r>
              <a:rPr lang="en-US" sz="1600" dirty="0" smtClean="0">
                <a:hlinkClick r:id="rId6"/>
              </a:rPr>
              <a:t>http://</a:t>
            </a:r>
            <a:r>
              <a:rPr lang="en-US" sz="1600" dirty="0" smtClean="0">
                <a:hlinkClick r:id="rId6"/>
              </a:rPr>
              <a:t>cs.wikipedia.org/wiki/Soubor:Adr%C5%A1pach_from_air_1.jpg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000" dirty="0" smtClean="0"/>
              <a:t>Prezentace slouží jako pomůcka k výkladu nového učiva</a:t>
            </a:r>
          </a:p>
          <a:p>
            <a:r>
              <a:rPr lang="cs-CZ" sz="2000" dirty="0" smtClean="0"/>
              <a:t>Žáci pracují zároveň s atlasem, učebnicí Zeměpis pro 8.roč.(</a:t>
            </a:r>
            <a:r>
              <a:rPr lang="cs-CZ" sz="2000" dirty="0" err="1" smtClean="0"/>
              <a:t>Fraus</a:t>
            </a:r>
            <a:r>
              <a:rPr lang="cs-CZ" sz="2000" dirty="0" smtClean="0"/>
              <a:t>)</a:t>
            </a:r>
          </a:p>
          <a:p>
            <a:r>
              <a:rPr lang="cs-CZ" sz="2000" dirty="0" smtClean="0"/>
              <a:t>Předpokladem je připojení na internet a využití hypertextového odkazu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322</TotalTime>
  <Words>496</Words>
  <Application>Microsoft Office PowerPoint</Application>
  <PresentationFormat>Předvádění na obrazovce (4:3)</PresentationFormat>
  <Paragraphs>110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Povrch české republiky  VY_32_Inovace_19KR-1</vt:lpstr>
      <vt:lpstr>Anotace</vt:lpstr>
      <vt:lpstr>Zapiš si do sešitu</vt:lpstr>
      <vt:lpstr>Provincie České republiky</vt:lpstr>
      <vt:lpstr>Hledej v atlase a zapisuj, co se skrývá pod čísly:</vt:lpstr>
      <vt:lpstr>Zkontroluj si:</vt:lpstr>
      <vt:lpstr>Vytvoř správné trojice, pracuj s atlasem</vt:lpstr>
      <vt:lpstr>Snímek 8</vt:lpstr>
      <vt:lpstr>Snímek 9</vt:lpstr>
      <vt:lpstr>Použité zdroje</vt:lpstr>
      <vt:lpstr>Metodický list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Krcmarova-NB</dc:creator>
  <cp:lastModifiedBy>Krcmarova-NB</cp:lastModifiedBy>
  <cp:revision>37</cp:revision>
  <dcterms:created xsi:type="dcterms:W3CDTF">2012-01-16T16:39:59Z</dcterms:created>
  <dcterms:modified xsi:type="dcterms:W3CDTF">2013-06-06T10:46:43Z</dcterms:modified>
</cp:coreProperties>
</file>