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7" r:id="rId4"/>
    <p:sldId id="258" r:id="rId5"/>
    <p:sldId id="256" r:id="rId6"/>
    <p:sldId id="259" r:id="rId7"/>
    <p:sldId id="260" r:id="rId8"/>
    <p:sldId id="261" r:id="rId9"/>
    <p:sldId id="263" r:id="rId10"/>
    <p:sldId id="267" r:id="rId11"/>
    <p:sldId id="266" r:id="rId12"/>
    <p:sldId id="262" r:id="rId13"/>
    <p:sldId id="268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2FE9CCE-7D7B-4471-B9A7-40732691A875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7252FB4-2DE2-468A-9686-F94A83533E0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rown_bear_(Ursus_arctos_arctos)_running.jpg" TargetMode="External"/><Relationship Id="rId3" Type="http://schemas.openxmlformats.org/officeDocument/2006/relationships/hyperlink" Target="http://files.eskymak.webnode.cz/200000001-4777a48716/eskym%20rk.jpg" TargetMode="External"/><Relationship Id="rId7" Type="http://schemas.openxmlformats.org/officeDocument/2006/relationships/hyperlink" Target="http://cs.wikipedia.org/wiki/Soubor:Canis_lupus.jpg" TargetMode="External"/><Relationship Id="rId2" Type="http://schemas.openxmlformats.org/officeDocument/2006/relationships/hyperlink" Target="http://cs.wikipedia.org/wiki/Soubor:Greenland-ice_sheet_hg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The_Chase_Wood_-_Newbury.jpg" TargetMode="External"/><Relationship Id="rId11" Type="http://schemas.openxmlformats.org/officeDocument/2006/relationships/hyperlink" Target="http://www.mezistromy.cz/userdata/fotografie/stromy_jehlicnate/jedle_belokora_6.jpg" TargetMode="External"/><Relationship Id="rId5" Type="http://schemas.openxmlformats.org/officeDocument/2006/relationships/hyperlink" Target="http://cs.wikipedia.org/wiki/Soubor:Ursus_maritimus_in_Alaska.jpg" TargetMode="External"/><Relationship Id="rId10" Type="http://schemas.openxmlformats.org/officeDocument/2006/relationships/hyperlink" Target="http://cs.wikipedia.org/wiki/Soubor:Feldhase.jpg" TargetMode="External"/><Relationship Id="rId4" Type="http://schemas.openxmlformats.org/officeDocument/2006/relationships/hyperlink" Target="http://cs.wikipedia.org/wiki/Soubor:Tundra_coastal_vegetation_Alaska.jpg" TargetMode="External"/><Relationship Id="rId9" Type="http://schemas.openxmlformats.org/officeDocument/2006/relationships/hyperlink" Target="http://cs.wikipedia.org/wiki/Soubor:Silz_cerf22.jpg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Europe_topography_map.png" TargetMode="External"/><Relationship Id="rId3" Type="http://schemas.openxmlformats.org/officeDocument/2006/relationships/hyperlink" Target="http://cs.wikipedia.org/wiki/Soubor:Alfold.JPG" TargetMode="External"/><Relationship Id="rId7" Type="http://schemas.openxmlformats.org/officeDocument/2006/relationships/hyperlink" Target="http://cs.wikipedia.org/wiki/Soubor:Owoce_Grejpfrut.jpg" TargetMode="External"/><Relationship Id="rId2" Type="http://schemas.openxmlformats.org/officeDocument/2006/relationships/hyperlink" Target="http://botany.cz/foto2/texas2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branakdetem.cz/img/produkty/full/1/5/15296.jpg" TargetMode="External"/><Relationship Id="rId5" Type="http://schemas.openxmlformats.org/officeDocument/2006/relationships/hyperlink" Target="http://www.extenda.cz/wp-content/gallery/olivy-a-olivovy-olej/manzanilla.jpg" TargetMode="External"/><Relationship Id="rId4" Type="http://schemas.openxmlformats.org/officeDocument/2006/relationships/hyperlink" Target="http://spanelsko.kmori.eu/foto/spanelsko-plaz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Rostliny a živočichové Evropy</a:t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2000" smtClean="0"/>
              <a:t> VY_32_Inovace_08KR-3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endParaRPr lang="cs-CZ" dirty="0" smtClean="0"/>
          </a:p>
          <a:p>
            <a:pPr algn="ctr">
              <a:buFont typeface="Wingdings" pitchFamily="2" charset="2"/>
              <a:buNone/>
            </a:pPr>
            <a:endParaRPr lang="cs-CZ" dirty="0" smtClean="0"/>
          </a:p>
          <a:p>
            <a:pPr algn="ctr">
              <a:buFont typeface="Wingdings" pitchFamily="2" charset="2"/>
              <a:buNone/>
            </a:pPr>
            <a:r>
              <a:rPr lang="cs-CZ" dirty="0" err="1" smtClean="0"/>
              <a:t>Mgr.Lenka</a:t>
            </a:r>
            <a:r>
              <a:rPr lang="cs-CZ" dirty="0" smtClean="0"/>
              <a:t> Krčmářová</a:t>
            </a:r>
          </a:p>
          <a:p>
            <a:pPr algn="ctr">
              <a:buFont typeface="Wingdings" pitchFamily="2" charset="2"/>
              <a:buNone/>
            </a:pPr>
            <a:r>
              <a:rPr lang="cs-CZ" dirty="0" smtClean="0"/>
              <a:t>ZŠ a MŠ </a:t>
            </a:r>
            <a:r>
              <a:rPr lang="cs-CZ" dirty="0" err="1" smtClean="0"/>
              <a:t>Nedašov</a:t>
            </a: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30350" y="4292600"/>
            <a:ext cx="6083300" cy="1487488"/>
          </a:xfrm>
          <a:prstGeom prst="rect">
            <a:avLst/>
          </a:prstGeom>
          <a:solidFill>
            <a:srgbClr val="FFFFFF"/>
          </a:solidFill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r>
              <a:rPr lang="cs-CZ" sz="2800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Anotace:</a:t>
            </a:r>
            <a:r>
              <a:rPr lang="cs-CZ" b="1" dirty="0" smtClean="0"/>
              <a:t> </a:t>
            </a:r>
            <a:r>
              <a:rPr lang="cs-CZ" dirty="0" smtClean="0"/>
              <a:t>Seznámení s přírodními krajinami Evropy - výklad spojený s aktivitou žáků při řešení zadaných úkolů, práce s mapou a učebnicí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Autor:</a:t>
            </a:r>
            <a:r>
              <a:rPr lang="cs-CZ" b="1" dirty="0" smtClean="0"/>
              <a:t> </a:t>
            </a:r>
            <a:r>
              <a:rPr lang="cs-CZ" dirty="0" err="1" smtClean="0"/>
              <a:t>Mgr.Lenka</a:t>
            </a:r>
            <a:r>
              <a:rPr lang="cs-CZ" dirty="0" smtClean="0"/>
              <a:t> Krčmářová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Datum zhotovení: </a:t>
            </a:r>
            <a:r>
              <a:rPr lang="cs-CZ" dirty="0" smtClean="0"/>
              <a:t>leden 2012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Jazyk:</a:t>
            </a:r>
            <a:r>
              <a:rPr lang="cs-CZ" b="1" dirty="0" smtClean="0"/>
              <a:t> </a:t>
            </a:r>
            <a:r>
              <a:rPr lang="cs-CZ" dirty="0" smtClean="0"/>
              <a:t>Čeština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Očekávaný výstup:</a:t>
            </a:r>
            <a:r>
              <a:rPr lang="cs-CZ" b="1" dirty="0" smtClean="0"/>
              <a:t> </a:t>
            </a:r>
            <a:r>
              <a:rPr lang="cs-CZ" dirty="0" smtClean="0"/>
              <a:t>vyhledává jednoduché údaje o přírodních podmínkách v učebnici a na mapách Evropy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Speciální vzdělávací potřeby:</a:t>
            </a:r>
            <a:r>
              <a:rPr lang="cs-CZ" dirty="0" smtClean="0"/>
              <a:t> žádné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Klíčová slova:</a:t>
            </a:r>
            <a:r>
              <a:rPr lang="cs-CZ" b="1" dirty="0" smtClean="0"/>
              <a:t> </a:t>
            </a:r>
            <a:r>
              <a:rPr lang="cs-CZ" dirty="0" smtClean="0"/>
              <a:t>Evropa, tundra, les, step, subtropy</a:t>
            </a:r>
            <a:endParaRPr lang="cs-CZ" b="1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Druh </a:t>
            </a:r>
            <a:r>
              <a:rPr lang="cs-CZ" b="1" dirty="0" err="1" smtClean="0">
                <a:solidFill>
                  <a:srgbClr val="D0B804"/>
                </a:solidFill>
              </a:rPr>
              <a:t>interaktivity</a:t>
            </a:r>
            <a:r>
              <a:rPr lang="cs-CZ" b="1" dirty="0" smtClean="0">
                <a:solidFill>
                  <a:srgbClr val="D0B804"/>
                </a:solidFill>
              </a:rPr>
              <a:t>:</a:t>
            </a:r>
            <a:r>
              <a:rPr lang="cs-CZ" b="1" dirty="0" smtClean="0"/>
              <a:t> </a:t>
            </a:r>
            <a:r>
              <a:rPr lang="cs-CZ" dirty="0" smtClean="0"/>
              <a:t>Výklad, aktivita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Cílová skupina:</a:t>
            </a:r>
            <a:r>
              <a:rPr lang="cs-CZ" b="1" dirty="0" smtClean="0"/>
              <a:t> </a:t>
            </a:r>
            <a:r>
              <a:rPr lang="cs-CZ" dirty="0" smtClean="0"/>
              <a:t>Žák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Stupeň a typ vzdělávání:</a:t>
            </a:r>
            <a:r>
              <a:rPr lang="cs-CZ" b="1" dirty="0" smtClean="0"/>
              <a:t> </a:t>
            </a:r>
            <a:r>
              <a:rPr lang="cs-CZ" dirty="0" smtClean="0"/>
              <a:t>základní vzdělávání – 1.stupeň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Typická věková skupina:</a:t>
            </a:r>
            <a:r>
              <a:rPr lang="cs-CZ" b="1" dirty="0" smtClean="0"/>
              <a:t> </a:t>
            </a:r>
            <a:r>
              <a:rPr lang="cs-CZ" dirty="0" smtClean="0"/>
              <a:t>5.ročník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rgbClr val="D0B804"/>
                </a:solidFill>
              </a:rPr>
              <a:t>Celková velikost:</a:t>
            </a:r>
            <a:r>
              <a:rPr lang="cs-CZ" b="1" dirty="0" smtClean="0"/>
              <a:t> </a:t>
            </a:r>
            <a:r>
              <a:rPr lang="cs-CZ" dirty="0" smtClean="0"/>
              <a:t>2,82MB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Rostliny a živočichové Evropy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 smtClean="0"/>
              <a:t>Zapiš si do sešitu:</a:t>
            </a:r>
          </a:p>
          <a:p>
            <a:pPr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V závislosti na podnebí se v Evropě vytvořily </a:t>
            </a:r>
          </a:p>
          <a:p>
            <a:pPr>
              <a:buNone/>
            </a:pPr>
            <a:r>
              <a:rPr lang="cs-CZ" sz="2400" dirty="0" smtClean="0">
                <a:solidFill>
                  <a:srgbClr val="002060"/>
                </a:solidFill>
              </a:rPr>
              <a:t>oblasti s typickými rostlinami a živočichy: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002060"/>
                </a:solidFill>
              </a:rPr>
              <a:t>Polární pustiny a tundry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002060"/>
                </a:solidFill>
              </a:rPr>
              <a:t>Lesy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002060"/>
                </a:solidFill>
              </a:rPr>
              <a:t>Stepi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002060"/>
                </a:solidFill>
              </a:rPr>
              <a:t>Subtropická krajina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Seznamte se s nimi!</a:t>
            </a:r>
            <a:endParaRPr lang="cs-CZ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rgbClr val="00B050"/>
                </a:solidFill>
              </a:rPr>
              <a:t>1. Polární pustiny a tundry (nejsevernější Evropa)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1810544" cy="259228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23528" y="3501008"/>
            <a:ext cx="4040188" cy="2752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3779912" y="980728"/>
            <a:ext cx="4041775" cy="1800200"/>
          </a:xfrm>
        </p:spPr>
        <p:txBody>
          <a:bodyPr>
            <a:normAutofit/>
          </a:bodyPr>
          <a:lstStyle/>
          <a:p>
            <a:r>
              <a:rPr lang="cs-CZ" u="sng" dirty="0" smtClean="0">
                <a:solidFill>
                  <a:schemeClr val="accent6">
                    <a:lumMod val="75000"/>
                  </a:schemeClr>
                </a:solidFill>
              </a:rPr>
              <a:t>Polární pustiny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pokrývá sníh a led, v </a:t>
            </a:r>
            <a:r>
              <a:rPr lang="cs-CZ" u="sng" dirty="0" smtClean="0">
                <a:solidFill>
                  <a:schemeClr val="accent6">
                    <a:lumMod val="75000"/>
                  </a:schemeClr>
                </a:solidFill>
              </a:rPr>
              <a:t>tundře</a:t>
            </a:r>
            <a:r>
              <a:rPr lang="cs-CZ" dirty="0" smtClean="0"/>
              <a:t> rostou hlavně mechy a lišejníky. Zvířata –lední medvědi a sobi.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852936"/>
            <a:ext cx="3888432" cy="3281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124744"/>
            <a:ext cx="200025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Obláček 12"/>
          <p:cNvSpPr/>
          <p:nvPr/>
        </p:nvSpPr>
        <p:spPr>
          <a:xfrm>
            <a:off x="1547664" y="548680"/>
            <a:ext cx="2016224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bg1"/>
                </a:solidFill>
              </a:rPr>
              <a:t>Brrr</a:t>
            </a:r>
            <a:r>
              <a:rPr lang="cs-CZ" dirty="0" smtClean="0">
                <a:solidFill>
                  <a:schemeClr val="bg1"/>
                </a:solidFill>
              </a:rPr>
              <a:t>, tu je ale pořádná zima!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5229200"/>
            <a:ext cx="21336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333375"/>
            <a:ext cx="3455988" cy="863600"/>
          </a:xfrm>
        </p:spPr>
        <p:txBody>
          <a:bodyPr>
            <a:no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2. Lesy – jehličnaté nebo smíšené (sever a </a:t>
            </a:r>
            <a:r>
              <a:rPr lang="cs-CZ" sz="2400" smtClean="0">
                <a:solidFill>
                  <a:srgbClr val="00B050"/>
                </a:solidFill>
              </a:rPr>
              <a:t>střed Evropy)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4294967295"/>
          </p:nvPr>
        </p:nvSpPr>
        <p:spPr>
          <a:xfrm>
            <a:off x="0" y="1557338"/>
            <a:ext cx="3008313" cy="4175125"/>
          </a:xfrm>
        </p:spPr>
        <p:txBody>
          <a:bodyPr>
            <a:normAutofit/>
          </a:bodyPr>
          <a:lstStyle/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Zapiš si je do sešitu!</a:t>
            </a:r>
            <a:endParaRPr lang="cs-CZ" sz="2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420888"/>
            <a:ext cx="3024336" cy="4202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259632" y="2420888"/>
            <a:ext cx="124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Listnatý les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9512" y="1268760"/>
            <a:ext cx="287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Poznáš zvířata, která zde žijí?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11960" y="548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32656"/>
            <a:ext cx="172819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988840"/>
            <a:ext cx="201622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772816"/>
            <a:ext cx="24574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32656"/>
            <a:ext cx="245745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4121696"/>
            <a:ext cx="152400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mezistromy.cz/userdata/fotografie/stromy_jehlicnate/jedle_belokora_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3717032"/>
            <a:ext cx="4152156" cy="2932642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5580112" y="3789040"/>
            <a:ext cx="1448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Jehličnatý les</a:t>
            </a:r>
          </a:p>
          <a:p>
            <a:endParaRPr lang="cs-CZ" dirty="0"/>
          </a:p>
        </p:txBody>
      </p:sp>
      <p:sp>
        <p:nvSpPr>
          <p:cNvPr id="19" name="Obláček 18"/>
          <p:cNvSpPr/>
          <p:nvPr/>
        </p:nvSpPr>
        <p:spPr>
          <a:xfrm>
            <a:off x="3491880" y="3429000"/>
            <a:ext cx="1944216" cy="104469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Jé, tak tady se mi líbí!</a:t>
            </a:r>
            <a:endParaRPr lang="cs-CZ" b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50"/>
                </a:solidFill>
              </a:rPr>
              <a:t>3. Stepi (jihovýchod Evropy) </a:t>
            </a:r>
            <a:endParaRPr lang="cs-CZ" sz="3200" b="1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15240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láček 7"/>
          <p:cNvSpPr/>
          <p:nvPr/>
        </p:nvSpPr>
        <p:spPr>
          <a:xfrm>
            <a:off x="1115616" y="1700808"/>
            <a:ext cx="1800200" cy="97268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Jejda, kam se ztratily stromy?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5536" y="764705"/>
            <a:ext cx="5191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 stepích v důsledku nedostatku srážek rostou </a:t>
            </a:r>
          </a:p>
          <a:p>
            <a:r>
              <a:rPr lang="cs-CZ" dirty="0" smtClean="0"/>
              <a:t>hlavně  traviny. Mnohé stepi jsou využívány jako pole.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412776"/>
            <a:ext cx="5256584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5004048" y="1484784"/>
            <a:ext cx="33519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Jaké plodiny se zde nejvíc pěstují?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Hledej v učebnici.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://botany.cz/foto2/texa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77072"/>
            <a:ext cx="5256584" cy="255195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dirty="0" smtClean="0">
                <a:solidFill>
                  <a:srgbClr val="00B050"/>
                </a:solidFill>
              </a:rPr>
              <a:t>4. Subtropická krajina (jih Evropy)</a:t>
            </a:r>
            <a:endParaRPr lang="cs-CZ" sz="3200" b="1" dirty="0">
              <a:solidFill>
                <a:srgbClr val="00B05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645024"/>
            <a:ext cx="15240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láček 5"/>
          <p:cNvSpPr/>
          <p:nvPr/>
        </p:nvSpPr>
        <p:spPr>
          <a:xfrm>
            <a:off x="683568" y="2780928"/>
            <a:ext cx="1944216" cy="115212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Páni, krásně teploučko!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1196752"/>
            <a:ext cx="33959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Stále zelené stromy a keře, </a:t>
            </a:r>
          </a:p>
          <a:p>
            <a:r>
              <a:rPr lang="cs-CZ" dirty="0" smtClean="0"/>
              <a:t>pěstování oliv, citrusů a vinné révy</a:t>
            </a:r>
            <a:endParaRPr lang="cs-CZ" dirty="0"/>
          </a:p>
        </p:txBody>
      </p:sp>
      <p:pic>
        <p:nvPicPr>
          <p:cNvPr id="6146" name="Picture 2" descr="http://spanelsko.kmori.eu/foto/spanelsko-pla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764704"/>
            <a:ext cx="3810000" cy="2857500"/>
          </a:xfrm>
          <a:prstGeom prst="rect">
            <a:avLst/>
          </a:prstGeom>
          <a:noFill/>
        </p:spPr>
      </p:pic>
      <p:pic>
        <p:nvPicPr>
          <p:cNvPr id="6148" name="Picture 4" descr="http://www.extenda.cz/wp-content/gallery/olivy-a-olivovy-olej/manzanil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952913"/>
            <a:ext cx="2541687" cy="1644439"/>
          </a:xfrm>
          <a:prstGeom prst="rect">
            <a:avLst/>
          </a:prstGeom>
          <a:noFill/>
        </p:spPr>
      </p:pic>
      <p:pic>
        <p:nvPicPr>
          <p:cNvPr id="6150" name="Picture 6" descr="http://www.branakdetem.cz/img/produkty/full/1/5/152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077072"/>
            <a:ext cx="1779662" cy="2364801"/>
          </a:xfrm>
          <a:prstGeom prst="rect">
            <a:avLst/>
          </a:prstGeom>
          <a:noFill/>
        </p:spPr>
      </p:pic>
      <p:pic>
        <p:nvPicPr>
          <p:cNvPr id="4" name="Picture 2" descr="Soubor:Owoce Grejpfru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005064"/>
            <a:ext cx="2330624" cy="2330624"/>
          </a:xfrm>
          <a:prstGeom prst="rect">
            <a:avLst/>
          </a:prstGeom>
          <a:noFill/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Daným číslům přiřaď správné názvy přírodních krajin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7992888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923928" y="17008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13407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11247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2048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84168" y="24928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08304" y="25649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15816" y="42210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2000" y="39330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3429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12160" y="42210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48264" y="40050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24328" y="35010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59632" y="53012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635896" y="53012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44008" y="53732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1340768"/>
            <a:ext cx="16154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Polární pustiny,</a:t>
            </a:r>
          </a:p>
          <a:p>
            <a:r>
              <a:rPr lang="cs-CZ" dirty="0" smtClean="0"/>
              <a:t>tundry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72200" y="2276872"/>
            <a:ext cx="1119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Jehličnaté</a:t>
            </a:r>
          </a:p>
          <a:p>
            <a:r>
              <a:rPr lang="cs-CZ" dirty="0" smtClean="0"/>
              <a:t>lesy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932040" y="3284984"/>
            <a:ext cx="919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Listnaté</a:t>
            </a:r>
          </a:p>
          <a:p>
            <a:r>
              <a:rPr lang="cs-CZ" dirty="0" smtClean="0"/>
              <a:t>lesy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300192" y="3933056"/>
            <a:ext cx="636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stepi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547664" y="5373216"/>
            <a:ext cx="1965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Subtropické krajiny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Vytvoř správné dvojice.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>
            <a:off x="1043608" y="1556792"/>
            <a:ext cx="1994520" cy="1080120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Mechy, lišejníky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611560" y="3068960"/>
            <a:ext cx="2088232" cy="720080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Citrusy,olivy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683568" y="4365104"/>
            <a:ext cx="1800200" cy="1224136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Jehličnaté a listnaté stromy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5148064" y="1556792"/>
            <a:ext cx="1080120" cy="792088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stepi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5076056" y="3140968"/>
            <a:ext cx="1440160" cy="770384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tundry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1475656" y="5877272"/>
            <a:ext cx="1296144" cy="576064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traviny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Mrak 8"/>
          <p:cNvSpPr/>
          <p:nvPr/>
        </p:nvSpPr>
        <p:spPr>
          <a:xfrm>
            <a:off x="5148064" y="4437112"/>
            <a:ext cx="1656184" cy="914400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subtropy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5364088" y="5661248"/>
            <a:ext cx="914400" cy="914400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lesy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 rot="1927057">
            <a:off x="3036643" y="2767434"/>
            <a:ext cx="2099938" cy="22124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545726">
            <a:off x="2723464" y="4089414"/>
            <a:ext cx="2407590" cy="194553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18313147">
            <a:off x="1844015" y="3979631"/>
            <a:ext cx="4299726" cy="20070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1221410">
            <a:off x="2445819" y="5498383"/>
            <a:ext cx="2813758" cy="2275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1805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832648"/>
          </a:xfrm>
        </p:spPr>
        <p:txBody>
          <a:bodyPr>
            <a:normAutofit fontScale="92500" lnSpcReduction="10000"/>
          </a:bodyPr>
          <a:lstStyle/>
          <a:p>
            <a:r>
              <a:rPr lang="cs-CZ" sz="1400" dirty="0" smtClean="0"/>
              <a:t>HANNES GROBE. </a:t>
            </a:r>
            <a:r>
              <a:rPr lang="cs-CZ" sz="1400" dirty="0" err="1" smtClean="0"/>
              <a:t>Greenland</a:t>
            </a:r>
            <a:r>
              <a:rPr lang="cs-CZ" sz="1400" dirty="0" smtClean="0"/>
              <a:t>-</a:t>
            </a:r>
            <a:r>
              <a:rPr lang="cs-CZ" sz="1400" dirty="0" err="1" smtClean="0"/>
              <a:t>ice</a:t>
            </a:r>
            <a:r>
              <a:rPr lang="cs-CZ" sz="1400" dirty="0" smtClean="0"/>
              <a:t> </a:t>
            </a:r>
            <a:r>
              <a:rPr lang="cs-CZ" sz="1400" dirty="0" err="1" smtClean="0"/>
              <a:t>sheet</a:t>
            </a:r>
            <a:r>
              <a:rPr lang="cs-CZ" sz="1400" dirty="0" smtClean="0"/>
              <a:t> </a:t>
            </a:r>
            <a:r>
              <a:rPr lang="cs-CZ" sz="1400" dirty="0" err="1" smtClean="0"/>
              <a:t>hg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2"/>
              </a:rPr>
              <a:t>http://cs.wikipedia.org/wiki/Soubor:Greenland-ice_sheet_hg.jpg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http://files.eskymak.webnode.cz</a:t>
            </a:r>
            <a:r>
              <a:rPr lang="cs-CZ" sz="1400" dirty="0" smtClean="0"/>
              <a:t> [online]. [cit. 5.1.2012]. Dostupný na WWW: </a:t>
            </a:r>
            <a:r>
              <a:rPr lang="cs-CZ" sz="1400" dirty="0" smtClean="0">
                <a:hlinkClick r:id="rId3"/>
              </a:rPr>
              <a:t>http://files.eskymak.webnode.cz/200000001-4777a48716/eskym%20rk.jpg</a:t>
            </a:r>
            <a:endParaRPr lang="cs-CZ" sz="1400" dirty="0" smtClean="0"/>
          </a:p>
          <a:p>
            <a:r>
              <a:rPr lang="cs-CZ" sz="1400" dirty="0" smtClean="0"/>
              <a:t>Tundra </a:t>
            </a:r>
            <a:r>
              <a:rPr lang="cs-CZ" sz="1400" dirty="0" err="1" smtClean="0"/>
              <a:t>coastal</a:t>
            </a:r>
            <a:r>
              <a:rPr lang="cs-CZ" sz="1400" dirty="0" smtClean="0"/>
              <a:t> </a:t>
            </a:r>
            <a:r>
              <a:rPr lang="cs-CZ" sz="1400" dirty="0" err="1" smtClean="0"/>
              <a:t>vegetation</a:t>
            </a:r>
            <a:r>
              <a:rPr lang="cs-CZ" sz="1400" dirty="0" smtClean="0"/>
              <a:t> </a:t>
            </a:r>
            <a:r>
              <a:rPr lang="cs-CZ" sz="1400" dirty="0" err="1" smtClean="0"/>
              <a:t>Alaska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4"/>
              </a:rPr>
              <a:t>http://cs.wikipedia.org/wiki/Soubor:Tundra_coastal_vegetation_Alaska.jpg</a:t>
            </a:r>
            <a:endParaRPr lang="cs-CZ" sz="1400" dirty="0" smtClean="0"/>
          </a:p>
          <a:p>
            <a:r>
              <a:rPr lang="cs-CZ" sz="1400" dirty="0" err="1" smtClean="0"/>
              <a:t>Ursus</a:t>
            </a:r>
            <a:r>
              <a:rPr lang="cs-CZ" sz="1400" dirty="0" smtClean="0"/>
              <a:t> </a:t>
            </a:r>
            <a:r>
              <a:rPr lang="cs-CZ" sz="1400" dirty="0" err="1" smtClean="0"/>
              <a:t>maritimus</a:t>
            </a:r>
            <a:r>
              <a:rPr lang="cs-CZ" sz="1400" dirty="0" smtClean="0"/>
              <a:t> in </a:t>
            </a:r>
            <a:r>
              <a:rPr lang="cs-CZ" sz="1400" dirty="0" err="1" smtClean="0"/>
              <a:t>Alaska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5"/>
              </a:rPr>
              <a:t>http://cs.wikipedia.org/wiki/Soubor:Ursus_maritimus_in_Alaska.jpg</a:t>
            </a:r>
            <a:endParaRPr lang="cs-CZ" sz="1400" dirty="0" smtClean="0"/>
          </a:p>
          <a:p>
            <a:r>
              <a:rPr lang="en-US" sz="1400" dirty="0" smtClean="0"/>
              <a:t>JOOLZ. The Chase Wood - Newbury. In: </a:t>
            </a:r>
            <a:r>
              <a:rPr lang="en-US" sz="1400" i="1" dirty="0" smtClean="0"/>
              <a:t>Wikipedia: the free encyclopedia</a:t>
            </a:r>
            <a:r>
              <a:rPr lang="en-US" sz="1400" dirty="0" smtClean="0"/>
              <a:t> [online]. San Francisco (CA): Wikimedia Foundation, 2001- [</a:t>
            </a:r>
            <a:r>
              <a:rPr lang="cs-CZ" sz="1400" dirty="0" smtClean="0"/>
              <a:t>cit. 2012-01-06</a:t>
            </a:r>
            <a:r>
              <a:rPr lang="en-US" sz="1400" dirty="0" smtClean="0"/>
              <a:t>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</a:t>
            </a:r>
            <a:r>
              <a:rPr lang="en-US" sz="1400" dirty="0" smtClean="0">
                <a:hlinkClick r:id="rId6"/>
              </a:rPr>
              <a:t>http://cs.wikipedia.org/wiki/Soubor:The_Chase_Wood_-_Newbury.jpg</a:t>
            </a:r>
            <a:endParaRPr lang="cs-CZ" sz="1400" dirty="0" smtClean="0"/>
          </a:p>
          <a:p>
            <a:r>
              <a:rPr lang="cs-CZ" sz="1400" dirty="0" smtClean="0"/>
              <a:t>BERNARD LANDGRAF. </a:t>
            </a:r>
            <a:r>
              <a:rPr lang="cs-CZ" sz="1400" dirty="0" err="1" smtClean="0"/>
              <a:t>Canis</a:t>
            </a:r>
            <a:r>
              <a:rPr lang="cs-CZ" sz="1400" dirty="0" smtClean="0"/>
              <a:t> lupus.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7"/>
              </a:rPr>
              <a:t>http://cs.wikipedia.org/wiki/Soubor:Canis_lupus.jpg</a:t>
            </a:r>
            <a:endParaRPr lang="cs-CZ" sz="1400" dirty="0" smtClean="0"/>
          </a:p>
          <a:p>
            <a:r>
              <a:rPr lang="cs-CZ" sz="1400" dirty="0" smtClean="0"/>
              <a:t>MALENE. Brown </a:t>
            </a:r>
            <a:r>
              <a:rPr lang="cs-CZ" sz="1400" dirty="0" err="1" smtClean="0"/>
              <a:t>bear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8"/>
              </a:rPr>
              <a:t>http://cs.wikipedia.org/wiki/Soubor:Brown_bear_%28Ursus_arctos_arctos%29_running.jpg</a:t>
            </a:r>
            <a:endParaRPr lang="cs-CZ" sz="1400" dirty="0" smtClean="0"/>
          </a:p>
          <a:p>
            <a:r>
              <a:rPr lang="cs-CZ" sz="1400" dirty="0" smtClean="0"/>
              <a:t>TRAROTH. </a:t>
            </a:r>
            <a:r>
              <a:rPr lang="cs-CZ" sz="1400" dirty="0" err="1" smtClean="0"/>
              <a:t>Silz</a:t>
            </a:r>
            <a:r>
              <a:rPr lang="cs-CZ" sz="1400" dirty="0" smtClean="0"/>
              <a:t> cerf22.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9"/>
              </a:rPr>
              <a:t>http://cs.wikipedia.org/wiki/Soubor:Silz_cerf22.jpg</a:t>
            </a:r>
            <a:endParaRPr lang="cs-CZ" sz="1400" dirty="0" smtClean="0"/>
          </a:p>
          <a:p>
            <a:r>
              <a:rPr lang="cs-CZ" sz="1400" dirty="0" smtClean="0"/>
              <a:t>FMICKAN. </a:t>
            </a:r>
            <a:r>
              <a:rPr lang="cs-CZ" sz="1400" dirty="0" err="1" smtClean="0"/>
              <a:t>Feldhase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10"/>
              </a:rPr>
              <a:t>http://cs.wikipedia.org/wiki/Soubor:Feldhase.jpg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mezistromy.cz</a:t>
            </a:r>
            <a:r>
              <a:rPr lang="cs-CZ" sz="1400" dirty="0" smtClean="0"/>
              <a:t> [online]. [cit. 6.1.2012]. Dostupný na WWW: </a:t>
            </a:r>
            <a:r>
              <a:rPr lang="cs-CZ" sz="1400" dirty="0" smtClean="0">
                <a:hlinkClick r:id="rId11"/>
              </a:rPr>
              <a:t>http://www.</a:t>
            </a:r>
            <a:r>
              <a:rPr lang="cs-CZ" sz="1400" dirty="0" err="1" smtClean="0">
                <a:hlinkClick r:id="rId11"/>
              </a:rPr>
              <a:t>mezistromy.cz</a:t>
            </a:r>
            <a:r>
              <a:rPr lang="cs-CZ" sz="1400" dirty="0" smtClean="0">
                <a:hlinkClick r:id="rId11"/>
              </a:rPr>
              <a:t>/</a:t>
            </a:r>
            <a:r>
              <a:rPr lang="cs-CZ" sz="1400" dirty="0" err="1" smtClean="0">
                <a:hlinkClick r:id="rId11"/>
              </a:rPr>
              <a:t>userdata</a:t>
            </a:r>
            <a:r>
              <a:rPr lang="cs-CZ" sz="1400" dirty="0" smtClean="0">
                <a:hlinkClick r:id="rId11"/>
              </a:rPr>
              <a:t>/fotografie/stromy_</a:t>
            </a:r>
            <a:r>
              <a:rPr lang="cs-CZ" sz="1400" dirty="0" err="1" smtClean="0">
                <a:hlinkClick r:id="rId11"/>
              </a:rPr>
              <a:t>jehlicnate</a:t>
            </a:r>
            <a:r>
              <a:rPr lang="cs-CZ" sz="1400" dirty="0" smtClean="0">
                <a:hlinkClick r:id="rId11"/>
              </a:rPr>
              <a:t>/jedle_</a:t>
            </a:r>
            <a:r>
              <a:rPr lang="cs-CZ" sz="1400" dirty="0" err="1" smtClean="0">
                <a:hlinkClick r:id="rId11"/>
              </a:rPr>
              <a:t>belokora</a:t>
            </a:r>
            <a:r>
              <a:rPr lang="cs-CZ" sz="1400" dirty="0" smtClean="0">
                <a:hlinkClick r:id="rId11"/>
              </a:rPr>
              <a:t>_6.jpg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pPr>
              <a:buNone/>
            </a:pP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/>
          </a:bodyPr>
          <a:lstStyle/>
          <a:p>
            <a:r>
              <a:rPr lang="cs-CZ" sz="1400" dirty="0" smtClean="0"/>
              <a:t>NEUVEDEN. </a:t>
            </a:r>
            <a:r>
              <a:rPr lang="cs-CZ" sz="1400" i="1" dirty="0" smtClean="0"/>
              <a:t>http://botany.cz</a:t>
            </a:r>
            <a:r>
              <a:rPr lang="cs-CZ" sz="1400" dirty="0" smtClean="0"/>
              <a:t> [online]. [cit. 6.1.2012]. Dostupný na WWW: </a:t>
            </a:r>
            <a:r>
              <a:rPr lang="cs-CZ" sz="1400" dirty="0" smtClean="0">
                <a:hlinkClick r:id="rId2"/>
              </a:rPr>
              <a:t>http://botany.cz/foto2/texas2.jpg</a:t>
            </a:r>
            <a:endParaRPr lang="cs-CZ" sz="1400" dirty="0" smtClean="0"/>
          </a:p>
          <a:p>
            <a:r>
              <a:rPr lang="cs-CZ" sz="1400" dirty="0" smtClean="0"/>
              <a:t>GABOR LAJOS. </a:t>
            </a:r>
            <a:r>
              <a:rPr lang="cs-CZ" sz="1400" dirty="0" err="1" smtClean="0"/>
              <a:t>Alfold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3"/>
              </a:rPr>
              <a:t>http://cs.wikipedia.org/wiki/Soubor:Alfold.JPG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http://spanelsko.kmori.eu</a:t>
            </a:r>
            <a:r>
              <a:rPr lang="cs-CZ" sz="1400" dirty="0" smtClean="0"/>
              <a:t> [online]. [cit. 6.1.2012]. Dostupný na WWW: </a:t>
            </a:r>
            <a:r>
              <a:rPr lang="cs-CZ" sz="1400" dirty="0" smtClean="0">
                <a:hlinkClick r:id="rId4"/>
              </a:rPr>
              <a:t>http://spanelsko.kmori.eu/foto/spanelsko-plaz.jpg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extenda.cz</a:t>
            </a:r>
            <a:r>
              <a:rPr lang="cs-CZ" sz="1400" dirty="0" smtClean="0"/>
              <a:t> [online]. [cit. 2012-01-06]. Dostupný na WWW: </a:t>
            </a:r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extenda.cz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wp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content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gallery</a:t>
            </a:r>
            <a:r>
              <a:rPr lang="cs-CZ" sz="1400" dirty="0" smtClean="0">
                <a:hlinkClick r:id="rId5"/>
              </a:rPr>
              <a:t>/olivy-a-</a:t>
            </a:r>
            <a:r>
              <a:rPr lang="cs-CZ" sz="1400" dirty="0" err="1" smtClean="0">
                <a:hlinkClick r:id="rId5"/>
              </a:rPr>
              <a:t>olivovy</a:t>
            </a:r>
            <a:r>
              <a:rPr lang="cs-CZ" sz="1400" dirty="0" smtClean="0">
                <a:hlinkClick r:id="rId5"/>
              </a:rPr>
              <a:t>-olej/</a:t>
            </a:r>
            <a:r>
              <a:rPr lang="cs-CZ" sz="1400" dirty="0" err="1" smtClean="0">
                <a:hlinkClick r:id="rId5"/>
              </a:rPr>
              <a:t>manzanilla.jpg</a:t>
            </a:r>
            <a:endParaRPr lang="cs-CZ" sz="1400" dirty="0" smtClean="0"/>
          </a:p>
          <a:p>
            <a:r>
              <a:rPr lang="cs-CZ" sz="1400" dirty="0" smtClean="0"/>
              <a:t>NEUVEDEN. </a:t>
            </a:r>
            <a:r>
              <a:rPr lang="cs-CZ" sz="1400" i="1" dirty="0" smtClean="0"/>
              <a:t>http://www.</a:t>
            </a:r>
            <a:r>
              <a:rPr lang="cs-CZ" sz="1400" i="1" dirty="0" err="1" smtClean="0"/>
              <a:t>branakdetem.cz</a:t>
            </a:r>
            <a:r>
              <a:rPr lang="cs-CZ" sz="1400" dirty="0" smtClean="0"/>
              <a:t> [online]. [cit. 6.1.2012]. Dostupný na WWW: </a:t>
            </a:r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branakdetem.cz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img</a:t>
            </a:r>
            <a:r>
              <a:rPr lang="cs-CZ" sz="1400" dirty="0" smtClean="0">
                <a:hlinkClick r:id="rId6"/>
              </a:rPr>
              <a:t>/produkty/</a:t>
            </a:r>
            <a:r>
              <a:rPr lang="cs-CZ" sz="1400" dirty="0" err="1" smtClean="0">
                <a:hlinkClick r:id="rId6"/>
              </a:rPr>
              <a:t>full</a:t>
            </a:r>
            <a:r>
              <a:rPr lang="cs-CZ" sz="1400" dirty="0" smtClean="0">
                <a:hlinkClick r:id="rId6"/>
              </a:rPr>
              <a:t>/1/5/15296.jpg</a:t>
            </a:r>
            <a:endParaRPr lang="cs-CZ" sz="1400" dirty="0" smtClean="0"/>
          </a:p>
          <a:p>
            <a:r>
              <a:rPr lang="cs-CZ" sz="1400" dirty="0" smtClean="0"/>
              <a:t> </a:t>
            </a:r>
            <a:r>
              <a:rPr lang="cs-CZ" sz="1400" dirty="0" err="1" smtClean="0"/>
              <a:t>Owoce</a:t>
            </a:r>
            <a:r>
              <a:rPr lang="cs-CZ" sz="1400" dirty="0" smtClean="0"/>
              <a:t> </a:t>
            </a:r>
            <a:r>
              <a:rPr lang="cs-CZ" sz="1400" dirty="0" err="1" smtClean="0"/>
              <a:t>Grejpfrut</a:t>
            </a:r>
            <a:r>
              <a:rPr lang="cs-CZ" sz="1400" dirty="0" smtClean="0"/>
              <a:t>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2013-11-08]. </a:t>
            </a:r>
            <a:r>
              <a:rPr lang="cs-CZ" sz="1400" smtClean="0"/>
              <a:t>Dostupné z: </a:t>
            </a:r>
            <a:r>
              <a:rPr lang="cs-CZ" sz="1400" smtClean="0">
                <a:hlinkClick r:id="rId7"/>
              </a:rPr>
              <a:t>http</a:t>
            </a:r>
            <a:r>
              <a:rPr lang="cs-CZ" sz="1400" smtClean="0">
                <a:hlinkClick r:id="rId7"/>
              </a:rPr>
              <a:t>://</a:t>
            </a:r>
            <a:r>
              <a:rPr lang="cs-CZ" sz="1400" smtClean="0">
                <a:hlinkClick r:id="rId7"/>
              </a:rPr>
              <a:t>cs.wikipedia.org/wiki/Soubor:Owoce_Grejpfrut.jpg</a:t>
            </a:r>
            <a:endParaRPr lang="cs-CZ" sz="1400" smtClean="0"/>
          </a:p>
          <a:p>
            <a:r>
              <a:rPr lang="cs-CZ" sz="1400" smtClean="0"/>
              <a:t>Europe</a:t>
            </a:r>
            <a:r>
              <a:rPr lang="cs-CZ" sz="1400" dirty="0" smtClean="0"/>
              <a:t> </a:t>
            </a:r>
            <a:r>
              <a:rPr lang="cs-CZ" sz="1400" dirty="0" err="1" smtClean="0"/>
              <a:t>topography</a:t>
            </a:r>
            <a:r>
              <a:rPr lang="cs-CZ" sz="1400" dirty="0" smtClean="0"/>
              <a:t> map. In: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2001- [cit. 2012-01-06]. Dostupné z: </a:t>
            </a:r>
            <a:r>
              <a:rPr lang="cs-CZ" sz="1400" dirty="0" smtClean="0">
                <a:hlinkClick r:id="rId8"/>
              </a:rPr>
              <a:t>http://cs.wikipedia.org/wiki/Soubor:Europe_topography_map.png</a:t>
            </a:r>
            <a:endParaRPr lang="cs-CZ" sz="1400" dirty="0" smtClean="0"/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součástí výkladu nového učiva</a:t>
            </a:r>
          </a:p>
          <a:p>
            <a:r>
              <a:rPr lang="cs-CZ" smtClean="0"/>
              <a:t>Žáci aktivně pracují s mapou, učebnicí, řeší úkoly, zapisují do sešitu, uplatňují své vlastní poznatky a znalosti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334</TotalTime>
  <Words>827</Words>
  <Application>Microsoft Office PowerPoint</Application>
  <PresentationFormat>Předvádění na obrazovce (4:3)</PresentationFormat>
  <Paragraphs>114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Motiv sady Office</vt:lpstr>
      <vt:lpstr>Arkýř</vt:lpstr>
      <vt:lpstr>1_Arkýř</vt:lpstr>
      <vt:lpstr>     Rostliny a živočichové Evropy   VY_32_Inovace_08KR-3</vt:lpstr>
      <vt:lpstr>Anotace</vt:lpstr>
      <vt:lpstr>Rostliny a živočichové Evropy</vt:lpstr>
      <vt:lpstr>1. Polární pustiny a tundry (nejsevernější Evropa)</vt:lpstr>
      <vt:lpstr>2. Lesy – jehličnaté nebo smíšené (sever a střed Evropy)</vt:lpstr>
      <vt:lpstr>3. Stepi (jihovýchod Evropy) </vt:lpstr>
      <vt:lpstr>4. Subtropická krajina (jih Evropy)</vt:lpstr>
      <vt:lpstr>Daným číslům přiřaď správné názvy přírodních krajin</vt:lpstr>
      <vt:lpstr>Vytvoř správné dvojice.</vt:lpstr>
      <vt:lpstr>Použité zdroje</vt:lpstr>
      <vt:lpstr>Použité zdroje</vt:lpstr>
      <vt:lpstr>Metodický list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Krcmarova-NB</dc:creator>
  <cp:lastModifiedBy>Krcmarova-NB</cp:lastModifiedBy>
  <cp:revision>49</cp:revision>
  <dcterms:created xsi:type="dcterms:W3CDTF">2012-01-03T12:50:58Z</dcterms:created>
  <dcterms:modified xsi:type="dcterms:W3CDTF">2013-11-08T12:30:28Z</dcterms:modified>
</cp:coreProperties>
</file>