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96" d="100"/>
        <a:sy n="19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220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220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608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37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484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087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68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985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23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76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0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941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Půda</a:t>
            </a:r>
            <a:br>
              <a:rPr lang="cs-CZ" dirty="0" smtClean="0"/>
            </a:br>
            <a:r>
              <a:rPr lang="cs-CZ" dirty="0" smtClean="0"/>
              <a:t>VY_32_INOVACE_18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Sada 3</a:t>
            </a:r>
          </a:p>
          <a:p>
            <a:r>
              <a:rPr lang="cs-CZ" dirty="0" smtClean="0"/>
              <a:t>Rozmanitost přírody</a:t>
            </a:r>
          </a:p>
          <a:p>
            <a:r>
              <a:rPr lang="cs-CZ" dirty="0" smtClean="0"/>
              <a:t>ZŠ a MŠ Dešná</a:t>
            </a:r>
            <a:endParaRPr lang="cs-CZ" dirty="0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538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6084">
        <p:fade/>
      </p:transition>
    </mc:Choice>
    <mc:Fallback xmlns="">
      <p:transition spd="med" advTm="6084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</a:t>
            </a:r>
            <a:r>
              <a:rPr lang="cs-CZ" dirty="0" smtClean="0"/>
              <a:t>půda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cs-CZ" i="1" dirty="0"/>
              <a:t>P</a:t>
            </a:r>
            <a:r>
              <a:rPr lang="cs-CZ" i="1" dirty="0" smtClean="0"/>
              <a:t>ůda</a:t>
            </a:r>
            <a:r>
              <a:rPr lang="cs-CZ" dirty="0" smtClean="0"/>
              <a:t> </a:t>
            </a:r>
            <a:r>
              <a:rPr lang="cs-CZ" dirty="0"/>
              <a:t>je nejsvrchnější vrstva zemského povrchu, která poskytuje rostlinám živiny, vodu a prostředí pro růst </a:t>
            </a:r>
            <a:r>
              <a:rPr lang="cs-CZ" dirty="0" smtClean="0"/>
              <a:t>kořenů.</a:t>
            </a:r>
            <a:endParaRPr lang="cs-CZ" dirty="0"/>
          </a:p>
          <a:p>
            <a:r>
              <a:rPr lang="cs-CZ" b="1" dirty="0"/>
              <a:t>P</a:t>
            </a:r>
            <a:r>
              <a:rPr lang="cs-CZ" b="1" dirty="0" smtClean="0"/>
              <a:t>ůda</a:t>
            </a:r>
            <a:r>
              <a:rPr lang="cs-CZ" dirty="0" smtClean="0"/>
              <a:t> </a:t>
            </a:r>
            <a:r>
              <a:rPr lang="cs-CZ" dirty="0"/>
              <a:t>je vodou, vzduchem a organismy prostoupená svrchní vrstva zemské kůry, která se vyvíjí pod vlivem </a:t>
            </a:r>
            <a:r>
              <a:rPr lang="cs-CZ" dirty="0" smtClean="0"/>
              <a:t>venkovních činitelů </a:t>
            </a:r>
            <a:r>
              <a:rPr lang="cs-CZ" dirty="0"/>
              <a:t>a času a je </a:t>
            </a:r>
            <a:r>
              <a:rPr lang="cs-CZ" dirty="0" smtClean="0"/>
              <a:t>výtvorem rozkladu mineralogických(kameny, horniny, písek, štěrk) </a:t>
            </a:r>
            <a:r>
              <a:rPr lang="cs-CZ" dirty="0"/>
              <a:t>a </a:t>
            </a:r>
            <a:r>
              <a:rPr lang="cs-CZ" dirty="0" smtClean="0"/>
              <a:t>organických(stromy, květiny, živočichové)složek přírody. Poskytuje </a:t>
            </a:r>
            <a:r>
              <a:rPr lang="cs-CZ" dirty="0"/>
              <a:t>přírodní prostředí rostlinám, živočichům a </a:t>
            </a:r>
            <a:r>
              <a:rPr lang="cs-CZ" dirty="0" smtClean="0"/>
              <a:t>člověku.</a:t>
            </a:r>
            <a:endParaRPr lang="cs-CZ" dirty="0"/>
          </a:p>
          <a:p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628800"/>
            <a:ext cx="4038600" cy="3849821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87982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13659">
        <p:circle/>
      </p:transition>
    </mc:Choice>
    <mc:Fallback xmlns="">
      <p:transition spd="slow" advTm="13659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Půdotvorní činitelé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1. Matečná </a:t>
            </a:r>
            <a:r>
              <a:rPr lang="cs-CZ" dirty="0" smtClean="0"/>
              <a:t>hornina - </a:t>
            </a:r>
            <a:r>
              <a:rPr lang="cs-CZ" dirty="0" smtClean="0"/>
              <a:t>pasivní</a:t>
            </a:r>
          </a:p>
          <a:p>
            <a:r>
              <a:rPr lang="cs-CZ" dirty="0" smtClean="0"/>
              <a:t>2. </a:t>
            </a:r>
            <a:r>
              <a:rPr lang="cs-CZ" dirty="0" smtClean="0"/>
              <a:t>Podnebí - </a:t>
            </a:r>
            <a:r>
              <a:rPr lang="cs-CZ" dirty="0" smtClean="0"/>
              <a:t>teplota, srážky</a:t>
            </a:r>
          </a:p>
          <a:p>
            <a:r>
              <a:rPr lang="cs-CZ" dirty="0" smtClean="0"/>
              <a:t>3. </a:t>
            </a:r>
            <a:r>
              <a:rPr lang="cs-CZ" dirty="0" smtClean="0"/>
              <a:t>Čas - </a:t>
            </a:r>
            <a:r>
              <a:rPr lang="cs-CZ" dirty="0" smtClean="0"/>
              <a:t>1cm za rok</a:t>
            </a:r>
          </a:p>
          <a:p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772522"/>
            <a:ext cx="4038600" cy="2181318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61827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9902">
        <p:fade/>
      </p:transition>
    </mc:Choice>
    <mc:Fallback xmlns="">
      <p:transition spd="med" advTm="990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a vlastnosti půd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půdy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1907704" y="2564904"/>
            <a:ext cx="1008112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907704" y="3717032"/>
            <a:ext cx="129614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907704" y="3861048"/>
            <a:ext cx="100811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059832" y="2132856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Plynová </a:t>
            </a:r>
            <a:r>
              <a:rPr lang="cs-CZ" dirty="0" smtClean="0"/>
              <a:t>složka - </a:t>
            </a:r>
            <a:r>
              <a:rPr lang="cs-CZ" dirty="0" smtClean="0"/>
              <a:t>vzduch, půdní plyny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63888" y="3356992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Kapalná </a:t>
            </a:r>
            <a:r>
              <a:rPr lang="cs-CZ" dirty="0" smtClean="0"/>
              <a:t>složka - </a:t>
            </a:r>
            <a:r>
              <a:rPr lang="cs-CZ" dirty="0" smtClean="0"/>
              <a:t>půdní roztok, voda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059832" y="436510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Pevná </a:t>
            </a:r>
            <a:r>
              <a:rPr lang="cs-CZ" dirty="0" smtClean="0"/>
              <a:t>složka - </a:t>
            </a:r>
            <a:r>
              <a:rPr lang="cs-CZ" dirty="0" smtClean="0"/>
              <a:t>organismy a humus</a:t>
            </a:r>
            <a:endParaRPr lang="cs-CZ" dirty="0"/>
          </a:p>
        </p:txBody>
      </p:sp>
      <p:cxnSp>
        <p:nvCxnSpPr>
          <p:cNvPr id="21" name="Pravoúhlá spojnice 20"/>
          <p:cNvCxnSpPr/>
          <p:nvPr/>
        </p:nvCxnSpPr>
        <p:spPr>
          <a:xfrm>
            <a:off x="3347864" y="4734436"/>
            <a:ext cx="720080" cy="278740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ravoúhlá spojnice 22"/>
          <p:cNvCxnSpPr/>
          <p:nvPr/>
        </p:nvCxnSpPr>
        <p:spPr>
          <a:xfrm>
            <a:off x="3419872" y="5229200"/>
            <a:ext cx="648072" cy="360040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139952" y="4873806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Anorganické - </a:t>
            </a:r>
            <a:r>
              <a:rPr lang="cs-CZ" dirty="0" smtClean="0"/>
              <a:t>zbytky matečné horniny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11960" y="5409220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Organická - </a:t>
            </a:r>
            <a:r>
              <a:rPr lang="cs-CZ" dirty="0" smtClean="0"/>
              <a:t>živá (bakterie) a neživá (odumřelá těla živočichů)</a:t>
            </a:r>
            <a:endParaRPr lang="cs-CZ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87778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7405">
        <p:fade/>
      </p:transition>
    </mc:Choice>
    <mc:Fallback xmlns="">
      <p:transition spd="med" advTm="1740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build="p"/>
      <p:bldP spid="16" grpId="0"/>
      <p:bldP spid="18" grpId="0"/>
      <p:bldP spid="19" grpId="0"/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Třídění půd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65113" indent="0"/>
            <a:r>
              <a:rPr lang="cs-CZ" b="1" u="sng" dirty="0" smtClean="0"/>
              <a:t>Druhy půd: </a:t>
            </a:r>
            <a:r>
              <a:rPr lang="cs-CZ" sz="2000" dirty="0" smtClean="0"/>
              <a:t>půdy třídíme podle obsahu písku, jílu nebo humusu </a:t>
            </a:r>
          </a:p>
          <a:p>
            <a:pPr marL="265113" indent="0"/>
            <a:r>
              <a:rPr lang="cs-CZ" dirty="0" smtClean="0"/>
              <a:t>Lehké 1. písčité půdy- </a:t>
            </a:r>
            <a:r>
              <a:rPr lang="cs-CZ" sz="2000" dirty="0" smtClean="0"/>
              <a:t>obsahují málo humusu</a:t>
            </a:r>
          </a:p>
          <a:p>
            <a:pPr marL="265113" indent="0"/>
            <a:endParaRPr lang="cs-CZ" sz="2000" dirty="0"/>
          </a:p>
          <a:p>
            <a:pPr marL="265113" indent="0"/>
            <a:endParaRPr lang="cs-CZ" sz="2000" dirty="0" smtClean="0"/>
          </a:p>
          <a:p>
            <a:pPr marL="265113" indent="0">
              <a:buNone/>
            </a:pPr>
            <a:r>
              <a:rPr lang="cs-CZ" sz="2000" dirty="0" smtClean="0"/>
              <a:t>    </a:t>
            </a:r>
            <a:r>
              <a:rPr lang="cs-CZ" dirty="0" err="1" smtClean="0"/>
              <a:t>Stř</a:t>
            </a:r>
            <a:r>
              <a:rPr lang="cs-CZ" dirty="0" smtClean="0"/>
              <a:t>. těžké 2. hlinité půdy- </a:t>
            </a:r>
            <a:r>
              <a:rPr lang="cs-CZ" sz="2000" dirty="0" smtClean="0"/>
              <a:t>mají stejný podíl písku a jílu</a:t>
            </a:r>
          </a:p>
          <a:p>
            <a:pPr marL="265113" indent="0"/>
            <a:r>
              <a:rPr lang="cs-CZ" dirty="0" smtClean="0"/>
              <a:t>Těžké 3. jílovité půdy- </a:t>
            </a:r>
            <a:r>
              <a:rPr lang="cs-CZ" sz="2000" dirty="0" smtClean="0"/>
              <a:t>mají hodně jílovitých částic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41865" y="2780928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Písčito</a:t>
            </a:r>
            <a:r>
              <a:rPr lang="cs-CZ" dirty="0" smtClean="0"/>
              <a:t> hlinité</a:t>
            </a:r>
          </a:p>
          <a:p>
            <a:r>
              <a:rPr lang="cs-CZ" dirty="0" err="1" smtClean="0"/>
              <a:t>Hlinito</a:t>
            </a:r>
            <a:r>
              <a:rPr lang="cs-CZ" dirty="0" smtClean="0"/>
              <a:t> písčité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4593744"/>
            <a:ext cx="4968552" cy="187220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66785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2908">
        <p:fade/>
      </p:transition>
    </mc:Choice>
    <mc:Fallback xmlns="">
      <p:transition spd="med" advTm="1290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půd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Černozemě</a:t>
            </a:r>
          </a:p>
          <a:p>
            <a:r>
              <a:rPr lang="cs-CZ" dirty="0" smtClean="0"/>
              <a:t>Hnědé půdy</a:t>
            </a:r>
          </a:p>
          <a:p>
            <a:r>
              <a:rPr lang="cs-CZ" dirty="0" err="1" smtClean="0"/>
              <a:t>Rendzimy</a:t>
            </a:r>
            <a:endParaRPr lang="cs-CZ" dirty="0" smtClean="0"/>
          </a:p>
          <a:p>
            <a:r>
              <a:rPr lang="cs-CZ" dirty="0" smtClean="0"/>
              <a:t>Podzolové půdy</a:t>
            </a:r>
          </a:p>
          <a:p>
            <a:r>
              <a:rPr lang="cs-CZ" dirty="0" err="1" smtClean="0"/>
              <a:t>Podzolované</a:t>
            </a:r>
            <a:r>
              <a:rPr lang="cs-CZ" dirty="0" smtClean="0"/>
              <a:t> půdy</a:t>
            </a:r>
          </a:p>
          <a:p>
            <a:r>
              <a:rPr lang="cs-CZ" dirty="0" smtClean="0"/>
              <a:t>Nivní půdy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352702"/>
            <a:ext cx="4896544" cy="431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526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993">
        <p:fade/>
      </p:transition>
    </mc:Choice>
    <mc:Fallback xmlns="">
      <p:transition spd="med" advTm="7993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Půdní profil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Svislý průřez půdou od povrchu až po nezvětralou horninu </a:t>
            </a:r>
          </a:p>
          <a:p>
            <a:r>
              <a:rPr lang="cs-CZ" dirty="0" smtClean="0"/>
              <a:t>Pro každý půdní typ patří určitý sled vrstev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IT ve </a:t>
            </a:r>
            <a:r>
              <a:rPr lang="cs-CZ" dirty="0" err="1" smtClean="0"/>
              <a:t>skole</a:t>
            </a:r>
            <a:r>
              <a:rPr lang="cs-CZ" dirty="0" smtClean="0"/>
              <a:t> 1622/21/7.1.4/2010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3783895"/>
            <a:ext cx="2592288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Humusový horizont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71700" y="4191173"/>
            <a:ext cx="2520280" cy="64633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Zvětralá matečná hornina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6" y="4859868"/>
            <a:ext cx="2592288" cy="369332"/>
          </a:xfrm>
          <a:prstGeom prst="rect">
            <a:avLst/>
          </a:prstGeom>
          <a:solidFill>
            <a:schemeClr val="bg2">
              <a:lumMod val="1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Matečná hornina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158068"/>
            <a:ext cx="3154040" cy="3007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420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4980">
        <p:fade/>
      </p:transition>
    </mc:Choice>
    <mc:Fallback xmlns="">
      <p:transition spd="med" advTm="1498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5013176"/>
            <a:ext cx="2016224" cy="151216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Člověk a půda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just"/>
            <a:r>
              <a:rPr lang="cs-CZ" dirty="0"/>
              <a:t>Aby zemědělci mohli vyrábět potraviny a pěstovat užitkové rostliny, potřebují </a:t>
            </a:r>
            <a:r>
              <a:rPr lang="cs-CZ" b="1" u="sng" dirty="0"/>
              <a:t>ornou půdu </a:t>
            </a:r>
            <a:r>
              <a:rPr lang="cs-CZ" dirty="0"/>
              <a:t>(pole, vinice, chmelnice) a pastviny s loukami pro zvířata. Pro zemědělskou výrobu jsou důležité přírodní podmínky (průměrná teplota, srážky, kvalita půdy) i nadmořská výška. </a:t>
            </a:r>
          </a:p>
          <a:p>
            <a:pPr algn="just"/>
            <a:r>
              <a:rPr lang="cs-CZ" dirty="0" smtClean="0"/>
              <a:t>V</a:t>
            </a:r>
            <a:r>
              <a:rPr lang="cs-CZ" dirty="0"/>
              <a:t> nížinách, kde je zároveň teplejší podnebí a nejúrodnější půdy, se nejlépe daří pěstování obilí – pšenice, žita, ječmene, ovsa, kukuřice. </a:t>
            </a:r>
            <a:r>
              <a:rPr lang="cs-CZ" dirty="0" smtClean="0"/>
              <a:t>řepy</a:t>
            </a:r>
            <a:r>
              <a:rPr lang="cs-CZ" dirty="0"/>
              <a:t>. Na Žatecku se na rozsáhlých chmelnicích pěstuje chmel, surovina potřebná k výrobě piva. Na jižní </a:t>
            </a:r>
            <a:r>
              <a:rPr lang="cs-CZ" dirty="0" smtClean="0"/>
              <a:t>Moravě </a:t>
            </a:r>
            <a:r>
              <a:rPr lang="cs-CZ" dirty="0"/>
              <a:t>se daří vinné révě, surovině pro výrobu vína. </a:t>
            </a:r>
          </a:p>
          <a:p>
            <a:pPr algn="just"/>
            <a:r>
              <a:rPr lang="cs-CZ" dirty="0"/>
              <a:t>V podhorských oblastech se nacházejí méně úrodné půdy. Daří se zde ovsu, lnu, řepce olejce. Na Českomoravské vrchovině jsou pěstovány brambory, které jsou důležitou potravinou.</a:t>
            </a:r>
          </a:p>
          <a:p>
            <a:pPr algn="just"/>
            <a:r>
              <a:rPr lang="cs-CZ" dirty="0"/>
              <a:t>Pro živočišnou výrobu jsou důležité </a:t>
            </a:r>
            <a:r>
              <a:rPr lang="cs-CZ" b="1" u="sng" dirty="0"/>
              <a:t>louky a pastviny</a:t>
            </a:r>
            <a:r>
              <a:rPr lang="cs-CZ" dirty="0"/>
              <a:t>. Nejvíce jich najdeme v pahorkatinách a ve vrchovinách na nejméně úrodné půdě. Na nich se chová skot – krávy, jalovice, býci – či ovce. </a:t>
            </a:r>
          </a:p>
          <a:p>
            <a:pPr algn="just"/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32418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0994">
        <p:fade/>
      </p:transition>
    </mc:Choice>
    <mc:Fallback xmlns="">
      <p:transition spd="med" advTm="3099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err="1"/>
              <a:t>Strahler</a:t>
            </a:r>
            <a:r>
              <a:rPr lang="cs-CZ" sz="1600" dirty="0"/>
              <a:t>, A. –  </a:t>
            </a:r>
            <a:r>
              <a:rPr lang="cs-CZ" sz="1600" dirty="0" err="1"/>
              <a:t>Strahler</a:t>
            </a:r>
            <a:r>
              <a:rPr lang="cs-CZ" sz="1600" dirty="0"/>
              <a:t>, A. (1999): </a:t>
            </a:r>
            <a:r>
              <a:rPr lang="cs-CZ" sz="1600" dirty="0" err="1"/>
              <a:t>Introducing</a:t>
            </a:r>
            <a:r>
              <a:rPr lang="cs-CZ" sz="1600" dirty="0"/>
              <a:t> </a:t>
            </a:r>
            <a:r>
              <a:rPr lang="cs-CZ" sz="1600" dirty="0" err="1"/>
              <a:t>Physical</a:t>
            </a:r>
            <a:r>
              <a:rPr lang="cs-CZ" sz="1600" dirty="0"/>
              <a:t> </a:t>
            </a:r>
            <a:r>
              <a:rPr lang="cs-CZ" sz="1600" dirty="0" err="1"/>
              <a:t>Geography</a:t>
            </a:r>
            <a:r>
              <a:rPr lang="cs-CZ" sz="1600" dirty="0"/>
              <a:t>. </a:t>
            </a:r>
            <a:r>
              <a:rPr lang="cs-CZ" sz="1600" dirty="0" err="1"/>
              <a:t>Wiley</a:t>
            </a:r>
            <a:r>
              <a:rPr lang="cs-CZ" sz="1600" dirty="0"/>
              <a:t>, New York, 575 s. </a:t>
            </a:r>
            <a:r>
              <a:rPr lang="cs-CZ" sz="1600" b="1" dirty="0"/>
              <a:t>Kapitola</a:t>
            </a:r>
            <a:r>
              <a:rPr lang="cs-CZ" sz="1600" dirty="0"/>
              <a:t>: </a:t>
            </a:r>
            <a:r>
              <a:rPr lang="cs-CZ" sz="1600" dirty="0" err="1"/>
              <a:t>Global</a:t>
            </a:r>
            <a:r>
              <a:rPr lang="cs-CZ" sz="1600" dirty="0"/>
              <a:t> </a:t>
            </a:r>
            <a:r>
              <a:rPr lang="cs-CZ" sz="1600" dirty="0" err="1"/>
              <a:t>Soils</a:t>
            </a:r>
            <a:r>
              <a:rPr lang="cs-CZ" sz="1600" dirty="0"/>
              <a:t>, s. 236 - 263.</a:t>
            </a:r>
          </a:p>
          <a:p>
            <a:r>
              <a:rPr lang="cs-CZ" sz="1600" dirty="0"/>
              <a:t>HRNČÁRKOVÁ, </a:t>
            </a:r>
            <a:r>
              <a:rPr lang="cs-CZ" sz="1600" dirty="0" err="1"/>
              <a:t>Mgr.Jaroslava</a:t>
            </a:r>
            <a:r>
              <a:rPr lang="cs-CZ" sz="1600" dirty="0"/>
              <a:t>. </a:t>
            </a:r>
            <a:r>
              <a:rPr lang="cs-CZ" sz="1600" i="1" dirty="0" err="1"/>
              <a:t>Rvp</a:t>
            </a:r>
            <a:r>
              <a:rPr lang="cs-CZ" sz="1600" dirty="0"/>
              <a:t> [online]. 2009, 2009 [cit. 2011-03-17]. Půda a zemědělství. Dostupné z WWW: &lt;http://dum.rvp.cz/</a:t>
            </a:r>
            <a:r>
              <a:rPr lang="cs-CZ" sz="1600" dirty="0" err="1"/>
              <a:t>materialy</a:t>
            </a:r>
            <a:r>
              <a:rPr lang="cs-CZ" sz="1600" dirty="0"/>
              <a:t>/puda-a-zemedelstvi.html&gt;.</a:t>
            </a:r>
          </a:p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212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757">
        <p:fade/>
      </p:transition>
    </mc:Choice>
    <mc:Fallback xmlns="">
      <p:transition spd="med" advTm="2757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5|1.6|1.5|2|2.2|2|2.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5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1186</TotalTime>
  <Words>387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Půda VY_32_INOVACE_18</vt:lpstr>
      <vt:lpstr>Co je půda?</vt:lpstr>
      <vt:lpstr>Půdotvorní činitelé</vt:lpstr>
      <vt:lpstr>Složení a vlastnosti půd</vt:lpstr>
      <vt:lpstr>Třídění půd</vt:lpstr>
      <vt:lpstr>Typy půd</vt:lpstr>
      <vt:lpstr>Půdní profil</vt:lpstr>
      <vt:lpstr>Člověk a půda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Učitel</cp:lastModifiedBy>
  <cp:revision>33</cp:revision>
  <dcterms:created xsi:type="dcterms:W3CDTF">2011-02-24T13:54:30Z</dcterms:created>
  <dcterms:modified xsi:type="dcterms:W3CDTF">2012-03-17T18:24:14Z</dcterms:modified>
</cp:coreProperties>
</file>