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ppt/charts/chart2.xml" ContentType="application/vnd.openxmlformats-officedocument.drawingml.chart+xml"/>
  <Override PartName="/ppt/notesSlides/notesSlide3.xml" ContentType="application/vnd.openxmlformats-officedocument.presentationml.notesSlide+xml"/>
  <Override PartName="/ppt/charts/chart3.xml" ContentType="application/vnd.openxmlformats-officedocument.drawingml.chart+xml"/>
  <Override PartName="/ppt/notesSlides/notesSlide4.xml" ContentType="application/vnd.openxmlformats-officedocument.presentationml.notesSlide+xml"/>
  <Override PartName="/ppt/charts/chart4.xml" ContentType="application/vnd.openxmlformats-officedocument.drawingml.chart+xml"/>
  <Override PartName="/ppt/notesSlides/notesSlide5.xml" ContentType="application/vnd.openxmlformats-officedocument.presentationml.notesSlide+xml"/>
  <Override PartName="/ppt/charts/chart5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64" r:id="rId4"/>
    <p:sldId id="316" r:id="rId5"/>
    <p:sldId id="326" r:id="rId6"/>
    <p:sldId id="327" r:id="rId7"/>
    <p:sldId id="328" r:id="rId8"/>
    <p:sldId id="329" r:id="rId9"/>
    <p:sldId id="315" r:id="rId10"/>
    <p:sldId id="281" r:id="rId11"/>
    <p:sldId id="287" r:id="rId12"/>
    <p:sldId id="292" r:id="rId13"/>
    <p:sldId id="288" r:id="rId14"/>
    <p:sldId id="289" r:id="rId15"/>
    <p:sldId id="286" r:id="rId16"/>
    <p:sldId id="294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1297" autoAdjust="0"/>
  </p:normalViewPr>
  <p:slideViewPr>
    <p:cSldViewPr>
      <p:cViewPr varScale="1">
        <p:scale>
          <a:sx n="67" d="100"/>
          <a:sy n="67" d="100"/>
        </p:scale>
        <p:origin x="-96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5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0403916473048887E-2"/>
          <c:y val="5.2216677570804892E-2"/>
          <c:w val="0.91488518183969902"/>
          <c:h val="0.81746061137239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0800">
              <a:solidFill>
                <a:schemeClr val="accent2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List1!$A$2:$A$17</c:f>
              <c:numCache>
                <c:formatCode>General</c:formatCode>
                <c:ptCount val="1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</c:numCache>
            </c:numRef>
          </c:xVal>
          <c:yVal>
            <c:numRef>
              <c:f>List1!$B$2:$B$17</c:f>
              <c:numCache>
                <c:formatCode>General</c:formatCode>
                <c:ptCount val="16"/>
                <c:pt idx="0">
                  <c:v>8</c:v>
                </c:pt>
                <c:pt idx="1">
                  <c:v>8</c:v>
                </c:pt>
                <c:pt idx="2">
                  <c:v>8</c:v>
                </c:pt>
                <c:pt idx="3">
                  <c:v>8</c:v>
                </c:pt>
                <c:pt idx="4">
                  <c:v>8</c:v>
                </c:pt>
                <c:pt idx="5">
                  <c:v>8</c:v>
                </c:pt>
                <c:pt idx="6">
                  <c:v>8</c:v>
                </c:pt>
                <c:pt idx="7">
                  <c:v>8</c:v>
                </c:pt>
                <c:pt idx="8">
                  <c:v>8</c:v>
                </c:pt>
                <c:pt idx="9">
                  <c:v>8</c:v>
                </c:pt>
                <c:pt idx="10">
                  <c:v>8</c:v>
                </c:pt>
                <c:pt idx="11">
                  <c:v>8</c:v>
                </c:pt>
                <c:pt idx="12">
                  <c:v>8</c:v>
                </c:pt>
                <c:pt idx="13">
                  <c:v>8</c:v>
                </c:pt>
                <c:pt idx="14">
                  <c:v>8</c:v>
                </c:pt>
                <c:pt idx="15">
                  <c:v>8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947968"/>
        <c:axId val="6949504"/>
      </c:scatterChart>
      <c:valAx>
        <c:axId val="69479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6949504"/>
        <c:crosses val="autoZero"/>
        <c:crossBetween val="midCat"/>
      </c:valAx>
      <c:valAx>
        <c:axId val="6949504"/>
        <c:scaling>
          <c:orientation val="minMax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crossAx val="6947968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0403916473048887E-2"/>
          <c:y val="5.2216677570804892E-2"/>
          <c:w val="0.91488518183969902"/>
          <c:h val="0.81746061137239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0800">
              <a:solidFill>
                <a:schemeClr val="accent2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List1!$A$2:$A$17</c:f>
              <c:numCache>
                <c:formatCode>General</c:formatCode>
                <c:ptCount val="1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</c:numCache>
            </c:numRef>
          </c:xVal>
          <c:yVal>
            <c:numRef>
              <c:f>List1!$B$2:$B$17</c:f>
              <c:numCache>
                <c:formatCode>General</c:formatCode>
                <c:ptCount val="16"/>
                <c:pt idx="0">
                  <c:v>8</c:v>
                </c:pt>
                <c:pt idx="1">
                  <c:v>8</c:v>
                </c:pt>
                <c:pt idx="2">
                  <c:v>8</c:v>
                </c:pt>
                <c:pt idx="3">
                  <c:v>8</c:v>
                </c:pt>
                <c:pt idx="4">
                  <c:v>10</c:v>
                </c:pt>
                <c:pt idx="5">
                  <c:v>10</c:v>
                </c:pt>
                <c:pt idx="6">
                  <c:v>10</c:v>
                </c:pt>
                <c:pt idx="7">
                  <c:v>6</c:v>
                </c:pt>
                <c:pt idx="8">
                  <c:v>6</c:v>
                </c:pt>
                <c:pt idx="9">
                  <c:v>6</c:v>
                </c:pt>
                <c:pt idx="10">
                  <c:v>6</c:v>
                </c:pt>
                <c:pt idx="11">
                  <c:v>6</c:v>
                </c:pt>
                <c:pt idx="12">
                  <c:v>8</c:v>
                </c:pt>
                <c:pt idx="13">
                  <c:v>8</c:v>
                </c:pt>
                <c:pt idx="14">
                  <c:v>8</c:v>
                </c:pt>
                <c:pt idx="15">
                  <c:v>8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1997440"/>
        <c:axId val="21998976"/>
      </c:scatterChart>
      <c:valAx>
        <c:axId val="219974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1998976"/>
        <c:crosses val="autoZero"/>
        <c:crossBetween val="midCat"/>
      </c:valAx>
      <c:valAx>
        <c:axId val="21998976"/>
        <c:scaling>
          <c:orientation val="minMax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crossAx val="21997440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0403916473048887E-2"/>
          <c:y val="5.2216677570804892E-2"/>
          <c:w val="0.91488518183969902"/>
          <c:h val="0.81746061137239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0800">
              <a:solidFill>
                <a:schemeClr val="accent2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List1!$A$2:$A$17</c:f>
              <c:numCache>
                <c:formatCode>General</c:formatCode>
                <c:ptCount val="1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</c:numCache>
            </c:numRef>
          </c:xVal>
          <c:yVal>
            <c:numRef>
              <c:f>List1!$B$2:$B$17</c:f>
              <c:numCache>
                <c:formatCode>General</c:formatCode>
                <c:ptCount val="16"/>
                <c:pt idx="0">
                  <c:v>0</c:v>
                </c:pt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  <c:pt idx="15">
                  <c:v>7.5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930944"/>
        <c:axId val="20932480"/>
      </c:scatterChart>
      <c:valAx>
        <c:axId val="209309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0932480"/>
        <c:crosses val="autoZero"/>
        <c:crossBetween val="midCat"/>
      </c:valAx>
      <c:valAx>
        <c:axId val="20932480"/>
        <c:scaling>
          <c:orientation val="minMax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crossAx val="20930944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0403916473048887E-2"/>
          <c:y val="5.2216677570804892E-2"/>
          <c:w val="0.91488518183969902"/>
          <c:h val="0.81746061137239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0800">
              <a:solidFill>
                <a:schemeClr val="accent2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List1!$A$2:$A$17</c:f>
              <c:numCache>
                <c:formatCode>General</c:formatCode>
                <c:ptCount val="1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</c:numCache>
            </c:numRef>
          </c:xVal>
          <c:yVal>
            <c:numRef>
              <c:f>List1!$B$2:$B$17</c:f>
              <c:numCache>
                <c:formatCode>General</c:formatCode>
                <c:ptCount val="16"/>
                <c:pt idx="0">
                  <c:v>7.5</c:v>
                </c:pt>
                <c:pt idx="1">
                  <c:v>7</c:v>
                </c:pt>
                <c:pt idx="2">
                  <c:v>6.5</c:v>
                </c:pt>
                <c:pt idx="3">
                  <c:v>6</c:v>
                </c:pt>
                <c:pt idx="4">
                  <c:v>5.5</c:v>
                </c:pt>
                <c:pt idx="5">
                  <c:v>5</c:v>
                </c:pt>
                <c:pt idx="6">
                  <c:v>4.5</c:v>
                </c:pt>
                <c:pt idx="7">
                  <c:v>4</c:v>
                </c:pt>
                <c:pt idx="8">
                  <c:v>3.5</c:v>
                </c:pt>
                <c:pt idx="9">
                  <c:v>3</c:v>
                </c:pt>
                <c:pt idx="10">
                  <c:v>2.5</c:v>
                </c:pt>
                <c:pt idx="11">
                  <c:v>2</c:v>
                </c:pt>
                <c:pt idx="12">
                  <c:v>1.5</c:v>
                </c:pt>
                <c:pt idx="13">
                  <c:v>1</c:v>
                </c:pt>
                <c:pt idx="14">
                  <c:v>0.5</c:v>
                </c:pt>
                <c:pt idx="15">
                  <c:v>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3516288"/>
        <c:axId val="23517824"/>
      </c:scatterChart>
      <c:valAx>
        <c:axId val="235162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3517824"/>
        <c:crosses val="autoZero"/>
        <c:crossBetween val="midCat"/>
      </c:valAx>
      <c:valAx>
        <c:axId val="23517824"/>
        <c:scaling>
          <c:orientation val="minMax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crossAx val="23516288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0403916473048887E-2"/>
          <c:y val="5.2216677570804892E-2"/>
          <c:w val="0.91488518183969902"/>
          <c:h val="0.81746061137239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0800">
              <a:solidFill>
                <a:schemeClr val="accent2">
                  <a:lumMod val="50000"/>
                </a:schemeClr>
              </a:solidFill>
            </a:ln>
          </c:spPr>
          <c:marker>
            <c:symbol val="none"/>
          </c:marker>
          <c:xVal>
            <c:numRef>
              <c:f>List1!$A$2:$A$17</c:f>
              <c:numCache>
                <c:formatCode>General</c:formatCode>
                <c:ptCount val="1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xVal>
          <c:yVal>
            <c:numRef>
              <c:f>List1!$B$2:$B$17</c:f>
              <c:numCache>
                <c:formatCode>General</c:formatCode>
                <c:ptCount val="16"/>
                <c:pt idx="0">
                  <c:v>10</c:v>
                </c:pt>
                <c:pt idx="1">
                  <c:v>9.6</c:v>
                </c:pt>
                <c:pt idx="2">
                  <c:v>9.1999999999999993</c:v>
                </c:pt>
                <c:pt idx="3">
                  <c:v>8.8000000000000007</c:v>
                </c:pt>
                <c:pt idx="4">
                  <c:v>8.4</c:v>
                </c:pt>
                <c:pt idx="5">
                  <c:v>8</c:v>
                </c:pt>
                <c:pt idx="6">
                  <c:v>7.6</c:v>
                </c:pt>
                <c:pt idx="7">
                  <c:v>7.2</c:v>
                </c:pt>
                <c:pt idx="8">
                  <c:v>6.8</c:v>
                </c:pt>
                <c:pt idx="9">
                  <c:v>6.4</c:v>
                </c:pt>
                <c:pt idx="10">
                  <c:v>6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0113664"/>
        <c:axId val="80115200"/>
      </c:scatterChart>
      <c:valAx>
        <c:axId val="801136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80115200"/>
        <c:crosses val="autoZero"/>
        <c:crossBetween val="midCat"/>
      </c:valAx>
      <c:valAx>
        <c:axId val="80115200"/>
        <c:scaling>
          <c:orientation val="minMax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crossAx val="80113664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VY_32_INOVACE_Dráha nerovnoměrného pohybu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VY_32_INOVACE_Dráha nerovnoměrného pohybu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101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101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101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101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101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7.png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7.png"/><Relationship Id="rId4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4.png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4.png"/><Relationship Id="rId4" Type="http://schemas.openxmlformats.org/officeDocument/2006/relationships/chart" Target="../charts/char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6.png"/><Relationship Id="rId4" Type="http://schemas.openxmlformats.org/officeDocument/2006/relationships/chart" Target="../charts/char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39142196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</a:t>
            </a:r>
            <a:r>
              <a:rPr lang="cs-CZ" dirty="0"/>
              <a:t>výklad </a:t>
            </a:r>
            <a:r>
              <a:rPr lang="cs-CZ" dirty="0" smtClean="0"/>
              <a:t>výpočtu dráhy </a:t>
            </a:r>
            <a:r>
              <a:rPr lang="cs-CZ" dirty="0" smtClean="0"/>
              <a:t>nerovnoměrného </a:t>
            </a:r>
            <a:r>
              <a:rPr lang="cs-CZ" dirty="0" smtClean="0"/>
              <a:t>pohybu v 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3 </a:t>
            </a:r>
            <a:r>
              <a:rPr lang="cs-CZ" dirty="0"/>
              <a:t>– </a:t>
            </a:r>
            <a:r>
              <a:rPr lang="cs-CZ" dirty="0" smtClean="0"/>
              <a:t>9): </a:t>
            </a:r>
            <a:r>
              <a:rPr lang="cs-CZ" dirty="0" smtClean="0"/>
              <a:t>Postup </a:t>
            </a:r>
            <a:r>
              <a:rPr lang="cs-CZ" dirty="0" smtClean="0"/>
              <a:t>při určení  dráhy z grafu </a:t>
            </a:r>
            <a:r>
              <a:rPr lang="cs-CZ" dirty="0" smtClean="0"/>
              <a:t>rychlosti pro případ rovnoměrně zrychleného a rovnoměrně zpomaleného pohybu. </a:t>
            </a:r>
            <a:r>
              <a:rPr lang="cs-CZ" dirty="0" smtClean="0"/>
              <a:t>Snímky </a:t>
            </a:r>
            <a:r>
              <a:rPr lang="cs-CZ" dirty="0" smtClean="0"/>
              <a:t>6, 7, 8 </a:t>
            </a:r>
            <a:r>
              <a:rPr lang="cs-CZ" dirty="0" smtClean="0"/>
              <a:t>obsahují animace, které </a:t>
            </a:r>
            <a:r>
              <a:rPr lang="cs-CZ" dirty="0" smtClean="0"/>
              <a:t>popisují postupy při řešení příkladů </a:t>
            </a:r>
            <a:r>
              <a:rPr lang="cs-CZ" dirty="0" smtClean="0"/>
              <a:t>na určení dráhy </a:t>
            </a:r>
            <a:r>
              <a:rPr lang="cs-CZ" dirty="0" smtClean="0"/>
              <a:t>nerovnoměrného </a:t>
            </a:r>
            <a:r>
              <a:rPr lang="cs-CZ" dirty="0" smtClean="0"/>
              <a:t>pohybu </a:t>
            </a:r>
            <a:r>
              <a:rPr lang="cs-CZ" dirty="0" smtClean="0"/>
              <a:t>z </a:t>
            </a:r>
            <a:r>
              <a:rPr lang="cs-CZ" dirty="0" smtClean="0"/>
              <a:t>grafu rychlosti.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test </a:t>
            </a:r>
            <a:r>
              <a:rPr lang="cs-CZ" dirty="0" smtClean="0"/>
              <a:t>s příklady na procvičení probrané látky(snímky 10 </a:t>
            </a:r>
            <a:r>
              <a:rPr lang="cs-CZ" dirty="0"/>
              <a:t>– </a:t>
            </a:r>
            <a:r>
              <a:rPr lang="cs-CZ" dirty="0" smtClean="0"/>
              <a:t>16).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Časová </a:t>
            </a:r>
            <a:r>
              <a:rPr lang="cs-CZ"/>
              <a:t>náročnost </a:t>
            </a:r>
            <a:r>
              <a:rPr lang="cs-CZ" smtClean="0"/>
              <a:t>40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/>
              <a:t>Dráha </a:t>
            </a:r>
            <a:r>
              <a:rPr lang="cs-CZ" sz="6000" dirty="0" smtClean="0"/>
              <a:t>nerovnoměrného </a:t>
            </a:r>
            <a:r>
              <a:rPr lang="cs-CZ" sz="6000" dirty="0"/>
              <a:t>pohybu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Opak.: Určení dráhy z grafu okamžité rychlosti </a:t>
            </a:r>
            <a:r>
              <a:rPr lang="cs-CZ" dirty="0" smtClean="0">
                <a:solidFill>
                  <a:srgbClr val="FF0000"/>
                </a:solidFill>
              </a:rPr>
              <a:t>rovnoměrného</a:t>
            </a:r>
            <a:r>
              <a:rPr lang="cs-CZ" dirty="0" smtClean="0"/>
              <a:t> pohybu</a:t>
            </a:r>
            <a:endParaRPr lang="cs-CZ" sz="36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1331640" y="3068960"/>
            <a:ext cx="6221404" cy="3619467"/>
            <a:chOff x="150796" y="1699211"/>
            <a:chExt cx="8813692" cy="4847092"/>
          </a:xfrm>
        </p:grpSpPr>
        <mc:AlternateContent xmlns:mc="http://schemas.openxmlformats.org/markup-compatibility/2006" xmlns:a14="http://schemas.microsoft.com/office/drawing/2010/main">
          <mc:Choice Requires="a14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756577386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3"/>
                </a:graphicData>
              </a:graphic>
            </p:graphicFrame>
          </mc:Choice>
          <mc:Fallback xmlns="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756577386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4"/>
                </a:graphicData>
              </a:graphic>
            </p:graphicFrame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150796" y="1699211"/>
                  <a:ext cx="676789" cy="61734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𝒗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𝒎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/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50796" y="1699211"/>
                  <a:ext cx="676789" cy="617348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11538" b="-2236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𝒕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2" name="Přímá spojnice se šipkou 21"/>
            <p:cNvCxnSpPr/>
            <p:nvPr/>
          </p:nvCxnSpPr>
          <p:spPr>
            <a:xfrm flipV="1">
              <a:off x="1007571" y="1834403"/>
              <a:ext cx="0" cy="405277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755576" y="5691650"/>
              <a:ext cx="8136903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Obdélník 1"/>
          <p:cNvSpPr/>
          <p:nvPr/>
        </p:nvSpPr>
        <p:spPr>
          <a:xfrm>
            <a:off x="1936420" y="4221088"/>
            <a:ext cx="3931724" cy="1829144"/>
          </a:xfrm>
          <a:prstGeom prst="rect">
            <a:avLst/>
          </a:prstGeom>
          <a:pattFill prst="ltUpDiag">
            <a:fgClr>
              <a:schemeClr val="accent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1259632" y="4221088"/>
            <a:ext cx="670913" cy="1829144"/>
            <a:chOff x="1259632" y="4221088"/>
            <a:chExt cx="670913" cy="1829144"/>
          </a:xfrm>
        </p:grpSpPr>
        <p:sp>
          <p:nvSpPr>
            <p:cNvPr id="8" name="Levá složená závorka 7"/>
            <p:cNvSpPr/>
            <p:nvPr/>
          </p:nvSpPr>
          <p:spPr>
            <a:xfrm>
              <a:off x="1691680" y="4221088"/>
              <a:ext cx="238865" cy="1829144"/>
            </a:xfrm>
            <a:prstGeom prst="leftBrac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C0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259632" y="479715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C00000"/>
                  </a:solidFill>
                  <a:latin typeface="Calibri" pitchFamily="34" charset="0"/>
                </a:rPr>
                <a:t>v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950768" y="6093296"/>
            <a:ext cx="3917378" cy="720080"/>
            <a:chOff x="1950768" y="6093296"/>
            <a:chExt cx="3917378" cy="720080"/>
          </a:xfrm>
        </p:grpSpPr>
        <p:sp>
          <p:nvSpPr>
            <p:cNvPr id="27" name="Levá složená závorka 26"/>
            <p:cNvSpPr/>
            <p:nvPr/>
          </p:nvSpPr>
          <p:spPr>
            <a:xfrm rot="16200000">
              <a:off x="3790024" y="4254040"/>
              <a:ext cx="238866" cy="3917378"/>
            </a:xfrm>
            <a:prstGeom prst="leftBrac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C0000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779912" y="6228601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C00000"/>
                  </a:solidFill>
                  <a:latin typeface="Calibri" pitchFamily="34" charset="0"/>
                </a:rPr>
                <a:t>t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9512" y="1916832"/>
            <a:ext cx="8784976" cy="77990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Velikost dráhy odpovídá obsahu plochy pod křivkou (úsečkou) znázorňující závislost okamžité rychlosti na čase.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6156176" y="2829449"/>
                <a:ext cx="4572000" cy="2246769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8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800" i="1" dirty="0" smtClean="0">
                  <a:latin typeface="Cambria Math"/>
                </a:endParaRPr>
              </a:p>
              <a:p>
                <a:endParaRPr lang="cs-CZ" sz="280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</a:rPr>
                        <m:t>8</m:t>
                      </m:r>
                      <m:r>
                        <a:rPr lang="cs-CZ" sz="28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15</m:t>
                      </m:r>
                    </m:oMath>
                  </m:oMathPara>
                </a14:m>
                <a:endParaRPr lang="cs-CZ" sz="2800" i="1" dirty="0" smtClean="0">
                  <a:latin typeface="Cambria Math"/>
                </a:endParaRPr>
              </a:p>
              <a:p>
                <a:endParaRPr lang="cs-CZ" sz="280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𝟏𝟐𝟎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2829449"/>
                <a:ext cx="4572000" cy="224676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32575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1" grpId="0" build="p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Určení dráhy z grafu okamžité rychlosti </a:t>
            </a:r>
            <a:r>
              <a:rPr lang="cs-CZ" dirty="0" smtClean="0">
                <a:solidFill>
                  <a:srgbClr val="FF0000"/>
                </a:solidFill>
              </a:rPr>
              <a:t>nerovnoměrného</a:t>
            </a:r>
            <a:r>
              <a:rPr lang="cs-CZ" dirty="0" smtClean="0"/>
              <a:t> pohybu</a:t>
            </a:r>
            <a:endParaRPr lang="cs-CZ" sz="36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1331640" y="3068960"/>
            <a:ext cx="6221404" cy="3619467"/>
            <a:chOff x="150796" y="1699211"/>
            <a:chExt cx="8813692" cy="4847092"/>
          </a:xfrm>
        </p:grpSpPr>
        <mc:AlternateContent xmlns:mc="http://schemas.openxmlformats.org/markup-compatibility/2006" xmlns:a14="http://schemas.microsoft.com/office/drawing/2010/main">
          <mc:Choice Requires="a14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2420554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3"/>
                </a:graphicData>
              </a:graphic>
            </p:graphicFrame>
          </mc:Choice>
          <mc:Fallback xmlns="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756577386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4"/>
                </a:graphicData>
              </a:graphic>
            </p:graphicFrame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150796" y="1699211"/>
                  <a:ext cx="676789" cy="61734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𝒗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𝒎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/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50796" y="1699211"/>
                  <a:ext cx="676789" cy="617348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11538" b="-2236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𝒕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2" name="Přímá spojnice se šipkou 21"/>
            <p:cNvCxnSpPr/>
            <p:nvPr/>
          </p:nvCxnSpPr>
          <p:spPr>
            <a:xfrm flipV="1">
              <a:off x="1007571" y="1834403"/>
              <a:ext cx="0" cy="405277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755576" y="5691650"/>
              <a:ext cx="8136903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9512" y="1916832"/>
            <a:ext cx="8784976" cy="7799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Velikost dráhy odpovídá obsahu plochy pod křivkou znázorňující závislost okamžité rychlosti na čase. (stejně jako u rovnoměrného pohybu)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961026" y="4149080"/>
            <a:ext cx="3907118" cy="1901152"/>
            <a:chOff x="1961026" y="4149080"/>
            <a:chExt cx="3907118" cy="1901152"/>
          </a:xfrm>
        </p:grpSpPr>
        <p:sp>
          <p:nvSpPr>
            <p:cNvPr id="2" name="Obdélník 1"/>
            <p:cNvSpPr/>
            <p:nvPr/>
          </p:nvSpPr>
          <p:spPr>
            <a:xfrm>
              <a:off x="3491880" y="4941168"/>
              <a:ext cx="1584176" cy="1109063"/>
            </a:xfrm>
            <a:prstGeom prst="rect">
              <a:avLst/>
            </a:prstGeom>
            <a:pattFill prst="ltUpDiag">
              <a:fgClr>
                <a:schemeClr val="accent2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5076056" y="4539036"/>
              <a:ext cx="792088" cy="1511196"/>
            </a:xfrm>
            <a:prstGeom prst="rect">
              <a:avLst/>
            </a:prstGeom>
            <a:pattFill prst="ltUpDiag">
              <a:fgClr>
                <a:schemeClr val="accent2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1961026" y="4539036"/>
              <a:ext cx="1026798" cy="1511196"/>
            </a:xfrm>
            <a:prstGeom prst="rect">
              <a:avLst/>
            </a:prstGeom>
            <a:pattFill prst="ltUpDiag">
              <a:fgClr>
                <a:schemeClr val="accent2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987824" y="4149080"/>
              <a:ext cx="504056" cy="1901151"/>
            </a:xfrm>
            <a:prstGeom prst="rect">
              <a:avLst/>
            </a:prstGeom>
            <a:pattFill prst="ltUpDiag">
              <a:fgClr>
                <a:schemeClr val="accent2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Pravoúhlý trojúhelník 11"/>
            <p:cNvSpPr/>
            <p:nvPr/>
          </p:nvSpPr>
          <p:spPr>
            <a:xfrm>
              <a:off x="3491880" y="4149080"/>
              <a:ext cx="252028" cy="792088"/>
            </a:xfrm>
            <a:prstGeom prst="rtTriangle">
              <a:avLst/>
            </a:prstGeom>
            <a:pattFill prst="ltUpDiag">
              <a:fgClr>
                <a:schemeClr val="tx2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Pravoúhlý trojúhelník 29"/>
            <p:cNvSpPr/>
            <p:nvPr/>
          </p:nvSpPr>
          <p:spPr>
            <a:xfrm flipH="1">
              <a:off x="2735796" y="4149080"/>
              <a:ext cx="252028" cy="432048"/>
            </a:xfrm>
            <a:prstGeom prst="rtTriangle">
              <a:avLst/>
            </a:prstGeom>
            <a:pattFill prst="ltUpDiag">
              <a:fgClr>
                <a:schemeClr val="tx2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Pravoúhlý trojúhelník 31"/>
            <p:cNvSpPr/>
            <p:nvPr/>
          </p:nvSpPr>
          <p:spPr>
            <a:xfrm flipH="1">
              <a:off x="4824028" y="4509120"/>
              <a:ext cx="252028" cy="432048"/>
            </a:xfrm>
            <a:prstGeom prst="rtTriangle">
              <a:avLst/>
            </a:prstGeom>
            <a:pattFill prst="ltUpDiag">
              <a:fgClr>
                <a:schemeClr val="tx2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626069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Nejjednodušší případy  </a:t>
            </a:r>
            <a:r>
              <a:rPr lang="cs-CZ" dirty="0" smtClean="0">
                <a:solidFill>
                  <a:srgbClr val="FF0000"/>
                </a:solidFill>
              </a:rPr>
              <a:t>nerovnoměrného</a:t>
            </a:r>
            <a:r>
              <a:rPr lang="cs-CZ" dirty="0" smtClean="0"/>
              <a:t> pohybu</a:t>
            </a:r>
            <a:endParaRPr lang="cs-CZ" sz="36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1187624" y="3068960"/>
            <a:ext cx="6365420" cy="3619467"/>
            <a:chOff x="-53228" y="1699211"/>
            <a:chExt cx="9017716" cy="4847092"/>
          </a:xfrm>
        </p:grpSpPr>
        <mc:AlternateContent xmlns:mc="http://schemas.openxmlformats.org/markup-compatibility/2006" xmlns:a14="http://schemas.microsoft.com/office/drawing/2010/main">
          <mc:Choice Requires="a14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882095947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3"/>
                </a:graphicData>
              </a:graphic>
            </p:graphicFrame>
          </mc:Choice>
          <mc:Fallback xmlns="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756577386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4"/>
                </a:graphicData>
              </a:graphic>
            </p:graphicFrame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-53228" y="1699211"/>
                  <a:ext cx="676788" cy="61734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𝒗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𝒎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/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53228" y="1699211"/>
                  <a:ext cx="676788" cy="617348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11538" b="-2236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𝒕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2" name="Přímá spojnice se šipkou 21"/>
            <p:cNvCxnSpPr/>
            <p:nvPr/>
          </p:nvCxnSpPr>
          <p:spPr>
            <a:xfrm flipV="1">
              <a:off x="941809" y="1834403"/>
              <a:ext cx="0" cy="405277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755576" y="5749320"/>
              <a:ext cx="8136904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9512" y="1700808"/>
            <a:ext cx="878497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Pohyb rovnoměrně zrychlený </a:t>
            </a:r>
            <a:r>
              <a:rPr lang="cs-CZ" sz="2800" u="sng" dirty="0">
                <a:latin typeface="Calibri" pitchFamily="34" charset="0"/>
              </a:rPr>
              <a:t>z klidu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Dráhu určíme jako obsah trojúhelníka (polovina obsahu obdélníka)</a:t>
            </a:r>
          </a:p>
        </p:txBody>
      </p:sp>
      <p:sp>
        <p:nvSpPr>
          <p:cNvPr id="32" name="Pravoúhlý trojúhelník 31"/>
          <p:cNvSpPr/>
          <p:nvPr/>
        </p:nvSpPr>
        <p:spPr>
          <a:xfrm flipH="1">
            <a:off x="1907704" y="3933056"/>
            <a:ext cx="3960440" cy="2160240"/>
          </a:xfrm>
          <a:prstGeom prst="rtTriangle">
            <a:avLst/>
          </a:prstGeom>
          <a:pattFill prst="ltUpDiag">
            <a:fgClr>
              <a:schemeClr val="tx2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6156176" y="2829449"/>
                <a:ext cx="4572000" cy="2975815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  <m:r>
                            <m:rPr>
                              <m:nor/>
                            </m:rPr>
                            <a:rPr lang="cs-CZ" sz="2800" dirty="0"/>
                            <m:t> 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dirty="0" smtClean="0">
                  <a:latin typeface="Cambria Math"/>
                </a:endParaRPr>
              </a:p>
              <a:p>
                <a:endParaRPr lang="cs-CZ" sz="280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7,5</m:t>
                          </m:r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15</m:t>
                          </m:r>
                          <m:r>
                            <m:rPr>
                              <m:nor/>
                            </m:rPr>
                            <a:rPr lang="cs-CZ" sz="2800" dirty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rPr>
                            <m:t> 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dirty="0" smtClean="0">
                  <a:latin typeface="Cambria Math"/>
                </a:endParaRPr>
              </a:p>
              <a:p>
                <a:endParaRPr lang="cs-CZ" sz="280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𝟓𝟔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𝟐𝟓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2829449"/>
                <a:ext cx="4572000" cy="297581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907704" y="3861048"/>
            <a:ext cx="39604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Čárový popisek 1 26"/>
          <p:cNvSpPr/>
          <p:nvPr/>
        </p:nvSpPr>
        <p:spPr>
          <a:xfrm flipH="1">
            <a:off x="2555776" y="2927445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20524"/>
              <a:gd name="adj4" fmla="val -72194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dosazujeme rychlost na konci pohybu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921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uiExpand="1" build="p"/>
      <p:bldP spid="32" grpId="0" animBg="1"/>
      <p:bldP spid="3" grpId="0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Nejjednodušší případy  </a:t>
            </a:r>
            <a:r>
              <a:rPr lang="cs-CZ" dirty="0" smtClean="0">
                <a:solidFill>
                  <a:srgbClr val="FF0000"/>
                </a:solidFill>
              </a:rPr>
              <a:t>nerovnoměrného</a:t>
            </a:r>
            <a:r>
              <a:rPr lang="cs-CZ" dirty="0" smtClean="0"/>
              <a:t> pohybu</a:t>
            </a:r>
            <a:endParaRPr lang="cs-CZ" sz="36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1187624" y="3068960"/>
            <a:ext cx="6365420" cy="3619467"/>
            <a:chOff x="-53228" y="1699211"/>
            <a:chExt cx="9017716" cy="4847092"/>
          </a:xfrm>
        </p:grpSpPr>
        <mc:AlternateContent xmlns:mc="http://schemas.openxmlformats.org/markup-compatibility/2006" xmlns:a14="http://schemas.microsoft.com/office/drawing/2010/main">
          <mc:Choice Requires="a14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461820693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3"/>
                </a:graphicData>
              </a:graphic>
            </p:graphicFrame>
          </mc:Choice>
          <mc:Fallback xmlns="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756577386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4"/>
                </a:graphicData>
              </a:graphic>
            </p:graphicFrame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-53228" y="1699211"/>
                  <a:ext cx="676788" cy="61734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𝒗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𝒎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/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53228" y="1699211"/>
                  <a:ext cx="676788" cy="617348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11538" b="-2236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𝒕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2" name="Přímá spojnice se šipkou 21"/>
            <p:cNvCxnSpPr/>
            <p:nvPr/>
          </p:nvCxnSpPr>
          <p:spPr>
            <a:xfrm flipV="1">
              <a:off x="941809" y="1834403"/>
              <a:ext cx="0" cy="405277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755576" y="5749320"/>
              <a:ext cx="8136904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9512" y="1700808"/>
            <a:ext cx="878497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Pohyb rovnoměrně </a:t>
            </a:r>
            <a:r>
              <a:rPr lang="cs-CZ" sz="2800" dirty="0" smtClean="0">
                <a:latin typeface="Calibri" pitchFamily="34" charset="0"/>
              </a:rPr>
              <a:t>zpomalený </a:t>
            </a:r>
            <a:r>
              <a:rPr lang="cs-CZ" sz="2800" u="sng" dirty="0" smtClean="0">
                <a:latin typeface="Calibri" pitchFamily="34" charset="0"/>
              </a:rPr>
              <a:t>do </a:t>
            </a:r>
            <a:r>
              <a:rPr lang="cs-CZ" sz="2800" u="sng" dirty="0">
                <a:latin typeface="Calibri" pitchFamily="34" charset="0"/>
              </a:rPr>
              <a:t>klidu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Dráhu určíme jako obsah trojúhelníka (polovina obsahu obdélníka)</a:t>
            </a:r>
          </a:p>
        </p:txBody>
      </p:sp>
      <p:sp>
        <p:nvSpPr>
          <p:cNvPr id="32" name="Pravoúhlý trojúhelník 31"/>
          <p:cNvSpPr/>
          <p:nvPr/>
        </p:nvSpPr>
        <p:spPr>
          <a:xfrm>
            <a:off x="1907704" y="3933056"/>
            <a:ext cx="3960440" cy="2160240"/>
          </a:xfrm>
          <a:prstGeom prst="rtTriangle">
            <a:avLst/>
          </a:prstGeom>
          <a:pattFill prst="ltUpDiag">
            <a:fgClr>
              <a:schemeClr val="tx2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6156176" y="2829449"/>
                <a:ext cx="4572000" cy="2975815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  <m:r>
                            <m:rPr>
                              <m:nor/>
                            </m:rPr>
                            <a:rPr lang="cs-CZ" sz="2800" dirty="0"/>
                            <m:t> 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dirty="0" smtClean="0">
                  <a:latin typeface="Cambria Math"/>
                </a:endParaRPr>
              </a:p>
              <a:p>
                <a:endParaRPr lang="cs-CZ" sz="280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7,5</m:t>
                          </m:r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15</m:t>
                          </m:r>
                          <m:r>
                            <m:rPr>
                              <m:nor/>
                            </m:rPr>
                            <a:rPr lang="cs-CZ" sz="2800" dirty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rPr>
                            <m:t> 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dirty="0" smtClean="0">
                  <a:latin typeface="Cambria Math"/>
                </a:endParaRPr>
              </a:p>
              <a:p>
                <a:endParaRPr lang="cs-CZ" sz="280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𝟓𝟔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𝟐𝟓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2829449"/>
                <a:ext cx="4572000" cy="297581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Čárový popisek 1 26"/>
          <p:cNvSpPr/>
          <p:nvPr/>
        </p:nvSpPr>
        <p:spPr>
          <a:xfrm flipH="1">
            <a:off x="2555776" y="2927445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20524"/>
              <a:gd name="adj4" fmla="val -72194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dosazujeme rychlost na začátku pohybu</a:t>
            </a:r>
            <a:endParaRPr lang="cs-CZ" sz="2000" dirty="0">
              <a:solidFill>
                <a:srgbClr val="C0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07704" y="3861048"/>
            <a:ext cx="3960440" cy="2232248"/>
            <a:chOff x="1907704" y="3861048"/>
            <a:chExt cx="3960440" cy="2232248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1907704" y="3861048"/>
              <a:ext cx="396044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V="1">
              <a:off x="5868144" y="3861048"/>
              <a:ext cx="0" cy="223224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780488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uild="p"/>
      <p:bldP spid="32" grpId="0" animBg="1"/>
      <p:bldP spid="3" grpId="0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Nejjednodušší případy  </a:t>
            </a:r>
            <a:r>
              <a:rPr lang="cs-CZ" dirty="0" smtClean="0">
                <a:solidFill>
                  <a:srgbClr val="FF0000"/>
                </a:solidFill>
              </a:rPr>
              <a:t>nerovnoměrného</a:t>
            </a:r>
            <a:r>
              <a:rPr lang="cs-CZ" dirty="0" smtClean="0"/>
              <a:t> pohybu</a:t>
            </a:r>
            <a:endParaRPr lang="cs-CZ" sz="36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611560" y="3068960"/>
            <a:ext cx="6365420" cy="3619467"/>
            <a:chOff x="-53228" y="1699211"/>
            <a:chExt cx="9017716" cy="4847092"/>
          </a:xfrm>
        </p:grpSpPr>
        <mc:AlternateContent xmlns:mc="http://schemas.openxmlformats.org/markup-compatibility/2006" xmlns:a14="http://schemas.microsoft.com/office/drawing/2010/main">
          <mc:Choice Requires="a14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7309028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3"/>
                </a:graphicData>
              </a:graphic>
            </p:graphicFrame>
          </mc:Choice>
          <mc:Fallback xmlns="">
            <p:graphicFrame>
              <p:nvGraphicFramePr>
                <p:cNvPr id="18" name="Graf 17"/>
                <p:cNvGraphicFramePr/>
                <p:nvPr>
                  <p:extLst>
                    <p:ext uri="{D42A27DB-BD31-4B8C-83A1-F6EECF244321}">
                      <p14:modId xmlns:p14="http://schemas.microsoft.com/office/powerpoint/2010/main" val="2756577386"/>
                    </p:ext>
                  </p:extLst>
                </p:nvPr>
              </p:nvGraphicFramePr>
              <p:xfrm>
                <a:off x="412519" y="2420888"/>
                <a:ext cx="8280920" cy="3888432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4"/>
                </a:graphicData>
              </a:graphic>
            </p:graphicFrame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-53228" y="1699211"/>
                  <a:ext cx="676788" cy="61734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𝒗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𝒎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/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53228" y="1699211"/>
                  <a:ext cx="676788" cy="617348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11392" b="-2236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𝒕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oMath>
                    </m:oMathPara>
                  </a14:m>
                  <a:endParaRPr lang="cs-CZ" b="1" i="1" dirty="0"/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616316" y="5949280"/>
                  <a:ext cx="348172" cy="597023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2" name="Přímá spojnice se šipkou 21"/>
            <p:cNvCxnSpPr/>
            <p:nvPr/>
          </p:nvCxnSpPr>
          <p:spPr>
            <a:xfrm flipV="1">
              <a:off x="1068901" y="1834403"/>
              <a:ext cx="0" cy="405277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755576" y="5749320"/>
              <a:ext cx="8136904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9512" y="1700808"/>
            <a:ext cx="878497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Pohyb rovnoměrně </a:t>
            </a:r>
            <a:r>
              <a:rPr lang="cs-CZ" sz="2800" dirty="0" smtClean="0">
                <a:latin typeface="Calibri" pitchFamily="34" charset="0"/>
              </a:rPr>
              <a:t>zrychlený nebo zpomalený </a:t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latin typeface="Calibri" pitchFamily="34" charset="0"/>
              </a:rPr>
              <a:t>(s nenulovou počáteční a koncovou rychlostí)</a:t>
            </a:r>
            <a:endParaRPr lang="cs-CZ" sz="2800" u="sng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Dráhu určíme jako obsah </a:t>
            </a:r>
            <a:r>
              <a:rPr lang="cs-CZ" sz="2800" dirty="0" smtClean="0">
                <a:latin typeface="Calibri" pitchFamily="34" charset="0"/>
              </a:rPr>
              <a:t>obdélníka + trojúhelníka</a:t>
            </a:r>
            <a:endParaRPr lang="cs-CZ" sz="2800" dirty="0"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5796136" y="3045473"/>
                <a:ext cx="4572000" cy="2657138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𝑜</m:t>
                          </m:r>
                        </m:sub>
                      </m:sSub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0=60 </m:t>
                      </m:r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i="1" dirty="0" smtClean="0">
                  <a:latin typeface="Cambria Math"/>
                </a:endParaRPr>
              </a:p>
              <a:p>
                <a:endParaRPr lang="cs-CZ" sz="280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sub>
                      </m:sSub>
                      <m:r>
                        <a:rPr lang="cs-CZ" sz="320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  <m:r>
                            <a:rPr lang="cs-CZ" sz="32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32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m:rPr>
                              <m:nor/>
                            </m:rPr>
                            <a:rPr lang="cs-CZ" sz="3200" b="0" i="0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m:rPr>
                              <m:nor/>
                            </m:rPr>
                            <a:rPr lang="cs-CZ" sz="3200" dirty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rPr>
                            <m:t> </m:t>
                          </m:r>
                        </m:num>
                        <m:den>
                          <m:r>
                            <a:rPr lang="cs-CZ" sz="32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0 </m:t>
                      </m:r>
                      <m:r>
                        <a:rPr lang="cs-CZ" sz="2800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i="1" dirty="0">
                  <a:latin typeface="Cambria Math"/>
                </a:endParaRPr>
              </a:p>
              <a:p>
                <a:endParaRPr lang="cs-CZ" sz="280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60+20=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𝟖𝟎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3045473"/>
                <a:ext cx="4572000" cy="265713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1403648" y="4185168"/>
            <a:ext cx="4320480" cy="1908128"/>
            <a:chOff x="1979712" y="4185168"/>
            <a:chExt cx="4320480" cy="1908128"/>
          </a:xfrm>
        </p:grpSpPr>
        <p:sp>
          <p:nvSpPr>
            <p:cNvPr id="32" name="Pravoúhlý trojúhelník 31"/>
            <p:cNvSpPr/>
            <p:nvPr/>
          </p:nvSpPr>
          <p:spPr>
            <a:xfrm>
              <a:off x="1979712" y="4185168"/>
              <a:ext cx="4320480" cy="756000"/>
            </a:xfrm>
            <a:prstGeom prst="rtTriangle">
              <a:avLst/>
            </a:prstGeom>
            <a:pattFill prst="ltUpDiag">
              <a:fgClr>
                <a:schemeClr val="tx2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Obdélník 1"/>
            <p:cNvSpPr/>
            <p:nvPr/>
          </p:nvSpPr>
          <p:spPr>
            <a:xfrm>
              <a:off x="1979712" y="4941168"/>
              <a:ext cx="4320480" cy="1152128"/>
            </a:xfrm>
            <a:prstGeom prst="rect">
              <a:avLst/>
            </a:prstGeom>
            <a:pattFill prst="ltDnDiag">
              <a:fgClr>
                <a:schemeClr val="accent5">
                  <a:lumMod val="75000"/>
                </a:schemeClr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861706" y="4417948"/>
            <a:ext cx="566181" cy="1315308"/>
            <a:chOff x="2861706" y="4417948"/>
            <a:chExt cx="566181" cy="1315308"/>
          </a:xfrm>
        </p:grpSpPr>
        <p:sp>
          <p:nvSpPr>
            <p:cNvPr id="16" name="TextovéPole 15"/>
            <p:cNvSpPr txBox="1"/>
            <p:nvPr/>
          </p:nvSpPr>
          <p:spPr>
            <a:xfrm>
              <a:off x="2861706" y="5210036"/>
              <a:ext cx="56618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60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861706" y="4417948"/>
              <a:ext cx="54854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20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5613661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uiExpand="1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Díky tomu, že dráhu určíme jako obsah plochy pod křivkou v grafu rychlosti, jsme schopni vypočítat dráhu 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rovnoměrně</a:t>
            </a: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 zrychleného a zpomaleného pohybu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U 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nerovnoměrně</a:t>
            </a: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 zrychlených a zpomalených pohybů postupujeme jinak: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Určitý integrál (střední a vysoká škola)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Přibližné určení plochy pomocí čtvercové sítě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2800" dirty="0">
              <a:solidFill>
                <a:srgbClr val="C00000"/>
              </a:solidFill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Poznámky závěrem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5379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 z grafu rychlosti určíme velikost dráhy </a:t>
            </a:r>
            <a:r>
              <a:rPr lang="cs-CZ" sz="3200" dirty="0" smtClean="0">
                <a:latin typeface="Calibri" pitchFamily="34" charset="0"/>
              </a:rPr>
              <a:t>rovnoměrně zrychleného pohybu, který začíná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z klidu.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</a:t>
            </a:r>
            <a:r>
              <a:rPr lang="cs-CZ" sz="3200" dirty="0">
                <a:latin typeface="Calibri" pitchFamily="34" charset="0"/>
              </a:rPr>
              <a:t>z grafu rychlosti určíme velikost dráhy rovnoměrně </a:t>
            </a:r>
            <a:r>
              <a:rPr lang="cs-CZ" sz="3200" dirty="0" smtClean="0">
                <a:latin typeface="Calibri" pitchFamily="34" charset="0"/>
              </a:rPr>
              <a:t>zpomaleného pohybu</a:t>
            </a:r>
            <a:r>
              <a:rPr lang="cs-CZ" sz="3200" dirty="0">
                <a:latin typeface="Calibri" pitchFamily="34" charset="0"/>
              </a:rPr>
              <a:t>, který </a:t>
            </a:r>
            <a:r>
              <a:rPr lang="cs-CZ" sz="3200" dirty="0" smtClean="0">
                <a:latin typeface="Calibri" pitchFamily="34" charset="0"/>
              </a:rPr>
              <a:t>končí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v </a:t>
            </a:r>
            <a:r>
              <a:rPr lang="cs-CZ" sz="3200" smtClean="0">
                <a:latin typeface="Calibri" pitchFamily="34" charset="0"/>
              </a:rPr>
              <a:t>klidu.</a:t>
            </a:r>
          </a:p>
          <a:p>
            <a:pPr>
              <a:buFont typeface="Arial" pitchFamily="34" charset="0"/>
              <a:buChar char="•"/>
            </a:pPr>
            <a:r>
              <a:rPr lang="cs-CZ" sz="3200" smtClean="0">
                <a:latin typeface="Calibri" pitchFamily="34" charset="0"/>
              </a:rPr>
              <a:t>Jak </a:t>
            </a:r>
            <a:r>
              <a:rPr lang="cs-CZ" sz="3200" dirty="0">
                <a:latin typeface="Calibri" pitchFamily="34" charset="0"/>
              </a:rPr>
              <a:t>z grafu rychlosti určíme velikost dráhy rovnoměrně zrychleného </a:t>
            </a:r>
            <a:r>
              <a:rPr lang="cs-CZ" sz="3200" dirty="0" smtClean="0">
                <a:latin typeface="Calibri" pitchFamily="34" charset="0"/>
              </a:rPr>
              <a:t>a </a:t>
            </a:r>
            <a:r>
              <a:rPr lang="cs-CZ" sz="3200" dirty="0">
                <a:latin typeface="Calibri" pitchFamily="34" charset="0"/>
              </a:rPr>
              <a:t>rovnoměrně </a:t>
            </a:r>
            <a:r>
              <a:rPr lang="cs-CZ" sz="3200" dirty="0" smtClean="0">
                <a:latin typeface="Calibri" pitchFamily="34" charset="0"/>
              </a:rPr>
              <a:t>zpomaleného pohybu, který nezačíná ani nekončí klidem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V grafu rychlosti rovnoměrného pohybu určíme velikost dráhy jako: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obsah trojúhelníka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součet obsahu obdélníka a trojúhelníka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obsah obdélníka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/>
              <a:t>V grafu rychlosti </a:t>
            </a:r>
            <a:r>
              <a:rPr lang="cs-CZ" sz="3200" dirty="0" smtClean="0"/>
              <a:t>rovnoměrně zrychleného pohybu , který začíná  z klidu, určíme </a:t>
            </a:r>
            <a:r>
              <a:rPr lang="cs-CZ" sz="3200" dirty="0"/>
              <a:t>velikost dráhy jako: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obsah obdélníka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součet obsahu obdélníka a trojúhelníka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obsah trojúhelníka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/>
              <a:t>V grafu rychlosti rovnoměrně </a:t>
            </a:r>
            <a:r>
              <a:rPr lang="cs-CZ" sz="3200" dirty="0" smtClean="0"/>
              <a:t>zpomaleného </a:t>
            </a:r>
            <a:r>
              <a:rPr lang="cs-CZ" sz="3200" dirty="0"/>
              <a:t>pohybu , který </a:t>
            </a:r>
            <a:r>
              <a:rPr lang="cs-CZ" sz="3200" dirty="0" smtClean="0"/>
              <a:t>končí klidem, </a:t>
            </a:r>
            <a:r>
              <a:rPr lang="cs-CZ" sz="3200" dirty="0"/>
              <a:t>určíme velikost dráhy jako: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součet obsahu obdélníka a trojúhelníka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obsah </a:t>
            </a:r>
            <a:r>
              <a:rPr lang="cs-CZ" sz="2800" dirty="0" smtClean="0"/>
              <a:t>obdélníka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obsah trojúhelníka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/>
              <a:t>V grafu rychlosti rovnoměrně zrychleného pohybu , který </a:t>
            </a:r>
            <a:r>
              <a:rPr lang="cs-CZ" sz="3200" dirty="0" smtClean="0"/>
              <a:t>nezačíná v klidu, </a:t>
            </a:r>
            <a:r>
              <a:rPr lang="cs-CZ" sz="3200" dirty="0"/>
              <a:t>určíme velikost dráhy jako: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obsah obdélníka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obsah trojúhelníka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součet obsahu obdélníka a trojúhelníka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Při rovnoměrném zrychlování z 0 m/s na </a:t>
            </a:r>
            <a:br>
              <a:rPr lang="cs-CZ" sz="3200" dirty="0" smtClean="0"/>
            </a:br>
            <a:r>
              <a:rPr lang="cs-CZ" sz="3200" dirty="0" smtClean="0"/>
              <a:t>10 m/s během 5 s jsme urazili dráhu: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15 m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50 m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25 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Zdroj 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1880</TotalTime>
  <Words>698</Words>
  <Application>Microsoft Office PowerPoint</Application>
  <PresentationFormat>Předvádění na obrazovce (4:3)</PresentationFormat>
  <Paragraphs>130</Paragraphs>
  <Slides>17</Slides>
  <Notes>5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Dráha nerovnoměrného pohybu</vt:lpstr>
      <vt:lpstr>Opak.: Určení dráhy z grafu okamžité rychlosti rovnoměrného pohybu</vt:lpstr>
      <vt:lpstr>Určení dráhy z grafu okamžité rychlosti nerovnoměrného pohybu</vt:lpstr>
      <vt:lpstr>Nejjednodušší případy  nerovnoměrného pohybu</vt:lpstr>
      <vt:lpstr>Nejjednodušší případy  nerovnoměrného pohybu</vt:lpstr>
      <vt:lpstr>Nejjednodušší případy  nerovnoměrného pohybu</vt:lpstr>
      <vt:lpstr>Poznámky závěrem</vt:lpstr>
      <vt:lpstr>Co jsme se dozvěděli?</vt:lpstr>
      <vt:lpstr>Závěrečné opakování</vt:lpstr>
      <vt:lpstr>V grafu rychlosti rovnoměrného pohybu určíme velikost dráhy jako:</vt:lpstr>
      <vt:lpstr>V grafu rychlosti rovnoměrně zrychleného pohybu , který začíná  z klidu, určíme velikost dráhy jako:</vt:lpstr>
      <vt:lpstr>V grafu rychlosti rovnoměrně zpomaleného pohybu , který končí klidem, určíme velikost dráhy jako:</vt:lpstr>
      <vt:lpstr>V grafu rychlosti rovnoměrně zrychleného pohybu , který nezačíná v klidu, určíme velikost dráhy jako:</vt:lpstr>
      <vt:lpstr>Při rovnoměrném zrychlování z 0 m/s na  10 m/s během 5 s jsme urazili dráhu: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219</cp:revision>
  <dcterms:created xsi:type="dcterms:W3CDTF">2013-05-10T12:01:16Z</dcterms:created>
  <dcterms:modified xsi:type="dcterms:W3CDTF">2013-11-08T12:32:30Z</dcterms:modified>
</cp:coreProperties>
</file>