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66" r:id="rId4"/>
    <p:sldId id="265" r:id="rId5"/>
    <p:sldId id="258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3C14C-B819-4F68-8093-7E43353D74C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5AA4A-819F-4AA8-ACFB-8C91397D2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9/EU_location_AUT.png/800px-EU_location_AUT.png" TargetMode="External"/><Relationship Id="rId3" Type="http://schemas.openxmlformats.org/officeDocument/2006/relationships/hyperlink" Target="http://www.eupenizeskolam.cz/uploads/images/loga/loga_celek.png" TargetMode="External"/><Relationship Id="rId7" Type="http://schemas.openxmlformats.org/officeDocument/2006/relationships/hyperlink" Target="http://upload.wikimedia.org/wikipedia/commons/thumb/4/4d/Europe_location_NOR.png/290px-Europe_location_NOR.png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a/EU_location_ITA.png/290px-EU_location_ITA.png" TargetMode="External"/><Relationship Id="rId5" Type="http://schemas.openxmlformats.org/officeDocument/2006/relationships/hyperlink" Target="http://upload.wikimedia.org/wikipedia/commons/thumb/9/9a/EU_location_UK.png/290px-EU_location_UK.png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://upload.wikimedia.org/wikipedia/commons/thumb/8/8f/Whole_world_-_land_and_oceans_12000.jpg/360px-Whole_world_-_land_and_oceans_12000.jpg" TargetMode="External"/><Relationship Id="rId9" Type="http://schemas.openxmlformats.org/officeDocument/2006/relationships/hyperlink" Target="http://upload.wikimedia.org/wikipedia/commons/thumb/d/d3/EU_location_IRL.png/800px-EU_location_IRL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Zeměpis světa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VY_32_INOVACE_17_01_zeměpis </a:t>
            </a:r>
            <a:r>
              <a:rPr lang="cs-CZ" dirty="0" smtClean="0"/>
              <a:t>světa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653136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549275"/>
            <a:ext cx="2762250" cy="20764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2997200"/>
            <a:ext cx="7194550" cy="3597275"/>
          </a:xfrm>
          <a:prstGeom prst="rect">
            <a:avLst/>
          </a:prstGeom>
          <a:solidFill>
            <a:srgbClr val="FF5050"/>
          </a:solidFill>
          <a:ln w="6350" algn="ctr">
            <a:noFill/>
            <a:miter lim="800000"/>
            <a:headEnd/>
            <a:tailEnd/>
          </a:ln>
        </p:spPr>
      </p:pic>
      <p:sp>
        <p:nvSpPr>
          <p:cNvPr id="8196" name="AutoShape 4"/>
          <p:cNvSpPr>
            <a:spLocks noChangeArrowheads="1"/>
          </p:cNvSpPr>
          <p:nvPr/>
        </p:nvSpPr>
        <p:spPr bwMode="auto">
          <a:xfrm rot="4144842">
            <a:off x="2530402" y="2346382"/>
            <a:ext cx="1223963" cy="4025900"/>
          </a:xfrm>
          <a:prstGeom prst="flowChartExtra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1600" b="1">
                <a:solidFill>
                  <a:schemeClr val="tx2"/>
                </a:solidFill>
              </a:rPr>
              <a:t>Spojené království</a:t>
            </a:r>
          </a:p>
          <a:p>
            <a:pPr algn="ctr"/>
            <a:r>
              <a:rPr lang="cs-CZ" sz="1600" b="1">
                <a:solidFill>
                  <a:schemeClr val="tx2"/>
                </a:solidFill>
              </a:rPr>
              <a:t> Velká Británie </a:t>
            </a:r>
          </a:p>
          <a:p>
            <a:pPr algn="ctr"/>
            <a:r>
              <a:rPr lang="cs-CZ" sz="1600" b="1">
                <a:solidFill>
                  <a:schemeClr val="tx2"/>
                </a:solidFill>
              </a:rPr>
              <a:t>a Severního Irska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4537075" cy="162877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b="1" smtClean="0"/>
              <a:t>53º s.š.</a:t>
            </a:r>
            <a:br>
              <a:rPr lang="cs-CZ" b="1" smtClean="0"/>
            </a:br>
            <a:r>
              <a:rPr lang="cs-CZ" b="1" smtClean="0"/>
              <a:t>2º z.d.</a:t>
            </a:r>
            <a:br>
              <a:rPr lang="cs-CZ" b="1" smtClean="0"/>
            </a:br>
            <a:endParaRPr lang="cs-CZ" b="1" smtClean="0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250825" y="2133600"/>
            <a:ext cx="4608513" cy="647700"/>
          </a:xfrm>
          <a:prstGeom prst="rect">
            <a:avLst/>
          </a:prstGeom>
          <a:solidFill>
            <a:schemeClr val="bg1"/>
          </a:solidFill>
          <a:ln w="57150" cap="rnd" algn="ctr">
            <a:pattFill prst="pct60">
              <a:fgClr>
                <a:srgbClr val="336600"/>
              </a:fgClr>
              <a:bgClr>
                <a:schemeClr val="folHlink"/>
              </a:bgClr>
            </a:patt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2997200"/>
            <a:ext cx="7194550" cy="3597275"/>
          </a:xfrm>
          <a:prstGeom prst="rect">
            <a:avLst/>
          </a:prstGeom>
          <a:solidFill>
            <a:srgbClr val="FF5050"/>
          </a:solidFill>
          <a:ln w="6350" algn="ctr">
            <a:noFill/>
            <a:miter lim="800000"/>
            <a:headEnd/>
            <a:tailEnd/>
          </a:ln>
        </p:spPr>
      </p:pic>
      <p:sp>
        <p:nvSpPr>
          <p:cNvPr id="8196" name="AutoShape 4"/>
          <p:cNvSpPr>
            <a:spLocks noChangeArrowheads="1"/>
          </p:cNvSpPr>
          <p:nvPr/>
        </p:nvSpPr>
        <p:spPr bwMode="auto">
          <a:xfrm rot="4144842">
            <a:off x="2458394" y="2429934"/>
            <a:ext cx="1223963" cy="4025900"/>
          </a:xfrm>
          <a:prstGeom prst="flowChartExtra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2400" b="1" dirty="0" smtClean="0"/>
              <a:t>Irsko</a:t>
            </a:r>
            <a:endParaRPr lang="cs-CZ" sz="2400" b="1" dirty="0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4537075" cy="162877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b="1" dirty="0" smtClean="0"/>
              <a:t>53º </a:t>
            </a:r>
            <a:r>
              <a:rPr lang="cs-CZ" b="1" dirty="0" err="1" smtClean="0"/>
              <a:t>s.š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8º </a:t>
            </a:r>
            <a:r>
              <a:rPr lang="cs-CZ" b="1" dirty="0" err="1" smtClean="0"/>
              <a:t>z.d</a:t>
            </a:r>
            <a:r>
              <a:rPr lang="cs-CZ" b="1" dirty="0" smtClean="0"/>
              <a:t>.</a:t>
            </a:r>
            <a:br>
              <a:rPr lang="cs-CZ" b="1" dirty="0" smtClean="0"/>
            </a:br>
            <a:endParaRPr lang="cs-CZ" b="1" dirty="0" smtClean="0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250825" y="2133600"/>
            <a:ext cx="4608513" cy="647700"/>
          </a:xfrm>
          <a:prstGeom prst="rect">
            <a:avLst/>
          </a:prstGeom>
          <a:solidFill>
            <a:schemeClr val="bg1"/>
          </a:solidFill>
          <a:ln w="57150" cap="rnd" algn="ctr">
            <a:pattFill prst="pct60">
              <a:fgClr>
                <a:srgbClr val="336600"/>
              </a:fgClr>
              <a:bgClr>
                <a:schemeClr val="folHlink"/>
              </a:bgClr>
            </a:patt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169" y="620688"/>
            <a:ext cx="2762250" cy="207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4618104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2997200"/>
            <a:ext cx="7194550" cy="3597275"/>
          </a:xfrm>
          <a:prstGeom prst="rect">
            <a:avLst/>
          </a:prstGeom>
          <a:solidFill>
            <a:srgbClr val="FF5050"/>
          </a:solidFill>
          <a:ln w="6350" algn="ctr">
            <a:noFill/>
            <a:miter lim="800000"/>
            <a:headEnd/>
            <a:tailEnd/>
          </a:ln>
        </p:spPr>
      </p:pic>
      <p:sp>
        <p:nvSpPr>
          <p:cNvPr id="8196" name="AutoShape 4"/>
          <p:cNvSpPr>
            <a:spLocks noChangeArrowheads="1"/>
          </p:cNvSpPr>
          <p:nvPr/>
        </p:nvSpPr>
        <p:spPr bwMode="auto">
          <a:xfrm rot="4144842">
            <a:off x="3483091" y="2961539"/>
            <a:ext cx="1223963" cy="2711810"/>
          </a:xfrm>
          <a:prstGeom prst="flowChartExtra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2400" b="1" dirty="0" smtClean="0"/>
              <a:t>      Rakousko</a:t>
            </a:r>
            <a:endParaRPr lang="cs-CZ" sz="2400" b="1" dirty="0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4537075" cy="162877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b="1" dirty="0" smtClean="0"/>
              <a:t>47º </a:t>
            </a:r>
            <a:r>
              <a:rPr lang="cs-CZ" b="1" dirty="0" err="1" smtClean="0"/>
              <a:t>s.š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13º </a:t>
            </a:r>
            <a:r>
              <a:rPr lang="cs-CZ" b="1" dirty="0" err="1" smtClean="0"/>
              <a:t>v.d</a:t>
            </a:r>
            <a:r>
              <a:rPr lang="cs-CZ" b="1" dirty="0" smtClean="0"/>
              <a:t>.</a:t>
            </a:r>
            <a:br>
              <a:rPr lang="cs-CZ" b="1" dirty="0" smtClean="0"/>
            </a:br>
            <a:endParaRPr lang="cs-CZ" b="1" dirty="0" smtClean="0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250825" y="2133600"/>
            <a:ext cx="4608513" cy="647700"/>
          </a:xfrm>
          <a:prstGeom prst="rect">
            <a:avLst/>
          </a:prstGeom>
          <a:solidFill>
            <a:schemeClr val="bg1"/>
          </a:solidFill>
          <a:ln w="57150" cap="rnd" algn="ctr">
            <a:pattFill prst="pct60">
              <a:fgClr>
                <a:srgbClr val="336600"/>
              </a:fgClr>
              <a:bgClr>
                <a:schemeClr val="folHlink"/>
              </a:bgClr>
            </a:patt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0363"/>
            <a:ext cx="3233305" cy="242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4618104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23850" y="260350"/>
            <a:ext cx="4572000" cy="143192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/>
              <a:t>37º- 47º j.š.</a:t>
            </a:r>
          </a:p>
          <a:p>
            <a:r>
              <a:rPr lang="cs-CZ" sz="4400" b="1"/>
              <a:t>7º-19º v.d.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333375"/>
            <a:ext cx="2762250" cy="20764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2924175"/>
            <a:ext cx="7194550" cy="35972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sp>
        <p:nvSpPr>
          <p:cNvPr id="13318" name="AutoShape 6"/>
          <p:cNvSpPr>
            <a:spLocks noChangeArrowheads="1"/>
          </p:cNvSpPr>
          <p:nvPr/>
        </p:nvSpPr>
        <p:spPr bwMode="auto">
          <a:xfrm rot="-4895236" flipH="1" flipV="1">
            <a:off x="2974182" y="2218531"/>
            <a:ext cx="1223962" cy="2924175"/>
          </a:xfrm>
          <a:prstGeom prst="flowChartExtra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2400" b="1"/>
              <a:t>Itálie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1187450" y="1844675"/>
            <a:ext cx="4608513" cy="647700"/>
          </a:xfrm>
          <a:prstGeom prst="rect">
            <a:avLst/>
          </a:prstGeom>
          <a:solidFill>
            <a:schemeClr val="bg1"/>
          </a:solidFill>
          <a:ln w="57150" cap="rnd" algn="ctr">
            <a:pattFill prst="pct60">
              <a:fgClr>
                <a:srgbClr val="336600"/>
              </a:fgClr>
              <a:bgClr>
                <a:schemeClr val="folHlink"/>
              </a:bgClr>
            </a:patt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684213" y="260350"/>
            <a:ext cx="2592387" cy="21018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/>
              <a:t>62º s.š.</a:t>
            </a:r>
          </a:p>
          <a:p>
            <a:r>
              <a:rPr lang="cs-CZ" sz="4400" b="1"/>
              <a:t>9º v.d.</a:t>
            </a:r>
          </a:p>
          <a:p>
            <a:pPr algn="ctr"/>
            <a:endParaRPr lang="cs-CZ" sz="4400" b="1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333375"/>
            <a:ext cx="2762250" cy="2076450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2997200"/>
            <a:ext cx="7194550" cy="3597275"/>
          </a:xfrm>
          <a:prstGeom prst="rect">
            <a:avLst/>
          </a:prstGeom>
          <a:noFill/>
          <a:ln w="6350" algn="ctr">
            <a:noFill/>
            <a:miter lim="800000"/>
            <a:headEnd/>
            <a:tailEnd/>
          </a:ln>
        </p:spPr>
      </p:pic>
      <p:sp>
        <p:nvSpPr>
          <p:cNvPr id="7173" name="AutoShape 5"/>
          <p:cNvSpPr>
            <a:spLocks noChangeArrowheads="1"/>
          </p:cNvSpPr>
          <p:nvPr/>
        </p:nvSpPr>
        <p:spPr bwMode="auto">
          <a:xfrm rot="14869354" flipV="1">
            <a:off x="3405981" y="2578894"/>
            <a:ext cx="1223963" cy="2924175"/>
          </a:xfrm>
          <a:prstGeom prst="flowChartExtract">
            <a:avLst/>
          </a:prstGeom>
          <a:solidFill>
            <a:srgbClr val="FFFF00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2400" b="1" dirty="0"/>
              <a:t>Norsko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1042988" y="2060575"/>
            <a:ext cx="4608512" cy="647700"/>
          </a:xfrm>
          <a:prstGeom prst="rect">
            <a:avLst/>
          </a:prstGeom>
          <a:solidFill>
            <a:schemeClr val="bg1"/>
          </a:solidFill>
          <a:ln w="57150" cap="rnd" algn="ctr">
            <a:pattFill prst="pct60">
              <a:fgClr>
                <a:srgbClr val="336600"/>
              </a:fgClr>
              <a:bgClr>
                <a:schemeClr val="folHlink"/>
              </a:bgClr>
            </a:patt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POPIS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Zeměpisná poloha EVROPY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Snímky k určování zeměpisné šířky a délky.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5 snímků se zeměpisnou polohou států světa. Do prázdného obdélníka lze fixem nebo interaktivním perem napsat nejprve název nalezeného státu a po kliknutí provést KONTROLU.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Součástí Zeměpisné polohy jsou i připravené tabulky k vytištění pro žáky k určování zeměpisné šířky a délky.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949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5607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19460" name="Group 4"/>
          <p:cNvGraphicFramePr>
            <a:graphicFrameLocks noGrp="1"/>
          </p:cNvGraphicFramePr>
          <p:nvPr/>
        </p:nvGraphicFramePr>
        <p:xfrm>
          <a:off x="3276600" y="1844675"/>
          <a:ext cx="2735263" cy="3108960"/>
        </p:xfrm>
        <a:graphic>
          <a:graphicData uri="http://schemas.openxmlformats.org/drawingml/2006/table">
            <a:tbl>
              <a:tblPr/>
              <a:tblGrid>
                <a:gridCol w="554038"/>
                <a:gridCol w="1106487"/>
                <a:gridCol w="1074738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šířka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délka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50" name="Rectangle 3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POMOCNÉ TABULKY PRO ŽÁKY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1400" dirty="0" smtClean="0">
                <a:hlinkClick r:id="rId2"/>
              </a:rPr>
              <a:t>http://cs.wikipedia.org</a:t>
            </a:r>
            <a:endParaRPr lang="cs-CZ" sz="1400" dirty="0" smtClean="0"/>
          </a:p>
          <a:p>
            <a:pPr eaLnBrk="1" hangingPunct="1">
              <a:lnSpc>
                <a:spcPct val="80000"/>
              </a:lnSpc>
            </a:pP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eupenizeskolam.cz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uploads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/loga/loga_celek.</a:t>
            </a:r>
            <a:r>
              <a:rPr lang="cs-CZ" sz="1400" dirty="0" err="1" smtClean="0">
                <a:hlinkClick r:id="rId3"/>
              </a:rPr>
              <a:t>png</a:t>
            </a:r>
            <a:endParaRPr lang="cs-CZ" sz="1400" dirty="0" smtClean="0"/>
          </a:p>
          <a:p>
            <a:pPr eaLnBrk="1" hangingPunct="1">
              <a:lnSpc>
                <a:spcPct val="80000"/>
              </a:lnSpc>
            </a:pPr>
            <a:r>
              <a:rPr lang="cs-CZ" sz="1400" dirty="0" smtClean="0">
                <a:hlinkClick r:id="rId4"/>
              </a:rPr>
              <a:t>http://upload.wikimedia.org/wikipedia/commons/thumb/8/8f/Whole_world_-_land_and_oceans_12000.jpg/360px-Whole_world_-_land_and_oceans_12000.jpg</a:t>
            </a:r>
            <a:endParaRPr lang="cs-CZ" sz="1400" dirty="0" smtClean="0"/>
          </a:p>
          <a:p>
            <a:pPr eaLnBrk="1" hangingPunct="1">
              <a:lnSpc>
                <a:spcPct val="80000"/>
              </a:lnSpc>
            </a:pPr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://upload.wikimedia.org/wikipedia/commons/thumb/9/9a/EU_location_UK.png/290px-EU_location_UK.png</a:t>
            </a:r>
            <a:endParaRPr lang="cs-CZ" sz="1400" dirty="0" smtClean="0"/>
          </a:p>
          <a:p>
            <a:pPr eaLnBrk="1" hangingPunct="1">
              <a:lnSpc>
                <a:spcPct val="80000"/>
              </a:lnSpc>
            </a:pPr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://upload.wikimedia.org/wikipedia/commons/thumb/9/9a/EU_location_ITA.png/290px-EU_location_ITA.png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upload.wikimedia.org/wikipedia/commons/thumb/4/4d/Europe_location_NOR.png/290px-Europe_location_NOR.png</a:t>
            </a:r>
            <a:endParaRPr lang="cs-CZ" sz="1400" dirty="0" smtClean="0"/>
          </a:p>
          <a:p>
            <a:pPr>
              <a:lnSpc>
                <a:spcPct val="80000"/>
              </a:lnSpc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upload.wikimedia.org/wikipedia/commons/thumb/5/59/EU_location_AUT.png/800px-EU_location_AUT.png</a:t>
            </a:r>
            <a:endParaRPr lang="cs-CZ" sz="1400" dirty="0" smtClean="0"/>
          </a:p>
          <a:p>
            <a:pPr>
              <a:lnSpc>
                <a:spcPct val="80000"/>
              </a:lnSpc>
            </a:pP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upload.wikimedia.org/wikipedia/commons/thumb/d/d3/EU_location_IRL.png/800px-EU_location_IRL.png</a:t>
            </a:r>
            <a:endParaRPr lang="cs-CZ" sz="1400" dirty="0" smtClean="0"/>
          </a:p>
          <a:p>
            <a:pPr>
              <a:lnSpc>
                <a:spcPct val="80000"/>
              </a:lnSpc>
            </a:pPr>
            <a:endParaRPr lang="cs-CZ" sz="1400" dirty="0" smtClean="0"/>
          </a:p>
          <a:p>
            <a:pPr>
              <a:lnSpc>
                <a:spcPct val="80000"/>
              </a:lnSpc>
            </a:pPr>
            <a:r>
              <a:rPr lang="cs-CZ" sz="500" dirty="0" smtClean="0"/>
              <a:t/>
            </a:r>
            <a:br>
              <a:rPr lang="cs-CZ" sz="500" dirty="0" smtClean="0"/>
            </a:br>
            <a:endParaRPr lang="cs-CZ" sz="500" dirty="0" smtClean="0"/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1800" i="1" dirty="0" smtClean="0"/>
              <a:t>Autorem materiálu a všech jeho částí, není-li uvedeno jinak,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1800" i="1" dirty="0" smtClean="0"/>
              <a:t>je Radoslav </a:t>
            </a:r>
            <a:r>
              <a:rPr lang="cs-CZ" sz="1800" i="1" dirty="0" err="1" smtClean="0"/>
              <a:t>Havrda</a:t>
            </a:r>
            <a:endParaRPr lang="cs-CZ" sz="1800" dirty="0" smtClean="0"/>
          </a:p>
          <a:p>
            <a:pPr eaLnBrk="1" hangingPunct="1">
              <a:lnSpc>
                <a:spcPct val="80000"/>
              </a:lnSpc>
            </a:pPr>
            <a:endParaRPr lang="cs-CZ" sz="1800" dirty="0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713" y="566102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1692275" y="1268413"/>
            <a:ext cx="5632450" cy="31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/>
              <a:t>[cit. 2010-10-10]. Dostupné pod licencí</a:t>
            </a:r>
            <a:r>
              <a:rPr lang="cs-CZ" u="sng"/>
              <a:t> </a:t>
            </a:r>
            <a:r>
              <a:rPr lang="cs-CZ"/>
              <a:t>Public Domain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90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Zeměpis světa</vt:lpstr>
      <vt:lpstr>53º s.š. 2º z.d. </vt:lpstr>
      <vt:lpstr>53º s.š. 8º z.d. </vt:lpstr>
      <vt:lpstr>47º s.š. 13º v.d. </vt:lpstr>
      <vt:lpstr>Prezentace aplikace PowerPoint</vt:lpstr>
      <vt:lpstr>Prezentace aplikace PowerPoint</vt:lpstr>
      <vt:lpstr>POPIS</vt:lpstr>
      <vt:lpstr>POMOCNÉ TABULKY PRO ŽÁKY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pajkrtova</dc:creator>
  <cp:lastModifiedBy>pc</cp:lastModifiedBy>
  <cp:revision>6</cp:revision>
  <dcterms:created xsi:type="dcterms:W3CDTF">2011-09-30T10:03:35Z</dcterms:created>
  <dcterms:modified xsi:type="dcterms:W3CDTF">2012-03-16T07:01:57Z</dcterms:modified>
</cp:coreProperties>
</file>