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56" r:id="rId3"/>
    <p:sldId id="257" r:id="rId4"/>
    <p:sldId id="258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59" r:id="rId24"/>
    <p:sldId id="260" r:id="rId25"/>
    <p:sldId id="261" r:id="rId26"/>
    <p:sldId id="262" r:id="rId27"/>
    <p:sldId id="263" r:id="rId28"/>
    <p:sldId id="264" r:id="rId29"/>
    <p:sldId id="265" r:id="rId30"/>
    <p:sldId id="266" r:id="rId31"/>
    <p:sldId id="267" r:id="rId32"/>
    <p:sldId id="294" r:id="rId3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7C80"/>
    <a:srgbClr val="1C1C1C"/>
    <a:srgbClr val="FF0000"/>
    <a:srgbClr val="BDE4B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06" autoAdjust="0"/>
    <p:restoredTop sz="94768" autoAdjust="0"/>
  </p:normalViewPr>
  <p:slideViewPr>
    <p:cSldViewPr>
      <p:cViewPr varScale="1">
        <p:scale>
          <a:sx n="69" d="100"/>
          <a:sy n="69" d="100"/>
        </p:scale>
        <p:origin x="-118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895CBB-6D94-40AC-ABB1-AEC681AFEE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684517-BD8A-423F-8975-A953042514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09F5A7-1799-49C4-8EBA-CF1AACDC5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1575E1-16A0-4271-8536-EB016790C9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A8946F-07C2-4912-B977-BA78B92283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EC4D6-FECA-45AF-8AD2-D1752270C1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F7AC00-26AD-4E83-A25E-D740BEE31D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7C0F1-C675-4576-9C81-24129281334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94B7AC-310B-46A8-AA11-A343FCC389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3177DC-A10F-4B53-B948-0DB75A1852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2087E-1DC2-4D53-AA36-017B2AB47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CE9C412-746E-434F-B73D-6D92B2D4F4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26" Type="http://schemas.openxmlformats.org/officeDocument/2006/relationships/slide" Target="slide28.xml"/><Relationship Id="rId3" Type="http://schemas.openxmlformats.org/officeDocument/2006/relationships/slide" Target="slide4.xml"/><Relationship Id="rId21" Type="http://schemas.openxmlformats.org/officeDocument/2006/relationships/slide" Target="slide20.xml"/><Relationship Id="rId7" Type="http://schemas.openxmlformats.org/officeDocument/2006/relationships/slide" Target="slide8.xml"/><Relationship Id="rId12" Type="http://schemas.openxmlformats.org/officeDocument/2006/relationships/slide" Target="slide10.xml"/><Relationship Id="rId17" Type="http://schemas.openxmlformats.org/officeDocument/2006/relationships/slide" Target="slide24.xml"/><Relationship Id="rId25" Type="http://schemas.openxmlformats.org/officeDocument/2006/relationships/slide" Target="slide29.xml"/><Relationship Id="rId2" Type="http://schemas.openxmlformats.org/officeDocument/2006/relationships/slide" Target="slide16.xml"/><Relationship Id="rId16" Type="http://schemas.openxmlformats.org/officeDocument/2006/relationships/slide" Target="slide14.xml"/><Relationship Id="rId20" Type="http://schemas.openxmlformats.org/officeDocument/2006/relationships/slide" Target="slide21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1.xml"/><Relationship Id="rId24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30.xml"/><Relationship Id="rId28" Type="http://schemas.openxmlformats.org/officeDocument/2006/relationships/slide" Target="slide26.xml"/><Relationship Id="rId10" Type="http://schemas.openxmlformats.org/officeDocument/2006/relationships/slide" Target="slide12.xml"/><Relationship Id="rId19" Type="http://schemas.openxmlformats.org/officeDocument/2006/relationships/slide" Target="slide22.xml"/><Relationship Id="rId4" Type="http://schemas.openxmlformats.org/officeDocument/2006/relationships/slide" Target="slide6.xml"/><Relationship Id="rId9" Type="http://schemas.openxmlformats.org/officeDocument/2006/relationships/slide" Target="slide13.xml"/><Relationship Id="rId14" Type="http://schemas.openxmlformats.org/officeDocument/2006/relationships/slide" Target="slide17.xml"/><Relationship Id="rId22" Type="http://schemas.openxmlformats.org/officeDocument/2006/relationships/slide" Target="slide19.xml"/><Relationship Id="rId27" Type="http://schemas.openxmlformats.org/officeDocument/2006/relationships/slide" Target="slide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341438"/>
            <a:ext cx="8137525" cy="2016125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VY_32_INOVACE_</a:t>
            </a:r>
            <a:r>
              <a:rPr lang="en-US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AJ</a:t>
            </a:r>
            <a:r>
              <a:rPr lang="cs-CZ" sz="2500" kern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_08_</a:t>
            </a:r>
            <a:r>
              <a:rPr lang="cs-CZ" sz="2500" kern="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Wild</a:t>
            </a:r>
            <a:r>
              <a:rPr lang="cs-CZ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2500" kern="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animals</a:t>
            </a:r>
            <a:endParaRPr lang="cs-CZ" sz="2500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</a:rPr>
              <a:t>Anotace</a:t>
            </a:r>
            <a:r>
              <a:rPr lang="cs-CZ" sz="2400" kern="0" dirty="0" smtClean="0">
                <a:latin typeface="+mn-lt"/>
              </a:rPr>
              <a:t>: </a:t>
            </a:r>
            <a:r>
              <a:rPr lang="en-US" sz="2400" kern="0" smtClean="0">
                <a:latin typeface="+mn-lt"/>
              </a:rPr>
              <a:t>wild animals vocabulary revision, a picture quiz, game</a:t>
            </a:r>
            <a:endParaRPr lang="en-US" sz="3200" kern="0">
              <a:latin typeface="+mn-lt"/>
            </a:endParaRPr>
          </a:p>
        </p:txBody>
      </p:sp>
      <p:pic>
        <p:nvPicPr>
          <p:cNvPr id="1026" name="Picture 2" descr="C:\Users\alencaa\Desktop\logo_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941168"/>
            <a:ext cx="6084168" cy="15545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2160835"/>
          </a:xfrm>
        </p:spPr>
        <p:txBody>
          <a:bodyPr/>
          <a:lstStyle/>
          <a:p>
            <a:pPr eaLnBrk="1" hangingPunct="1">
              <a:defRPr/>
            </a:pPr>
            <a:r>
              <a:rPr lang="en-US" sz="6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GrilledCheese BTN Wide Blk" pitchFamily="34" charset="0"/>
              </a:rPr>
              <a:t>Wild </a:t>
            </a:r>
            <a:br>
              <a:rPr lang="en-US" sz="6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GrilledCheese BTN Wide Blk" pitchFamily="34" charset="0"/>
              </a:rPr>
            </a:br>
            <a:r>
              <a:rPr lang="en-US" sz="6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GrilledCheese BTN Wide Blk" pitchFamily="34" charset="0"/>
              </a:rPr>
              <a:t>animals</a:t>
            </a:r>
            <a:endParaRPr lang="cs-CZ" sz="6000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GrilledCheese BTN Wide Blk" pitchFamily="34" charset="0"/>
            </a:endParaRPr>
          </a:p>
        </p:txBody>
      </p:sp>
      <p:sp>
        <p:nvSpPr>
          <p:cNvPr id="2052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5634261"/>
            <a:ext cx="1800225" cy="1223739"/>
          </a:xfrm>
          <a:prstGeom prst="actionButtonBlank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defRPr/>
            </a:pPr>
            <a:r>
              <a:rPr lang="en-US" b="1" dirty="0" smtClean="0">
                <a:solidFill>
                  <a:schemeClr val="bg1"/>
                </a:solidFill>
                <a:latin typeface="Kristen ITC" pitchFamily="66" charset="0"/>
              </a:rPr>
              <a:t>Start</a:t>
            </a:r>
          </a:p>
          <a:p>
            <a:pPr algn="ctr">
              <a:defRPr/>
            </a:pPr>
            <a:r>
              <a:rPr lang="en-US" b="1" dirty="0" smtClean="0">
                <a:solidFill>
                  <a:schemeClr val="bg1"/>
                </a:solidFill>
                <a:latin typeface="Kristen ITC" pitchFamily="66" charset="0"/>
              </a:rPr>
              <a:t>the</a:t>
            </a:r>
          </a:p>
          <a:p>
            <a:pPr algn="ctr">
              <a:defRPr/>
            </a:pPr>
            <a:r>
              <a:rPr lang="en-US" b="1" dirty="0" smtClean="0">
                <a:solidFill>
                  <a:schemeClr val="bg1"/>
                </a:solidFill>
                <a:latin typeface="Kristen ITC" pitchFamily="66" charset="0"/>
              </a:rPr>
              <a:t>Game</a:t>
            </a:r>
            <a:endParaRPr lang="cs-CZ" b="1" dirty="0">
              <a:solidFill>
                <a:schemeClr val="bg1"/>
              </a:solidFill>
              <a:latin typeface="Kristen ITC" pitchFamily="66" charset="0"/>
            </a:endParaRPr>
          </a:p>
        </p:txBody>
      </p:sp>
      <p:sp>
        <p:nvSpPr>
          <p:cNvPr id="2054" name="AutoShape 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343775" y="5634261"/>
            <a:ext cx="1800225" cy="1223739"/>
          </a:xfrm>
          <a:prstGeom prst="actionButtonBlank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b="1" dirty="0" smtClean="0">
                <a:solidFill>
                  <a:schemeClr val="bg1"/>
                </a:solidFill>
                <a:latin typeface="Kristen ITC" pitchFamily="66" charset="0"/>
              </a:rPr>
              <a:t>Resources</a:t>
            </a:r>
            <a:endParaRPr lang="cs-CZ" b="1" dirty="0">
              <a:solidFill>
                <a:schemeClr val="bg1"/>
              </a:solidFill>
              <a:latin typeface="Kristen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620688"/>
            <a:ext cx="1584325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risten ITC" pitchFamily="66" charset="0"/>
              </a:rPr>
              <a:t>AZ </a:t>
            </a:r>
            <a:r>
              <a:rPr lang="en-US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risten ITC" pitchFamily="66" charset="0"/>
              </a:rPr>
              <a:t>quiz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risten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718773"/>
            <a:ext cx="9144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6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risten ITC" pitchFamily="66" charset="0"/>
              </a:rPr>
              <a:t>Can you name all the animals?</a:t>
            </a:r>
            <a:endParaRPr lang="cs-CZ" sz="3600" b="1" dirty="0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risten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AutoShape 16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55" name="AutoShape 83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83" name="AutoShape 111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11" name="AutoShape 139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07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077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078" name="AutoShape 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079" name="AutoShape 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08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081" name="AutoShape 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082" name="AutoShape 1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083" name="AutoShape 1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084" name="AutoShape 1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085" name="AutoShape 1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086" name="AutoShape 14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087" name="AutoShape 15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089" name="AutoShape 17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090" name="AutoShape 18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091" name="AutoShape 1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092" name="AutoShape 20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093" name="AutoShape 21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094" name="AutoShape 22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095" name="AutoShape 2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096" name="AutoShape 24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097" name="AutoShape 2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098" name="AutoShape 26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099" name="AutoShape 27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00" name="AutoShape 28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01" name="AutoShape 2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02" name="AutoShape 3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03" name="AutoShape 31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43" name="AutoShape 71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45" name="AutoShape 73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46" name="AutoShape 7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47" name="AutoShape 75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48" name="AutoShape 76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49" name="AutoShape 77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50" name="AutoShape 78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51" name="AutoShape 79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52" name="AutoShape 80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53" name="AutoShape 8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54" name="AutoShape 8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56" name="AutoShape 84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57" name="AutoShape 85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58" name="AutoShape 86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59" name="AutoShape 87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60" name="AutoShape 88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61" name="AutoShape 89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62" name="AutoShape 90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63" name="AutoShape 91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64" name="AutoShape 92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65" name="AutoShape 93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66" name="AutoShape 94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67" name="AutoShape 95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68" name="AutoShape 96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69" name="AutoShape 97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70" name="AutoShape 98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71" name="AutoShape 99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72" name="AutoShape 100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73" name="AutoShape 101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74" name="AutoShape 102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75" name="AutoShape 103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76" name="AutoShape 10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77" name="AutoShape 105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78" name="AutoShape 106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79" name="AutoShape 107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80" name="AutoShape 108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81" name="AutoShape 109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82" name="AutoShape 110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84" name="AutoShape 11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85" name="AutoShape 113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86" name="AutoShape 114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87" name="AutoShape 115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88" name="AutoShape 116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89" name="AutoShape 117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90" name="AutoShape 118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91" name="AutoShape 119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92" name="AutoShape 120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93" name="AutoShape 121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94" name="AutoShape 122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95" name="AutoShape 123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96" name="AutoShape 124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97" name="AutoShape 125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98" name="AutoShape 126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99" name="AutoShape 127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200" name="AutoShape 128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201" name="AutoShape 129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202" name="AutoShape 130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203" name="AutoShape 131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204" name="AutoShape 132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205" name="AutoShape 133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206" name="AutoShape 134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207" name="AutoShape 135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208" name="AutoShape 136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209" name="AutoShape 137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210" name="AutoShape 138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212" name="AutoShape 140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13" name="AutoShape 14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14" name="AutoShape 142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15" name="AutoShape 143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216" name="AutoShape 144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7" name="AutoShape 145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8" name="AutoShape 146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9" name="AutoShape 147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20" name="AutoShape 148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21" name="AutoShape 149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222" name="AutoShape 150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3" name="AutoShape 151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224" name="AutoShape 152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5" name="AutoShape 153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26" name="AutoShape 154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7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3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3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3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3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0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5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6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3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7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3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9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0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1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3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2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3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3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3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3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3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8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3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9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3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>
                      <p:stCondLst>
                        <p:cond delay="0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1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3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>
                      <p:stCondLst>
                        <p:cond delay="0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2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3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3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>
                      <p:stCondLst>
                        <p:cond delay="0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3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3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7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3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>
                      <p:stCondLst>
                        <p:cond delay="0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8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9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3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>
                      <p:stCondLst>
                        <p:cond delay="0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0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3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1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3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3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3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3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5"/>
                  </p:tgtEl>
                </p:cond>
              </p:nextCondLst>
            </p:seq>
            <p:seq concurrent="1" nextAc="seek">
              <p:cTn id="407" restart="whenNotActive" fill="hold" evtFilter="cancelBubble" nodeType="interactiveSeq">
                <p:stCondLst>
                  <p:cond evt="onClick" delay="0">
                    <p:tgtEl>
                      <p:spTgt spid="3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8" fill="hold">
                      <p:stCondLst>
                        <p:cond delay="0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6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3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>
                      <p:stCondLst>
                        <p:cond delay="0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7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3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>
                      <p:stCondLst>
                        <p:cond delay="0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8"/>
                  </p:tgtEl>
                </p:cond>
              </p:nextCondLst>
            </p:seq>
          </p:childTnLst>
        </p:cTn>
      </p:par>
    </p:tnLst>
    <p:bldLst>
      <p:bldP spid="3155" grpId="0" animBg="1"/>
      <p:bldP spid="3183" grpId="0" animBg="1"/>
      <p:bldP spid="3211" grpId="0" animBg="1"/>
      <p:bldP spid="3143" grpId="0" animBg="1"/>
      <p:bldP spid="3144" grpId="0" animBg="1"/>
      <p:bldP spid="3145" grpId="0" animBg="1"/>
      <p:bldP spid="3146" grpId="0" animBg="1"/>
      <p:bldP spid="3147" grpId="0" animBg="1"/>
      <p:bldP spid="3148" grpId="0" animBg="1"/>
      <p:bldP spid="3149" grpId="0" animBg="1"/>
      <p:bldP spid="3150" grpId="0" animBg="1"/>
      <p:bldP spid="3151" grpId="0" animBg="1"/>
      <p:bldP spid="3152" grpId="0" animBg="1"/>
      <p:bldP spid="3153" grpId="0" animBg="1"/>
      <p:bldP spid="3154" grpId="0" animBg="1"/>
      <p:bldP spid="3156" grpId="0" animBg="1"/>
      <p:bldP spid="3157" grpId="0" animBg="1"/>
      <p:bldP spid="3158" grpId="0" animBg="1"/>
      <p:bldP spid="3159" grpId="0" animBg="1"/>
      <p:bldP spid="3160" grpId="0" animBg="1"/>
      <p:bldP spid="3161" grpId="0" animBg="1"/>
      <p:bldP spid="3162" grpId="0" animBg="1"/>
      <p:bldP spid="3163" grpId="0" animBg="1"/>
      <p:bldP spid="3164" grpId="0" animBg="1"/>
      <p:bldP spid="3165" grpId="0" animBg="1"/>
      <p:bldP spid="3166" grpId="0" animBg="1"/>
      <p:bldP spid="3167" grpId="0" animBg="1"/>
      <p:bldP spid="3168" grpId="0" animBg="1"/>
      <p:bldP spid="3169" grpId="0" animBg="1"/>
      <p:bldP spid="3170" grpId="0" animBg="1"/>
      <p:bldP spid="3171" grpId="0" animBg="1"/>
      <p:bldP spid="3172" grpId="0" animBg="1"/>
      <p:bldP spid="3173" grpId="0" animBg="1"/>
      <p:bldP spid="3174" grpId="0" animBg="1"/>
      <p:bldP spid="3175" grpId="0" animBg="1"/>
      <p:bldP spid="3176" grpId="0" animBg="1"/>
      <p:bldP spid="3177" grpId="0" animBg="1"/>
      <p:bldP spid="3178" grpId="0" animBg="1"/>
      <p:bldP spid="3179" grpId="0" animBg="1"/>
      <p:bldP spid="3180" grpId="0" animBg="1"/>
      <p:bldP spid="3181" grpId="0" animBg="1"/>
      <p:bldP spid="3182" grpId="0" animBg="1"/>
      <p:bldP spid="3184" grpId="0" animBg="1"/>
      <p:bldP spid="3185" grpId="0" animBg="1"/>
      <p:bldP spid="3186" grpId="0" animBg="1"/>
      <p:bldP spid="3187" grpId="0" animBg="1"/>
      <p:bldP spid="3188" grpId="0" animBg="1"/>
      <p:bldP spid="3189" grpId="0" animBg="1"/>
      <p:bldP spid="3190" grpId="0" animBg="1"/>
      <p:bldP spid="3191" grpId="0" animBg="1"/>
      <p:bldP spid="3192" grpId="0" animBg="1"/>
      <p:bldP spid="3193" grpId="0" animBg="1"/>
      <p:bldP spid="3194" grpId="0" animBg="1"/>
      <p:bldP spid="3195" grpId="0" animBg="1"/>
      <p:bldP spid="3196" grpId="0" animBg="1"/>
      <p:bldP spid="3197" grpId="0" animBg="1"/>
      <p:bldP spid="3198" grpId="0" animBg="1"/>
      <p:bldP spid="3199" grpId="0" animBg="1"/>
      <p:bldP spid="3200" grpId="0" animBg="1"/>
      <p:bldP spid="3201" grpId="0" animBg="1"/>
      <p:bldP spid="3202" grpId="0" animBg="1"/>
      <p:bldP spid="3203" grpId="0" animBg="1"/>
      <p:bldP spid="3204" grpId="0" animBg="1"/>
      <p:bldP spid="3205" grpId="0" animBg="1"/>
      <p:bldP spid="3206" grpId="0" animBg="1"/>
      <p:bldP spid="3207" grpId="0" animBg="1"/>
      <p:bldP spid="3208" grpId="0" animBg="1"/>
      <p:bldP spid="3209" grpId="0" animBg="1"/>
      <p:bldP spid="3210" grpId="0" animBg="1"/>
      <p:bldP spid="3212" grpId="0" animBg="1"/>
      <p:bldP spid="3213" grpId="0" animBg="1"/>
      <p:bldP spid="3214" grpId="0" animBg="1"/>
      <p:bldP spid="3215" grpId="0" animBg="1"/>
      <p:bldP spid="3216" grpId="0" animBg="1"/>
      <p:bldP spid="3217" grpId="0" animBg="1"/>
      <p:bldP spid="3218" grpId="0" animBg="1"/>
      <p:bldP spid="3219" grpId="0" animBg="1"/>
      <p:bldP spid="3220" grpId="0" animBg="1"/>
      <p:bldP spid="3221" grpId="0" animBg="1"/>
      <p:bldP spid="3222" grpId="0" animBg="1"/>
      <p:bldP spid="3223" grpId="0" animBg="1"/>
      <p:bldP spid="3224" grpId="0" animBg="1"/>
      <p:bldP spid="3225" grpId="0" animBg="1"/>
      <p:bldP spid="32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</a:t>
            </a:r>
          </a:p>
        </p:txBody>
      </p:sp>
      <p:sp>
        <p:nvSpPr>
          <p:cNvPr id="410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32463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633864"/>
            <a:ext cx="1475656" cy="1224136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2771775" y="5373214"/>
            <a:ext cx="4105274" cy="1223648"/>
            <a:chOff x="1746" y="3294"/>
            <a:chExt cx="2586" cy="1073"/>
          </a:xfrm>
        </p:grpSpPr>
        <p:sp>
          <p:nvSpPr>
            <p:cNvPr id="5128" name="Rectangle 3"/>
            <p:cNvSpPr txBox="1">
              <a:spLocks noChangeArrowheads="1"/>
            </p:cNvSpPr>
            <p:nvPr/>
          </p:nvSpPr>
          <p:spPr bwMode="auto">
            <a:xfrm>
              <a:off x="1746" y="3755"/>
              <a:ext cx="2395" cy="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 algn="ctr">
                <a:spcBef>
                  <a:spcPct val="20000"/>
                </a:spcBef>
              </a:pPr>
              <a:r>
                <a:rPr lang="en-US" sz="3200" dirty="0" smtClean="0">
                  <a:latin typeface="GrilledCheese BTN Wide Blk" pitchFamily="34" charset="0"/>
                </a:rPr>
                <a:t>Cheetah</a:t>
              </a:r>
              <a:endParaRPr lang="cs-CZ" sz="3200" dirty="0">
                <a:latin typeface="GrilledCheese BTN Wide Blk" pitchFamily="34" charset="0"/>
              </a:endParaRPr>
            </a:p>
            <a:p>
              <a:pPr marL="342900" indent="-342900">
                <a:spcBef>
                  <a:spcPct val="20000"/>
                </a:spcBef>
                <a:buFontTx/>
                <a:buChar char="•"/>
              </a:pPr>
              <a:endParaRPr lang="cs-CZ" sz="3200" dirty="0"/>
            </a:p>
          </p:txBody>
        </p:sp>
        <p:sp>
          <p:nvSpPr>
            <p:cNvPr id="5129" name="Text Box 12"/>
            <p:cNvSpPr txBox="1">
              <a:spLocks noChangeArrowheads="1"/>
            </p:cNvSpPr>
            <p:nvPr/>
          </p:nvSpPr>
          <p:spPr bwMode="auto">
            <a:xfrm>
              <a:off x="3878" y="3294"/>
              <a:ext cx="45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cs-CZ"/>
            </a:p>
          </p:txBody>
        </p:sp>
      </p:grpSp>
      <p:pic>
        <p:nvPicPr>
          <p:cNvPr id="11" name="Obrázek 10" descr="MP90014903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1412776"/>
            <a:ext cx="5976664" cy="39844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</a:t>
            </a:r>
          </a:p>
        </p:txBody>
      </p:sp>
      <p:sp>
        <p:nvSpPr>
          <p:cNvPr id="512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" y="5657671"/>
            <a:ext cx="1475655" cy="1200329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2627313" y="4868864"/>
            <a:ext cx="6191250" cy="1728788"/>
            <a:chOff x="1655" y="3067"/>
            <a:chExt cx="3900" cy="1089"/>
          </a:xfrm>
        </p:grpSpPr>
        <p:sp>
          <p:nvSpPr>
            <p:cNvPr id="6153" name="Rectangle 3"/>
            <p:cNvSpPr txBox="1">
              <a:spLocks noChangeArrowheads="1"/>
            </p:cNvSpPr>
            <p:nvPr/>
          </p:nvSpPr>
          <p:spPr bwMode="auto">
            <a:xfrm>
              <a:off x="1655" y="3708"/>
              <a:ext cx="2540" cy="4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 algn="ctr">
                <a:spcBef>
                  <a:spcPct val="20000"/>
                </a:spcBef>
              </a:pPr>
              <a:r>
                <a:rPr lang="en-GB" sz="3200" dirty="0" smtClean="0">
                  <a:latin typeface="GrilledCheese BTN Wide Blk" pitchFamily="34" charset="0"/>
                </a:rPr>
                <a:t>Chimpanzee</a:t>
              </a:r>
              <a:endParaRPr lang="en-GB" sz="3200" dirty="0">
                <a:latin typeface="GrilledCheese BTN Wide Blk" pitchFamily="34" charset="0"/>
              </a:endParaRPr>
            </a:p>
          </p:txBody>
        </p:sp>
        <p:sp>
          <p:nvSpPr>
            <p:cNvPr id="6154" name="Text Box 12"/>
            <p:cNvSpPr txBox="1">
              <a:spLocks noChangeArrowheads="1"/>
            </p:cNvSpPr>
            <p:nvPr/>
          </p:nvSpPr>
          <p:spPr bwMode="auto">
            <a:xfrm>
              <a:off x="5193" y="3067"/>
              <a:ext cx="36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cs-CZ"/>
            </a:p>
          </p:txBody>
        </p:sp>
      </p:grpSp>
      <p:pic>
        <p:nvPicPr>
          <p:cNvPr id="13" name="Obrázek 12" descr="MP9004318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1298350"/>
            <a:ext cx="6264696" cy="42188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3</a:t>
            </a:r>
          </a:p>
        </p:txBody>
      </p:sp>
      <p:sp>
        <p:nvSpPr>
          <p:cNvPr id="61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21896"/>
            <a:ext cx="1411635" cy="93610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C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5220072" y="3212976"/>
            <a:ext cx="3743325" cy="1080120"/>
            <a:chOff x="1837" y="2931"/>
            <a:chExt cx="2358" cy="1389"/>
          </a:xfrm>
        </p:grpSpPr>
        <p:sp>
          <p:nvSpPr>
            <p:cNvPr id="7176" name="Rectangle 3"/>
            <p:cNvSpPr txBox="1">
              <a:spLocks noChangeArrowheads="1"/>
            </p:cNvSpPr>
            <p:nvPr/>
          </p:nvSpPr>
          <p:spPr bwMode="auto">
            <a:xfrm>
              <a:off x="1837" y="3708"/>
              <a:ext cx="1905" cy="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 algn="ctr">
                <a:spcBef>
                  <a:spcPct val="20000"/>
                </a:spcBef>
              </a:pPr>
              <a:r>
                <a:rPr lang="en-GB" sz="3200" dirty="0" smtClean="0">
                  <a:latin typeface="GrilledCheese BTN Wide Blk" pitchFamily="34" charset="0"/>
                </a:rPr>
                <a:t>Elephant</a:t>
              </a:r>
              <a:endParaRPr lang="en-GB" sz="3200" dirty="0">
                <a:latin typeface="GrilledCheese BTN Wide Blk" pitchFamily="34" charset="0"/>
              </a:endParaRPr>
            </a:p>
          </p:txBody>
        </p:sp>
        <p:sp>
          <p:nvSpPr>
            <p:cNvPr id="7177" name="Text Box 14"/>
            <p:cNvSpPr txBox="1">
              <a:spLocks noChangeArrowheads="1"/>
            </p:cNvSpPr>
            <p:nvPr/>
          </p:nvSpPr>
          <p:spPr bwMode="auto">
            <a:xfrm>
              <a:off x="3923" y="2931"/>
              <a:ext cx="272" cy="4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endParaRPr lang="cs-CZ"/>
            </a:p>
          </p:txBody>
        </p:sp>
      </p:grpSp>
      <p:pic>
        <p:nvPicPr>
          <p:cNvPr id="11" name="Obrázek 10" descr="MP90018037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1268760"/>
            <a:ext cx="3168352" cy="50158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4</a:t>
            </a:r>
          </a:p>
        </p:txBody>
      </p:sp>
      <p:sp>
        <p:nvSpPr>
          <p:cNvPr id="717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805488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21896"/>
            <a:ext cx="1482502" cy="93610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987824" y="6021288"/>
            <a:ext cx="3528392" cy="674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Kangaroo</a:t>
            </a:r>
            <a:endParaRPr lang="en-GB" sz="3200" dirty="0">
              <a:latin typeface="GrilledCheese BTN Wide Blk" pitchFamily="34" charset="0"/>
            </a:endParaRPr>
          </a:p>
        </p:txBody>
      </p:sp>
      <p:pic>
        <p:nvPicPr>
          <p:cNvPr id="9" name="Obrázek 8" descr="MP90018065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1301163"/>
            <a:ext cx="6408712" cy="42083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5</a:t>
            </a:r>
          </a:p>
        </p:txBody>
      </p:sp>
      <p:sp>
        <p:nvSpPr>
          <p:cNvPr id="819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21896"/>
            <a:ext cx="1411635" cy="93610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483768" y="6021288"/>
            <a:ext cx="3571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Gorilla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9" name="Obrázek 8" descr="MP90018067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1348449"/>
            <a:ext cx="6120680" cy="40192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6</a:t>
            </a:r>
          </a:p>
        </p:txBody>
      </p:sp>
      <p:sp>
        <p:nvSpPr>
          <p:cNvPr id="922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5943575"/>
            <a:ext cx="1481361" cy="914425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07704" y="5903913"/>
            <a:ext cx="5688013" cy="621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Rhinoceros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7572375" y="5072063"/>
            <a:ext cx="357188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1100"/>
          </a:p>
        </p:txBody>
      </p:sp>
      <p:pic>
        <p:nvPicPr>
          <p:cNvPr id="11" name="Obrázek 10" descr="MP9001807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1395733"/>
            <a:ext cx="6120680" cy="40192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7</a:t>
            </a:r>
          </a:p>
        </p:txBody>
      </p:sp>
      <p:sp>
        <p:nvSpPr>
          <p:cNvPr id="1024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870426"/>
            <a:ext cx="1555651" cy="98757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419872" y="6045200"/>
            <a:ext cx="2087562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Snake</a:t>
            </a:r>
            <a:r>
              <a:rPr lang="en-GB" sz="2800" dirty="0" smtClean="0"/>
              <a:t> </a:t>
            </a:r>
            <a:endParaRPr lang="en-GB" sz="3200" dirty="0"/>
          </a:p>
        </p:txBody>
      </p:sp>
      <p:pic>
        <p:nvPicPr>
          <p:cNvPr id="9" name="Obrázek 8" descr="MP90025557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1317365"/>
            <a:ext cx="6192688" cy="40355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8</a:t>
            </a:r>
          </a:p>
        </p:txBody>
      </p:sp>
      <p:sp>
        <p:nvSpPr>
          <p:cNvPr id="1126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6014442"/>
            <a:ext cx="1483643" cy="843558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323528" y="4149080"/>
            <a:ext cx="3276600" cy="638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Parrot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0" name="Obrázek 9" descr="MP9002625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1196752"/>
            <a:ext cx="3672408" cy="5454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9</a:t>
            </a:r>
          </a:p>
        </p:txBody>
      </p:sp>
      <p:sp>
        <p:nvSpPr>
          <p:cNvPr id="1229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6008737"/>
            <a:ext cx="1483643" cy="8492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907704" y="6115050"/>
            <a:ext cx="5214938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Crocodile</a:t>
            </a:r>
            <a:endParaRPr lang="en-GB" sz="3200" dirty="0">
              <a:latin typeface="GrilledCheese BTN Wide Blk" pitchFamily="34" charset="0"/>
            </a:endParaRPr>
          </a:p>
        </p:txBody>
      </p:sp>
      <p:pic>
        <p:nvPicPr>
          <p:cNvPr id="9" name="Obrázek 8" descr="MP90026296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1323219"/>
            <a:ext cx="4392488" cy="44293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10</a:t>
            </a:r>
          </a:p>
        </p:txBody>
      </p:sp>
      <p:sp>
        <p:nvSpPr>
          <p:cNvPr id="1331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849863"/>
            <a:ext cx="1439763" cy="1008137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  <a:p>
            <a:pPr algn="ctr">
              <a:defRPr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148064" y="4293096"/>
            <a:ext cx="3571875" cy="710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Zebra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9" name="Obrázek 8" descr="MP9002891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51720" y="1265495"/>
            <a:ext cx="3456384" cy="52237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11</a:t>
            </a:r>
          </a:p>
        </p:txBody>
      </p:sp>
      <p:sp>
        <p:nvSpPr>
          <p:cNvPr id="1434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5877272"/>
            <a:ext cx="1555651" cy="980728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00338" y="5876925"/>
            <a:ext cx="3875087" cy="74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Shark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9" name="Obrázek 8" descr="MP90030922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1465702"/>
            <a:ext cx="5904656" cy="39265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12</a:t>
            </a:r>
          </a:p>
        </p:txBody>
      </p:sp>
      <p:sp>
        <p:nvSpPr>
          <p:cNvPr id="1536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49281"/>
            <a:ext cx="1483643" cy="908720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  <a:p>
            <a:pPr algn="ctr">
              <a:defRPr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3933056"/>
            <a:ext cx="3571875" cy="68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Penguin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0" name="Obrázek 9" descr="MP9003996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1268971"/>
            <a:ext cx="3384376" cy="50740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13</a:t>
            </a:r>
          </a:p>
        </p:txBody>
      </p:sp>
      <p:sp>
        <p:nvSpPr>
          <p:cNvPr id="1638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5921896"/>
            <a:ext cx="1483643" cy="93610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059832" y="5886450"/>
            <a:ext cx="3130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Spider</a:t>
            </a:r>
            <a:endParaRPr lang="en-GB" sz="3200" dirty="0">
              <a:latin typeface="GrilledCheese BTN Wide Blk" pitchFamily="34" charset="0"/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8501063" y="5000625"/>
            <a:ext cx="428625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1100"/>
          </a:p>
        </p:txBody>
      </p:sp>
      <p:pic>
        <p:nvPicPr>
          <p:cNvPr id="10" name="Obrázek 9" descr="MP9004015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3" y="1321249"/>
            <a:ext cx="5904656" cy="39348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14</a:t>
            </a:r>
          </a:p>
        </p:txBody>
      </p:sp>
      <p:sp>
        <p:nvSpPr>
          <p:cNvPr id="1741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865862"/>
            <a:ext cx="1529854" cy="992138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51520" y="3501008"/>
            <a:ext cx="2563813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Koala</a:t>
            </a:r>
            <a:r>
              <a:rPr lang="en-GB" sz="2800" dirty="0" smtClean="0"/>
              <a:t> </a:t>
            </a:r>
            <a:r>
              <a:rPr lang="en-GB" sz="3200" dirty="0" smtClean="0">
                <a:latin typeface="GrilledCheese BTN Wide Blk" pitchFamily="34" charset="0"/>
              </a:rPr>
              <a:t>bear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9" name="Obrázek 8" descr="MP900403191.JPG"/>
          <p:cNvPicPr>
            <a:picLocks noChangeAspect="1"/>
          </p:cNvPicPr>
          <p:nvPr/>
        </p:nvPicPr>
        <p:blipFill>
          <a:blip r:embed="rId3" cstate="print"/>
          <a:srcRect t="9454"/>
          <a:stretch>
            <a:fillRect/>
          </a:stretch>
        </p:blipFill>
        <p:spPr>
          <a:xfrm>
            <a:off x="3203848" y="1196752"/>
            <a:ext cx="4082032" cy="5517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15</a:t>
            </a:r>
          </a:p>
        </p:txBody>
      </p:sp>
      <p:sp>
        <p:nvSpPr>
          <p:cNvPr id="1843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49280"/>
            <a:ext cx="1486495" cy="908720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652120" y="4293096"/>
            <a:ext cx="3024187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Tiger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0" name="Obrázek 9" descr="MP900403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1269813"/>
            <a:ext cx="3600400" cy="53979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16</a:t>
            </a:r>
          </a:p>
        </p:txBody>
      </p:sp>
      <p:sp>
        <p:nvSpPr>
          <p:cNvPr id="1946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6014442"/>
            <a:ext cx="1483643" cy="843558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059832" y="6237312"/>
            <a:ext cx="3097212" cy="494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Polar</a:t>
            </a:r>
            <a:r>
              <a:rPr lang="en-GB" sz="2400" dirty="0" smtClean="0"/>
              <a:t> </a:t>
            </a:r>
            <a:r>
              <a:rPr lang="en-GB" sz="3200" dirty="0" smtClean="0">
                <a:latin typeface="GrilledCheese BTN Wide Blk" pitchFamily="34" charset="0"/>
              </a:rPr>
              <a:t>bear</a:t>
            </a:r>
            <a:endParaRPr lang="en-GB" sz="3200" dirty="0">
              <a:latin typeface="GrilledCheese BTN Wide Blk" pitchFamily="34" charset="0"/>
            </a:endParaRPr>
          </a:p>
        </p:txBody>
      </p:sp>
      <p:pic>
        <p:nvPicPr>
          <p:cNvPr id="9" name="Obrázek 8" descr="MP900403312.JPG"/>
          <p:cNvPicPr>
            <a:picLocks noChangeAspect="1"/>
          </p:cNvPicPr>
          <p:nvPr/>
        </p:nvPicPr>
        <p:blipFill>
          <a:blip r:embed="rId3" cstate="print"/>
          <a:srcRect t="20355" b="8572"/>
          <a:stretch>
            <a:fillRect/>
          </a:stretch>
        </p:blipFill>
        <p:spPr>
          <a:xfrm>
            <a:off x="2339752" y="1268760"/>
            <a:ext cx="4392488" cy="4680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17</a:t>
            </a:r>
          </a:p>
        </p:txBody>
      </p:sp>
      <p:sp>
        <p:nvSpPr>
          <p:cNvPr id="2048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993904"/>
            <a:ext cx="1483643" cy="864096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6084168" y="3717032"/>
            <a:ext cx="2592288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Giraffe</a:t>
            </a:r>
            <a:endParaRPr lang="en-GB" sz="3200" dirty="0">
              <a:latin typeface="GrilledCheese BTN Wide Blk" pitchFamily="34" charset="0"/>
            </a:endParaRPr>
          </a:p>
        </p:txBody>
      </p:sp>
      <p:pic>
        <p:nvPicPr>
          <p:cNvPr id="10" name="Obrázek 9" descr="MP9004038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34964" y="1258307"/>
            <a:ext cx="3705188" cy="55550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18</a:t>
            </a:r>
          </a:p>
        </p:txBody>
      </p:sp>
      <p:sp>
        <p:nvSpPr>
          <p:cNvPr id="2150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6011589"/>
            <a:ext cx="1484213" cy="846411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483768" y="6100762"/>
            <a:ext cx="4536504" cy="75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Hippopotamus</a:t>
            </a:r>
            <a:endParaRPr lang="en-GB" sz="3200" dirty="0">
              <a:latin typeface="GrilledCheese BTN Wide Blk" pitchFamily="34" charset="0"/>
            </a:endParaRPr>
          </a:p>
        </p:txBody>
      </p:sp>
      <p:pic>
        <p:nvPicPr>
          <p:cNvPr id="10" name="Obrázek 9" descr="MP90040384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1461549"/>
            <a:ext cx="6048672" cy="40308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19</a:t>
            </a:r>
          </a:p>
        </p:txBody>
      </p:sp>
      <p:sp>
        <p:nvSpPr>
          <p:cNvPr id="2253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21896"/>
            <a:ext cx="1512912" cy="93610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915816" y="5733256"/>
            <a:ext cx="2592387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Fish</a:t>
            </a:r>
            <a:endParaRPr lang="en-GB" sz="3200" dirty="0">
              <a:latin typeface="GrilledCheese BTN Wide Blk" pitchFamily="34" charset="0"/>
            </a:endParaRPr>
          </a:p>
        </p:txBody>
      </p:sp>
      <p:pic>
        <p:nvPicPr>
          <p:cNvPr id="11" name="Obrázek 10" descr="MP9004050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71600" y="1600200"/>
            <a:ext cx="6400800" cy="3657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20</a:t>
            </a:r>
          </a:p>
        </p:txBody>
      </p:sp>
      <p:sp>
        <p:nvSpPr>
          <p:cNvPr id="2355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5905352"/>
            <a:ext cx="1529854" cy="952648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627784" y="5949280"/>
            <a:ext cx="3571875" cy="523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Lion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0" name="Obrázek 9" descr="MP900406698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00200" y="1447800"/>
            <a:ext cx="5943600" cy="3962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21</a:t>
            </a:r>
          </a:p>
        </p:txBody>
      </p:sp>
      <p:sp>
        <p:nvSpPr>
          <p:cNvPr id="2458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870426"/>
            <a:ext cx="1483643" cy="98757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86063" y="6092998"/>
            <a:ext cx="3571875" cy="720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Bear</a:t>
            </a:r>
            <a:endParaRPr lang="en-GB" sz="3200" dirty="0">
              <a:latin typeface="GrilledCheese BTN Wide Blk" pitchFamily="34" charset="0"/>
            </a:endParaRPr>
          </a:p>
        </p:txBody>
      </p:sp>
      <p:pic>
        <p:nvPicPr>
          <p:cNvPr id="10" name="Obrázek 9" descr="MP90040685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63001" y="1233863"/>
            <a:ext cx="3193175" cy="47874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22</a:t>
            </a:r>
          </a:p>
        </p:txBody>
      </p:sp>
      <p:sp>
        <p:nvSpPr>
          <p:cNvPr id="2560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877271"/>
            <a:ext cx="1512168" cy="980729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059832" y="5886450"/>
            <a:ext cx="30829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Dolphin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9" name="Obrázek 8" descr="MP9004069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0374" y="1268759"/>
            <a:ext cx="6337970" cy="42236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23</a:t>
            </a:r>
          </a:p>
        </p:txBody>
      </p:sp>
      <p:sp>
        <p:nvSpPr>
          <p:cNvPr id="2662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849888"/>
            <a:ext cx="1501328" cy="100811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843808" y="6093296"/>
            <a:ext cx="3571875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Ostrich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1" name="Obrázek 10" descr="MP90040754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1412776"/>
            <a:ext cx="6300867" cy="41989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24</a:t>
            </a:r>
          </a:p>
        </p:txBody>
      </p:sp>
      <p:sp>
        <p:nvSpPr>
          <p:cNvPr id="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849888"/>
            <a:ext cx="1574105" cy="100811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203848" y="6093296"/>
            <a:ext cx="2449513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Frog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sp>
        <p:nvSpPr>
          <p:cNvPr id="28680" name="Text Box 10"/>
          <p:cNvSpPr txBox="1">
            <a:spLocks noChangeArrowheads="1"/>
          </p:cNvSpPr>
          <p:nvPr/>
        </p:nvSpPr>
        <p:spPr bwMode="auto">
          <a:xfrm>
            <a:off x="7164388" y="4797425"/>
            <a:ext cx="6477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12" name="Zástupný symbol pro obsah 11" descr="MP90040921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76201" y="1196752"/>
            <a:ext cx="6791597" cy="45259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25</a:t>
            </a:r>
          </a:p>
        </p:txBody>
      </p:sp>
      <p:sp>
        <p:nvSpPr>
          <p:cNvPr id="2867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21350"/>
            <a:ext cx="1536700" cy="936650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419872" y="6030466"/>
            <a:ext cx="2448272" cy="782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Panda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9" name="Zástupný symbol pro obsah 8" descr="MP90042439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64560" y="1268761"/>
            <a:ext cx="6599041" cy="43924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26</a:t>
            </a:r>
          </a:p>
        </p:txBody>
      </p:sp>
      <p:sp>
        <p:nvSpPr>
          <p:cNvPr id="2970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09916"/>
            <a:ext cx="1600721" cy="94808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203848" y="6021288"/>
            <a:ext cx="3240360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Reindeer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9" name="Zástupný symbol pro obsah 8" descr="MP90042789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47664" y="1404002"/>
            <a:ext cx="6192688" cy="411717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27</a:t>
            </a:r>
          </a:p>
        </p:txBody>
      </p:sp>
      <p:sp>
        <p:nvSpPr>
          <p:cNvPr id="3072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921896"/>
            <a:ext cx="1501849" cy="936104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123728" y="6093296"/>
            <a:ext cx="5000625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en-GB" sz="3200" dirty="0" smtClean="0">
                <a:latin typeface="GrilledCheese BTN Wide Blk" pitchFamily="34" charset="0"/>
              </a:rPr>
              <a:t>Chameleon</a:t>
            </a:r>
            <a:endParaRPr lang="en-GB" sz="3200" dirty="0">
              <a:latin typeface="GrilledCheese BTN Wide Blk" pitchFamily="34" charset="0"/>
            </a:endParaRPr>
          </a:p>
        </p:txBody>
      </p:sp>
      <p:pic>
        <p:nvPicPr>
          <p:cNvPr id="11" name="Zástupný symbol pro obsah 10" descr="MP90043065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11638" b="8500"/>
          <a:stretch>
            <a:fillRect/>
          </a:stretch>
        </p:blipFill>
        <p:spPr>
          <a:xfrm>
            <a:off x="2699792" y="1352097"/>
            <a:ext cx="3744416" cy="449655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28</a:t>
            </a:r>
          </a:p>
        </p:txBody>
      </p:sp>
      <p:sp>
        <p:nvSpPr>
          <p:cNvPr id="317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5853607"/>
            <a:ext cx="1429519" cy="100439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Check</a:t>
            </a:r>
            <a:r>
              <a:rPr lang="cs-CZ" dirty="0" smtClean="0">
                <a:solidFill>
                  <a:schemeClr val="bg1"/>
                </a:solidFill>
                <a:latin typeface="GrilledCheese BTN Wide Blk" pitchFamily="34" charset="0"/>
              </a:rPr>
              <a:t> </a:t>
            </a:r>
            <a:r>
              <a:rPr lang="en-US" dirty="0" smtClean="0">
                <a:solidFill>
                  <a:schemeClr val="bg1"/>
                </a:solidFill>
                <a:latin typeface="GrilledCheese BTN Wide Blk" pitchFamily="34" charset="0"/>
              </a:rPr>
              <a:t>your answer</a:t>
            </a:r>
            <a:endParaRPr lang="cs-CZ" dirty="0" smtClean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39552" y="4509120"/>
            <a:ext cx="2735386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GB" sz="3200" dirty="0" smtClean="0">
                <a:latin typeface="GrilledCheese BTN Wide Blk" pitchFamily="34" charset="0"/>
              </a:rPr>
              <a:t>Tortoise</a:t>
            </a:r>
          </a:p>
          <a:p>
            <a:pPr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3" name="Zástupný symbol pro obsah 12" descr="MP90043176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635896" y="1233860"/>
            <a:ext cx="3595903" cy="53754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dirty="0" smtClean="0"/>
              <a:t>Zdroje</a:t>
            </a:r>
          </a:p>
        </p:txBody>
      </p:sp>
      <p:sp>
        <p:nvSpPr>
          <p:cNvPr id="33795" name="Zástupný symbol pro obsah 2"/>
          <p:cNvSpPr>
            <a:spLocks noGrp="1"/>
          </p:cNvSpPr>
          <p:nvPr>
            <p:ph idx="1"/>
          </p:nvPr>
        </p:nvSpPr>
        <p:spPr>
          <a:xfrm>
            <a:off x="611188" y="1382713"/>
            <a:ext cx="7848600" cy="1830263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 dirty="0" smtClean="0"/>
              <a:t>Všechny použité obrázky jsou z galerie Microsoft Office Klipart </a:t>
            </a:r>
            <a:r>
              <a:rPr lang="en-US" dirty="0" smtClean="0"/>
              <a:t>Gallery</a:t>
            </a:r>
            <a:r>
              <a:rPr lang="cs-CZ" dirty="0" smtClean="0"/>
              <a:t> online </a:t>
            </a:r>
            <a:r>
              <a:rPr lang="en-US" dirty="0" smtClean="0"/>
              <a:t>[cit. 2012-12-</a:t>
            </a:r>
            <a:r>
              <a:rPr lang="cs-CZ" dirty="0" smtClean="0"/>
              <a:t>20</a:t>
            </a:r>
            <a:r>
              <a:rPr lang="en-US" dirty="0" smtClean="0"/>
              <a:t>]</a:t>
            </a:r>
            <a:endParaRPr lang="cs-CZ" dirty="0" smtClean="0"/>
          </a:p>
        </p:txBody>
      </p:sp>
      <p:sp>
        <p:nvSpPr>
          <p:cNvPr id="33796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8243888" y="6165850"/>
            <a:ext cx="900112" cy="69215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lastní 18">
      <a:dk1>
        <a:sysClr val="windowText" lastClr="000000"/>
      </a:dk1>
      <a:lt1>
        <a:sysClr val="window" lastClr="FFFFFF"/>
      </a:lt1>
      <a:dk2>
        <a:srgbClr val="000000"/>
      </a:dk2>
      <a:lt2>
        <a:srgbClr val="FF0000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5486</TotalTime>
  <Words>321</Words>
  <Application>Microsoft Office PowerPoint</Application>
  <PresentationFormat>Předvádění na obrazovce (4:3)</PresentationFormat>
  <Paragraphs>210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Výchozí návrh</vt:lpstr>
      <vt:lpstr>Snímek 1</vt:lpstr>
      <vt:lpstr>Wild  animals</vt:lpstr>
      <vt:lpstr>Snímek 3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 - USA</dc:title>
  <dc:creator>Pavel Žižka</dc:creator>
  <dc:description>Autorem materiálu a všech jeho částí, není-li uvedeno jinak, je Pavel Žižka._x000d_
Dostupné z Metodického portálu www.rvp.cz, ISSN: 1802-4785, financovaného z ESF a státního rozpočtu ČR. Provozováno Výzkumným ústavem pedagogickým v Praze.</dc:description>
  <cp:lastModifiedBy>alencaa</cp:lastModifiedBy>
  <cp:revision>258</cp:revision>
  <dcterms:created xsi:type="dcterms:W3CDTF">2010-08-29T18:44:46Z</dcterms:created>
  <dcterms:modified xsi:type="dcterms:W3CDTF">2013-11-08T20:49:31Z</dcterms:modified>
</cp:coreProperties>
</file>