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theme/themeOverride12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9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84" r:id="rId2"/>
    <p:sldId id="256" r:id="rId3"/>
    <p:sldId id="257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9" r:id="rId20"/>
    <p:sldId id="280" r:id="rId21"/>
    <p:sldId id="281" r:id="rId22"/>
    <p:sldId id="282" r:id="rId23"/>
    <p:sldId id="283" r:id="rId24"/>
    <p:sldId id="275" r:id="rId25"/>
    <p:sldId id="276" r:id="rId26"/>
    <p:sldId id="277" r:id="rId27"/>
    <p:sldId id="278" r:id="rId2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Unicode MS" pitchFamily="34" charset="-128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FFFF"/>
    <a:srgbClr val="000000"/>
    <a:srgbClr val="00CC00"/>
    <a:srgbClr val="00FFCC"/>
    <a:srgbClr val="FF6161"/>
    <a:srgbClr val="FFFF85"/>
    <a:srgbClr val="5BFF5B"/>
    <a:srgbClr val="7DE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4" autoAdjust="0"/>
    <p:restoredTop sz="94621" autoAdjust="0"/>
  </p:normalViewPr>
  <p:slideViewPr>
    <p:cSldViewPr>
      <p:cViewPr varScale="1">
        <p:scale>
          <a:sx n="73" d="100"/>
          <a:sy n="73" d="100"/>
        </p:scale>
        <p:origin x="-13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3A87F0F-EBB9-49A0-B8B8-F0BC4D6A6948}" type="datetimeFigureOut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16BE186-47B2-4FB4-9456-61C7627197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Unicode MS" pitchFamily="34" charset="-128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Unicode MS" pitchFamily="34" charset="-128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Unicode MS" pitchFamily="34" charset="-128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Unicode MS" pitchFamily="34" charset="-128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Unicode MS" pitchFamily="34" charset="-128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F0392-0659-489A-BB8F-2DC270952A97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6968C-1D73-4B7E-96CD-26A85909D6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7C608-8EA7-4569-B2DE-D9D61BF12BFA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4458F-209D-4CEF-ABED-232C198748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902C0-A0F2-418A-86F9-4C772373931A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800BE-521A-4639-AA6F-5E33C86A25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91316-DBCA-4CC0-9F5B-0475745A9DA7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ABB7B-068F-4239-BAAF-FF47A01AE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A25F7-B321-4639-B369-6D9F592273A1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26603-1A9F-413C-A4E2-1420729A2D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A2469-F320-4619-BAD6-C448926CB57E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5FEB6-F86E-496F-A7D4-553D543BCA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47DCC-AF7B-4A45-866F-D271F7E99028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50D92-5689-44C4-A16A-A12E21E06D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CA22D-04F5-4A5E-AC3A-14CF5F3B9C2F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6D5B2-BAF4-401B-B704-6BD06707ED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27187-DCD2-4F4B-AAF7-6B8CE799E4B0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BC0AB-9599-4AD5-8BCC-16831AACE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099B0-DB05-46E2-A58C-3B7246334E4D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0EDFB-2645-4561-8B7A-B01BCED6D5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0D32D-EC62-4DAC-9C68-A66D83035A29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67BC9-9BD4-44E5-9C6B-362A455A88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BADEDF4-2FC4-47E6-A0BC-D7E7963E5A4C}" type="datetime1">
              <a:rPr lang="cs-CZ"/>
              <a:pPr>
                <a:defRPr/>
              </a:pPr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r>
              <a:rPr lang="cs-CZ"/>
              <a:t>Dostupn</a:t>
            </a:r>
            <a:r>
              <a:rPr lang="cs-CZ">
                <a:latin typeface="Calibri"/>
              </a:rPr>
              <a:t>é</a:t>
            </a:r>
            <a:r>
              <a:rPr lang="cs-CZ"/>
              <a:t> z Metodick</a:t>
            </a:r>
            <a:r>
              <a:rPr lang="cs-CZ">
                <a:latin typeface="Calibri"/>
              </a:rPr>
              <a:t>é</a:t>
            </a:r>
            <a:r>
              <a:rPr lang="cs-CZ"/>
              <a:t>ho port</a:t>
            </a:r>
            <a:r>
              <a:rPr lang="cs-CZ">
                <a:latin typeface="Calibri"/>
              </a:rPr>
              <a:t>á</a:t>
            </a:r>
            <a:r>
              <a:rPr lang="cs-CZ"/>
              <a:t>lu www.rvp.cz, ISSN: 1802-4785, financovan</a:t>
            </a:r>
            <a:r>
              <a:rPr lang="cs-CZ">
                <a:latin typeface="Calibri"/>
              </a:rPr>
              <a:t>é</a:t>
            </a:r>
            <a:r>
              <a:rPr lang="cs-CZ"/>
              <a:t>ho z ESF a st</a:t>
            </a:r>
            <a:r>
              <a:rPr lang="cs-CZ">
                <a:latin typeface="Calibri"/>
              </a:rPr>
              <a:t>á</a:t>
            </a:r>
            <a:r>
              <a:rPr lang="cs-CZ"/>
              <a:t>tn</a:t>
            </a:r>
            <a:r>
              <a:rPr lang="cs-CZ">
                <a:latin typeface="Calibri"/>
              </a:rPr>
              <a:t>í</a:t>
            </a:r>
            <a:r>
              <a:rPr lang="cs-CZ"/>
              <a:t>ho rozpočtu ČR. Provozov</a:t>
            </a:r>
            <a:r>
              <a:rPr lang="cs-CZ">
                <a:latin typeface="Calibri"/>
              </a:rPr>
              <a:t>á</a:t>
            </a:r>
            <a:r>
              <a:rPr lang="cs-CZ"/>
              <a:t>no Výzkumným </a:t>
            </a:r>
            <a:r>
              <a:rPr lang="cs-CZ">
                <a:latin typeface="Calibri"/>
              </a:rPr>
              <a:t>ú</a:t>
            </a:r>
            <a:r>
              <a:rPr lang="cs-CZ"/>
              <a:t>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F728D25-C8B8-4EAD-BF46-3AEDFAC240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 Unicode MS" pitchFamily="34" charset="-128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 Unicode MS" pitchFamily="34" charset="-128"/>
        <a:buChar char="•"/>
        <a:defRPr sz="3200" kern="1200">
          <a:solidFill>
            <a:schemeClr val="tx1"/>
          </a:solidFill>
          <a:latin typeface="Arial Unicode MS" pitchFamily="34" charset="-128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 Unicode MS" pitchFamily="34" charset="-128"/>
        <a:buChar char="–"/>
        <a:defRPr sz="2800" kern="1200">
          <a:solidFill>
            <a:schemeClr val="tx1"/>
          </a:solidFill>
          <a:latin typeface="Arial Unicode MS" pitchFamily="34" charset="-128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 Unicode MS" pitchFamily="34" charset="-128"/>
        <a:buChar char="•"/>
        <a:defRPr sz="2400" kern="1200">
          <a:solidFill>
            <a:schemeClr val="tx1"/>
          </a:solidFill>
          <a:latin typeface="Arial Unicode MS" pitchFamily="34" charset="-128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 Unicode MS" pitchFamily="34" charset="-128"/>
        <a:buChar char="–"/>
        <a:defRPr sz="2000" kern="1200">
          <a:solidFill>
            <a:schemeClr val="tx1"/>
          </a:solidFill>
          <a:latin typeface="Arial Unicode MS" pitchFamily="34" charset="-128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 Unicode MS" pitchFamily="34" charset="-128"/>
        <a:buChar char="»"/>
        <a:defRPr sz="2000" kern="1200">
          <a:solidFill>
            <a:schemeClr val="tx1"/>
          </a:solidFill>
          <a:latin typeface="Arial Unicode MS" pitchFamily="34" charset="-128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14.xml"/><Relationship Id="rId18" Type="http://schemas.openxmlformats.org/officeDocument/2006/relationships/slide" Target="slide10.xml"/><Relationship Id="rId26" Type="http://schemas.openxmlformats.org/officeDocument/2006/relationships/slide" Target="slide22.xml"/><Relationship Id="rId3" Type="http://schemas.openxmlformats.org/officeDocument/2006/relationships/audio" Target="../media/audio1.wav"/><Relationship Id="rId21" Type="http://schemas.openxmlformats.org/officeDocument/2006/relationships/slide" Target="slide13.xml"/><Relationship Id="rId7" Type="http://schemas.openxmlformats.org/officeDocument/2006/relationships/audio" Target="../media/audio2.wav"/><Relationship Id="rId12" Type="http://schemas.openxmlformats.org/officeDocument/2006/relationships/slide" Target="slide9.xml"/><Relationship Id="rId17" Type="http://schemas.openxmlformats.org/officeDocument/2006/relationships/slide" Target="slide18.xml"/><Relationship Id="rId25" Type="http://schemas.openxmlformats.org/officeDocument/2006/relationships/slide" Target="slide21.xml"/><Relationship Id="rId2" Type="http://schemas.openxmlformats.org/officeDocument/2006/relationships/slide" Target="slide24.xml"/><Relationship Id="rId16" Type="http://schemas.openxmlformats.org/officeDocument/2006/relationships/slide" Target="slide17.xml"/><Relationship Id="rId20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11" Type="http://schemas.openxmlformats.org/officeDocument/2006/relationships/slide" Target="slide8.xml"/><Relationship Id="rId24" Type="http://schemas.openxmlformats.org/officeDocument/2006/relationships/slide" Target="slide20.xml"/><Relationship Id="rId5" Type="http://schemas.openxmlformats.org/officeDocument/2006/relationships/slide" Target="slide26.xml"/><Relationship Id="rId15" Type="http://schemas.openxmlformats.org/officeDocument/2006/relationships/slide" Target="slide16.xml"/><Relationship Id="rId23" Type="http://schemas.openxmlformats.org/officeDocument/2006/relationships/slide" Target="slide19.xml"/><Relationship Id="rId10" Type="http://schemas.openxmlformats.org/officeDocument/2006/relationships/slide" Target="slide7.xml"/><Relationship Id="rId19" Type="http://schemas.openxmlformats.org/officeDocument/2006/relationships/slide" Target="slide11.xml"/><Relationship Id="rId4" Type="http://schemas.openxmlformats.org/officeDocument/2006/relationships/slide" Target="slide25.xml"/><Relationship Id="rId9" Type="http://schemas.openxmlformats.org/officeDocument/2006/relationships/slide" Target="slide6.xml"/><Relationship Id="rId14" Type="http://schemas.openxmlformats.org/officeDocument/2006/relationships/slide" Target="slide15.xml"/><Relationship Id="rId22" Type="http://schemas.openxmlformats.org/officeDocument/2006/relationships/slide" Target="slide27.xml"/><Relationship Id="rId27" Type="http://schemas.openxmlformats.org/officeDocument/2006/relationships/slide" Target="slide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611188" y="1052736"/>
            <a:ext cx="8137525" cy="2304827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cs-CZ" sz="2500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Název školy: Základní škola T. G. Masaryka a Mateřská škola </a:t>
            </a:r>
            <a:r>
              <a:rPr lang="cs-CZ" sz="2500" kern="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Poříčany</a:t>
            </a:r>
            <a:r>
              <a:rPr lang="cs-CZ" sz="2500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, okr. Kolín</a:t>
            </a:r>
            <a:br>
              <a:rPr lang="cs-CZ" sz="2500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cs-CZ" sz="2500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Autor: Mgr. Alena Černá</a:t>
            </a:r>
            <a:br>
              <a:rPr lang="cs-CZ" sz="2500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cs-CZ" sz="2500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Název: </a:t>
            </a:r>
            <a:r>
              <a:rPr lang="cs-CZ" sz="2200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VY_32_INOVACE_Z_16_</a:t>
            </a:r>
            <a:r>
              <a:rPr lang="cs-CZ" sz="2200" kern="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sz="2200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 USA </a:t>
            </a:r>
            <a:r>
              <a:rPr lang="cs-CZ" sz="2200" kern="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Facts</a:t>
            </a:r>
            <a:r>
              <a:rPr lang="cs-CZ" sz="2200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endParaRPr lang="cs-CZ" sz="2200" kern="0" dirty="0">
              <a:solidFill>
                <a:schemeClr val="tx2">
                  <a:lumMod val="60000"/>
                  <a:lumOff val="4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Podnadpis 4"/>
          <p:cNvSpPr txBox="1">
            <a:spLocks/>
          </p:cNvSpPr>
          <p:nvPr/>
        </p:nvSpPr>
        <p:spPr>
          <a:xfrm>
            <a:off x="755650" y="3213100"/>
            <a:ext cx="7632700" cy="19446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cs-CZ" sz="2400" kern="0" dirty="0" smtClean="0">
                <a:solidFill>
                  <a:schemeClr val="tx2"/>
                </a:solidFill>
                <a:latin typeface="+mn-lt"/>
                <a:cs typeface="+mn-cs"/>
              </a:rPr>
              <a:t>Číslo </a:t>
            </a:r>
            <a:r>
              <a:rPr lang="cs-CZ" sz="2400" kern="0" dirty="0">
                <a:solidFill>
                  <a:schemeClr val="tx2"/>
                </a:solidFill>
                <a:latin typeface="+mn-lt"/>
                <a:cs typeface="+mn-cs"/>
              </a:rPr>
              <a:t>projektu: CZ1.07/1.4.00/21.3085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cs-CZ" sz="2400" kern="0" dirty="0" smtClean="0">
                <a:solidFill>
                  <a:schemeClr val="tx2"/>
                </a:solidFill>
                <a:latin typeface="+mn-lt"/>
                <a:cs typeface="+mn-cs"/>
              </a:rPr>
              <a:t>Anotace: </a:t>
            </a:r>
            <a:r>
              <a:rPr lang="cs-CZ" sz="2400" kern="0" dirty="0" err="1" smtClean="0">
                <a:solidFill>
                  <a:schemeClr val="tx2"/>
                </a:solidFill>
                <a:latin typeface="+mn-lt"/>
                <a:cs typeface="+mn-cs"/>
              </a:rPr>
              <a:t>speaking</a:t>
            </a:r>
            <a:r>
              <a:rPr lang="cs-CZ" sz="2400" kern="0" dirty="0" smtClean="0">
                <a:solidFill>
                  <a:schemeClr val="tx2"/>
                </a:solidFill>
                <a:latin typeface="+mn-lt"/>
                <a:cs typeface="+mn-cs"/>
              </a:rPr>
              <a:t>, reakce na otázky, opakování základních fakt o USA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cs-CZ" sz="3200" kern="0" dirty="0">
              <a:latin typeface="+mn-lt"/>
              <a:cs typeface="+mn-cs"/>
            </a:endParaRPr>
          </a:p>
        </p:txBody>
      </p:sp>
      <p:pic>
        <p:nvPicPr>
          <p:cNvPr id="1026" name="Picture 2" descr="C:\Users\alencaa\Desktop\logo_e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797152"/>
            <a:ext cx="7020272" cy="17937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755650" y="981075"/>
            <a:ext cx="7772400" cy="1470025"/>
          </a:xfrm>
        </p:spPr>
        <p:txBody>
          <a:bodyPr/>
          <a:lstStyle/>
          <a:p>
            <a:pPr eaLnBrk="1" hangingPunct="1"/>
            <a:r>
              <a:rPr lang="cs-CZ" sz="3600" b="1" dirty="0" smtClean="0">
                <a:solidFill>
                  <a:srgbClr val="00CC00"/>
                </a:solidFill>
                <a:latin typeface="+mj-lt"/>
              </a:rPr>
              <a:t>RISKUJ </a:t>
            </a:r>
            <a:r>
              <a:rPr lang="cs-CZ" b="1" dirty="0" err="1" smtClean="0">
                <a:solidFill>
                  <a:srgbClr val="0070C0"/>
                </a:solidFill>
                <a:latin typeface="+mj-lt"/>
              </a:rPr>
              <a:t>quiz</a:t>
            </a:r>
            <a:r>
              <a:rPr lang="cs-CZ" b="1" dirty="0" smtClean="0">
                <a:solidFill>
                  <a:schemeClr val="hlink"/>
                </a:solidFill>
                <a:latin typeface="+mj-lt"/>
              </a:rPr>
              <a:t/>
            </a:r>
            <a:br>
              <a:rPr lang="cs-CZ" b="1" dirty="0" smtClean="0">
                <a:solidFill>
                  <a:schemeClr val="hlink"/>
                </a:solidFill>
                <a:latin typeface="+mj-lt"/>
              </a:rPr>
            </a:br>
            <a:endParaRPr lang="cs-CZ" dirty="0" smtClean="0">
              <a:solidFill>
                <a:schemeClr val="hlink"/>
              </a:solidFill>
              <a:latin typeface="+mj-lt"/>
            </a:endParaRP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1403350" y="2349500"/>
            <a:ext cx="6400800" cy="1752600"/>
          </a:xfrm>
        </p:spPr>
        <p:txBody>
          <a:bodyPr/>
          <a:lstStyle/>
          <a:p>
            <a:pPr eaLnBrk="1" hangingPunct="1"/>
            <a:r>
              <a:rPr lang="cs-CZ" sz="4400" b="1" dirty="0" err="1" smtClean="0">
                <a:solidFill>
                  <a:srgbClr val="FFFF00"/>
                </a:solidFill>
                <a:latin typeface="+mj-lt"/>
                <a:cs typeface="Arial" pitchFamily="34" charset="0"/>
              </a:rPr>
              <a:t>The</a:t>
            </a:r>
            <a:r>
              <a:rPr lang="cs-CZ" sz="4400" b="1" dirty="0" smtClean="0">
                <a:solidFill>
                  <a:srgbClr val="FFFF00"/>
                </a:solidFill>
                <a:latin typeface="+mj-lt"/>
                <a:cs typeface="Arial" pitchFamily="34" charset="0"/>
              </a:rPr>
              <a:t> USA </a:t>
            </a:r>
            <a:r>
              <a:rPr lang="cs-CZ" sz="4400" b="1" dirty="0" err="1" smtClean="0">
                <a:solidFill>
                  <a:srgbClr val="FFFF00"/>
                </a:solidFill>
                <a:latin typeface="+mj-lt"/>
                <a:cs typeface="Arial" pitchFamily="34" charset="0"/>
              </a:rPr>
              <a:t>Facts</a:t>
            </a:r>
            <a:endParaRPr lang="cs-CZ" sz="4400" b="1" dirty="0" smtClean="0">
              <a:solidFill>
                <a:srgbClr val="FFFF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2054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3779887" y="5805264"/>
            <a:ext cx="1800225" cy="792162"/>
          </a:xfrm>
          <a:prstGeom prst="actionButtonBlank">
            <a:avLst/>
          </a:prstGeom>
          <a:solidFill>
            <a:srgbClr val="FF0000"/>
          </a:solidFill>
          <a:ln w="9525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Pokračovat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369" name="AutoShape 9">
            <a:hlinkClick r:id="rId2" action="ppaction://hlinksldjump" highlightClick="1">
              <a:snd r:embed="rId3" name="bomb.wav"/>
            </a:hlinkClick>
          </p:cNvPr>
          <p:cNvSpPr>
            <a:spLocks noChangeArrowheads="1"/>
          </p:cNvSpPr>
          <p:nvPr/>
        </p:nvSpPr>
        <p:spPr bwMode="auto">
          <a:xfrm>
            <a:off x="0" y="288925"/>
            <a:ext cx="2303463" cy="1484313"/>
          </a:xfrm>
          <a:prstGeom prst="actionButtonBlank">
            <a:avLst/>
          </a:prstGeom>
          <a:solidFill>
            <a:srgbClr val="00CCFF"/>
          </a:solidFill>
          <a:ln>
            <a:solidFill>
              <a:srgbClr val="00206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cs-CZ" sz="2800" b="1" dirty="0" err="1" smtClean="0">
                <a:solidFill>
                  <a:schemeClr val="tx1"/>
                </a:solidFill>
              </a:rPr>
              <a:t>Cities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5370" name="AutoShape 10">
            <a:hlinkClick r:id="rId4" action="ppaction://hlinksldjump" highlightClick="1">
              <a:snd r:embed="rId3" name="bomb.wav"/>
            </a:hlinkClick>
          </p:cNvPr>
          <p:cNvSpPr>
            <a:spLocks noChangeArrowheads="1"/>
          </p:cNvSpPr>
          <p:nvPr/>
        </p:nvSpPr>
        <p:spPr bwMode="auto">
          <a:xfrm>
            <a:off x="2268538" y="288925"/>
            <a:ext cx="2270125" cy="1484313"/>
          </a:xfrm>
          <a:prstGeom prst="actionButtonBlank">
            <a:avLst/>
          </a:prstGeom>
          <a:solidFill>
            <a:srgbClr val="00CC00"/>
          </a:solidFill>
          <a:ln>
            <a:solidFill>
              <a:srgbClr val="008000"/>
            </a:solidFill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cs-CZ" sz="2800" b="1" dirty="0" err="1" smtClean="0">
                <a:solidFill>
                  <a:schemeClr val="tx1"/>
                </a:solidFill>
              </a:rPr>
              <a:t>Lakes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cs-CZ" sz="2800" b="1" dirty="0" err="1" smtClean="0">
                <a:solidFill>
                  <a:schemeClr val="tx1"/>
                </a:solidFill>
              </a:rPr>
              <a:t>and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rivers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5372" name="AutoShape 12">
            <a:hlinkClick r:id="rId5" action="ppaction://hlinksldjump" highlightClick="1">
              <a:snd r:embed="rId3" name="bomb.wav"/>
            </a:hlinkClick>
          </p:cNvPr>
          <p:cNvSpPr>
            <a:spLocks noChangeArrowheads="1"/>
          </p:cNvSpPr>
          <p:nvPr/>
        </p:nvSpPr>
        <p:spPr bwMode="auto">
          <a:xfrm>
            <a:off x="4572000" y="288925"/>
            <a:ext cx="2266950" cy="1484313"/>
          </a:xfrm>
          <a:prstGeom prst="actionButtonBlank">
            <a:avLst/>
          </a:prstGeom>
          <a:solidFill>
            <a:srgbClr val="FFFF00"/>
          </a:solidFill>
          <a:ln>
            <a:solidFill>
              <a:srgbClr val="FF9900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cs-CZ" sz="2800" b="1" dirty="0" err="1" smtClean="0">
                <a:solidFill>
                  <a:schemeClr val="tx1"/>
                </a:solidFill>
              </a:rPr>
              <a:t>People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5373" name="AutoShape 13">
            <a:hlinkClick r:id="rId6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0" y="1801813"/>
            <a:ext cx="2303463" cy="906462"/>
          </a:xfrm>
          <a:prstGeom prst="actionButtonBlank">
            <a:avLst/>
          </a:prstGeom>
          <a:solidFill>
            <a:srgbClr val="7DE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 dirty="0" smtClean="0"/>
              <a:t>1000</a:t>
            </a:r>
            <a:endParaRPr lang="cs-CZ" sz="2400" b="1" dirty="0"/>
          </a:p>
        </p:txBody>
      </p:sp>
      <p:sp>
        <p:nvSpPr>
          <p:cNvPr id="15375" name="AutoShape 15">
            <a:hlinkClick r:id="rId8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0" y="2738438"/>
            <a:ext cx="2303463" cy="906462"/>
          </a:xfrm>
          <a:prstGeom prst="actionButtonBlank">
            <a:avLst/>
          </a:prstGeom>
          <a:solidFill>
            <a:srgbClr val="7DE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2000</a:t>
            </a:r>
          </a:p>
        </p:txBody>
      </p:sp>
      <p:sp>
        <p:nvSpPr>
          <p:cNvPr id="15376" name="AutoShape 16">
            <a:hlinkClick r:id="rId9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0" y="3675063"/>
            <a:ext cx="2303463" cy="906462"/>
          </a:xfrm>
          <a:prstGeom prst="actionButtonBlank">
            <a:avLst/>
          </a:prstGeom>
          <a:solidFill>
            <a:srgbClr val="7DE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3000</a:t>
            </a:r>
          </a:p>
        </p:txBody>
      </p:sp>
      <p:sp>
        <p:nvSpPr>
          <p:cNvPr id="15377" name="AutoShape 17">
            <a:hlinkClick r:id="rId10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0" y="4610100"/>
            <a:ext cx="2303463" cy="906463"/>
          </a:xfrm>
          <a:prstGeom prst="actionButtonBlank">
            <a:avLst/>
          </a:prstGeom>
          <a:solidFill>
            <a:srgbClr val="7DE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4000</a:t>
            </a:r>
          </a:p>
        </p:txBody>
      </p:sp>
      <p:sp>
        <p:nvSpPr>
          <p:cNvPr id="15378" name="AutoShape 18">
            <a:hlinkClick r:id="rId11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0" y="5546725"/>
            <a:ext cx="2303463" cy="906463"/>
          </a:xfrm>
          <a:prstGeom prst="actionButtonBlank">
            <a:avLst/>
          </a:prstGeom>
          <a:solidFill>
            <a:srgbClr val="7DE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5000</a:t>
            </a:r>
          </a:p>
        </p:txBody>
      </p:sp>
      <p:sp>
        <p:nvSpPr>
          <p:cNvPr id="15379" name="AutoShape 19">
            <a:hlinkClick r:id="rId12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2268538" y="1801813"/>
            <a:ext cx="2266950" cy="906462"/>
          </a:xfrm>
          <a:prstGeom prst="actionButtonBlank">
            <a:avLst/>
          </a:prstGeom>
          <a:solidFill>
            <a:srgbClr val="5BFF5B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1000</a:t>
            </a:r>
          </a:p>
        </p:txBody>
      </p:sp>
      <p:sp>
        <p:nvSpPr>
          <p:cNvPr id="15380" name="AutoShape 20">
            <a:hlinkClick r:id="rId13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4572000" y="1801813"/>
            <a:ext cx="2266950" cy="906462"/>
          </a:xfrm>
          <a:prstGeom prst="actionButtonBlank">
            <a:avLst/>
          </a:prstGeom>
          <a:solidFill>
            <a:srgbClr val="FFFF8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1000</a:t>
            </a:r>
          </a:p>
        </p:txBody>
      </p:sp>
      <p:sp>
        <p:nvSpPr>
          <p:cNvPr id="15381" name="AutoShape 21">
            <a:hlinkClick r:id="rId1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572000" y="2738438"/>
            <a:ext cx="2266950" cy="906462"/>
          </a:xfrm>
          <a:prstGeom prst="actionButtonBlank">
            <a:avLst/>
          </a:prstGeom>
          <a:solidFill>
            <a:srgbClr val="FFFF8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2000</a:t>
            </a:r>
          </a:p>
        </p:txBody>
      </p:sp>
      <p:sp>
        <p:nvSpPr>
          <p:cNvPr id="15382" name="AutoShape 22">
            <a:hlinkClick r:id="rId15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4572000" y="3675063"/>
            <a:ext cx="2266950" cy="906462"/>
          </a:xfrm>
          <a:prstGeom prst="actionButtonBlank">
            <a:avLst/>
          </a:prstGeom>
          <a:solidFill>
            <a:srgbClr val="FFFF8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3000</a:t>
            </a:r>
          </a:p>
        </p:txBody>
      </p:sp>
      <p:sp>
        <p:nvSpPr>
          <p:cNvPr id="15383" name="AutoShape 23">
            <a:hlinkClick r:id="rId16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4572000" y="4610100"/>
            <a:ext cx="2266950" cy="906463"/>
          </a:xfrm>
          <a:prstGeom prst="actionButtonBlank">
            <a:avLst/>
          </a:prstGeom>
          <a:solidFill>
            <a:srgbClr val="FFFF8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4000</a:t>
            </a:r>
          </a:p>
        </p:txBody>
      </p:sp>
      <p:sp>
        <p:nvSpPr>
          <p:cNvPr id="15384" name="AutoShape 24">
            <a:hlinkClick r:id="rId17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4572000" y="5546725"/>
            <a:ext cx="2266950" cy="906463"/>
          </a:xfrm>
          <a:prstGeom prst="actionButtonBlank">
            <a:avLst/>
          </a:prstGeom>
          <a:solidFill>
            <a:srgbClr val="FFFF8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5000</a:t>
            </a:r>
          </a:p>
        </p:txBody>
      </p:sp>
      <p:sp>
        <p:nvSpPr>
          <p:cNvPr id="15385" name="AutoShape 25">
            <a:hlinkClick r:id="rId18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2268538" y="2738438"/>
            <a:ext cx="2266950" cy="906462"/>
          </a:xfrm>
          <a:prstGeom prst="actionButtonBlank">
            <a:avLst/>
          </a:prstGeom>
          <a:solidFill>
            <a:srgbClr val="5BFF5B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2000</a:t>
            </a:r>
          </a:p>
        </p:txBody>
      </p:sp>
      <p:sp>
        <p:nvSpPr>
          <p:cNvPr id="15386" name="AutoShape 26">
            <a:hlinkClick r:id="rId19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2268538" y="3675063"/>
            <a:ext cx="2266950" cy="906462"/>
          </a:xfrm>
          <a:prstGeom prst="actionButtonBlank">
            <a:avLst/>
          </a:prstGeom>
          <a:solidFill>
            <a:srgbClr val="5BFF5B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3000</a:t>
            </a:r>
          </a:p>
        </p:txBody>
      </p:sp>
      <p:sp>
        <p:nvSpPr>
          <p:cNvPr id="15387" name="AutoShape 27">
            <a:hlinkClick r:id="rId20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2268538" y="4610100"/>
            <a:ext cx="2266950" cy="906463"/>
          </a:xfrm>
          <a:prstGeom prst="actionButtonBlank">
            <a:avLst/>
          </a:prstGeom>
          <a:solidFill>
            <a:srgbClr val="5BFF5B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4000</a:t>
            </a:r>
          </a:p>
        </p:txBody>
      </p:sp>
      <p:sp>
        <p:nvSpPr>
          <p:cNvPr id="15388" name="AutoShape 28">
            <a:hlinkClick r:id="rId21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2268538" y="5546725"/>
            <a:ext cx="2266950" cy="906463"/>
          </a:xfrm>
          <a:prstGeom prst="actionButtonBlank">
            <a:avLst/>
          </a:prstGeom>
          <a:solidFill>
            <a:srgbClr val="5BFF5B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5000</a:t>
            </a:r>
          </a:p>
        </p:txBody>
      </p:sp>
      <p:sp>
        <p:nvSpPr>
          <p:cNvPr id="15389" name="AutoShape 29">
            <a:hlinkClick r:id="rId22" action="ppaction://hlinksldjump" highlightClick="1">
              <a:snd r:embed="rId3" name="bomb.wav"/>
            </a:hlinkClick>
          </p:cNvPr>
          <p:cNvSpPr>
            <a:spLocks noChangeArrowheads="1"/>
          </p:cNvSpPr>
          <p:nvPr/>
        </p:nvSpPr>
        <p:spPr bwMode="auto">
          <a:xfrm>
            <a:off x="6840538" y="288925"/>
            <a:ext cx="2303462" cy="1484313"/>
          </a:xfrm>
          <a:prstGeom prst="actionButtonBlank">
            <a:avLst/>
          </a:prstGeom>
          <a:solidFill>
            <a:srgbClr val="FF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800" b="1" dirty="0" err="1" smtClean="0">
                <a:latin typeface="+mn-lt"/>
                <a:ea typeface="+mn-ea"/>
                <a:cs typeface="+mn-cs"/>
              </a:rPr>
              <a:t>Nature</a:t>
            </a:r>
            <a:r>
              <a:rPr lang="cs-CZ" sz="2800" b="1" dirty="0" smtClean="0">
                <a:latin typeface="+mn-lt"/>
                <a:ea typeface="+mn-ea"/>
                <a:cs typeface="+mn-cs"/>
              </a:rPr>
              <a:t> </a:t>
            </a:r>
            <a:endParaRPr lang="cs-CZ" sz="2800" b="1" dirty="0">
              <a:latin typeface="+mn-lt"/>
              <a:ea typeface="+mn-ea"/>
              <a:cs typeface="+mn-cs"/>
            </a:endParaRPr>
          </a:p>
        </p:txBody>
      </p:sp>
      <p:sp>
        <p:nvSpPr>
          <p:cNvPr id="15390" name="AutoShape 30">
            <a:hlinkClick r:id="rId23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6840538" y="1801813"/>
            <a:ext cx="2303462" cy="906462"/>
          </a:xfrm>
          <a:prstGeom prst="actionButtonBlank">
            <a:avLst/>
          </a:prstGeom>
          <a:solidFill>
            <a:srgbClr val="FF616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1000</a:t>
            </a:r>
          </a:p>
        </p:txBody>
      </p:sp>
      <p:sp>
        <p:nvSpPr>
          <p:cNvPr id="15391" name="AutoShape 31">
            <a:hlinkClick r:id="rId24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6840538" y="2738438"/>
            <a:ext cx="2303462" cy="906462"/>
          </a:xfrm>
          <a:prstGeom prst="actionButtonBlank">
            <a:avLst/>
          </a:prstGeom>
          <a:solidFill>
            <a:srgbClr val="FF616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2000</a:t>
            </a:r>
          </a:p>
        </p:txBody>
      </p:sp>
      <p:sp>
        <p:nvSpPr>
          <p:cNvPr id="15392" name="AutoShape 32">
            <a:hlinkClick r:id="rId25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6840538" y="3675063"/>
            <a:ext cx="2303462" cy="906462"/>
          </a:xfrm>
          <a:prstGeom prst="actionButtonBlank">
            <a:avLst/>
          </a:prstGeom>
          <a:solidFill>
            <a:srgbClr val="FF616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3000</a:t>
            </a:r>
          </a:p>
        </p:txBody>
      </p:sp>
      <p:sp>
        <p:nvSpPr>
          <p:cNvPr id="15393" name="AutoShape 33">
            <a:hlinkClick r:id="rId26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6840538" y="4610100"/>
            <a:ext cx="2303462" cy="906463"/>
          </a:xfrm>
          <a:prstGeom prst="actionButtonBlank">
            <a:avLst/>
          </a:prstGeom>
          <a:solidFill>
            <a:srgbClr val="FF616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4000</a:t>
            </a:r>
          </a:p>
        </p:txBody>
      </p:sp>
      <p:sp>
        <p:nvSpPr>
          <p:cNvPr id="15394" name="AutoShape 34">
            <a:hlinkClick r:id="rId27" action="ppaction://hlinksldjump" highlightClick="1">
              <a:snd r:embed="rId7" name="camera.wav"/>
            </a:hlinkClick>
          </p:cNvPr>
          <p:cNvSpPr>
            <a:spLocks noChangeArrowheads="1"/>
          </p:cNvSpPr>
          <p:nvPr/>
        </p:nvSpPr>
        <p:spPr bwMode="auto">
          <a:xfrm>
            <a:off x="6840538" y="5546725"/>
            <a:ext cx="2303462" cy="906463"/>
          </a:xfrm>
          <a:prstGeom prst="actionButtonBlank">
            <a:avLst/>
          </a:prstGeom>
          <a:solidFill>
            <a:srgbClr val="FF616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5000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3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3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3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3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3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3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3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3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3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53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4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5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5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53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6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53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53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53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9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53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0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53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2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53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89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153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90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53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15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9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53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500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92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53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500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93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153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94"/>
                  </p:tgtEl>
                </p:cond>
              </p:nextCondLst>
            </p:seq>
          </p:childTnLst>
        </p:cTn>
      </p:par>
    </p:tnLst>
    <p:bldLst>
      <p:bldP spid="15369" grpId="0" animBg="1"/>
      <p:bldP spid="15370" grpId="0" animBg="1"/>
      <p:bldP spid="15372" grpId="0" animBg="1"/>
      <p:bldP spid="15373" grpId="0" animBg="1"/>
      <p:bldP spid="15375" grpId="0" animBg="1"/>
      <p:bldP spid="15376" grpId="0" animBg="1"/>
      <p:bldP spid="15377" grpId="0" animBg="1"/>
      <p:bldP spid="15378" grpId="0" animBg="1"/>
      <p:bldP spid="15379" grpId="0" animBg="1"/>
      <p:bldP spid="15380" grpId="0" animBg="1"/>
      <p:bldP spid="15381" grpId="0" animBg="1"/>
      <p:bldP spid="15382" grpId="0" animBg="1"/>
      <p:bldP spid="15383" grpId="0" animBg="1"/>
      <p:bldP spid="15384" grpId="0" animBg="1"/>
      <p:bldP spid="15385" grpId="0" animBg="1"/>
      <p:bldP spid="15386" grpId="0" animBg="1"/>
      <p:bldP spid="15387" grpId="0" animBg="1"/>
      <p:bldP spid="15388" grpId="0" animBg="1"/>
      <p:bldP spid="15389" grpId="0" animBg="1"/>
      <p:bldP spid="15390" grpId="0" animBg="1"/>
      <p:bldP spid="15391" grpId="0" animBg="1"/>
      <p:bldP spid="15392" grpId="0" animBg="1"/>
      <p:bldP spid="15393" grpId="0" animBg="1"/>
      <p:bldP spid="1539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E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1000</a:t>
            </a:r>
          </a:p>
        </p:txBody>
      </p:sp>
      <p:sp>
        <p:nvSpPr>
          <p:cNvPr id="4099" name="AutoShape 6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00392" y="6093296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capital</a:t>
            </a:r>
            <a:r>
              <a:rPr lang="cs-CZ" sz="3600" dirty="0" smtClean="0"/>
              <a:t> city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USA?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E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2000</a:t>
            </a:r>
          </a:p>
        </p:txBody>
      </p:sp>
      <p:sp>
        <p:nvSpPr>
          <p:cNvPr id="5" name="AutoShape 6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00392" y="6093296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1746682"/>
            <a:ext cx="7200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dirty="0" err="1" smtClean="0"/>
              <a:t>What</a:t>
            </a:r>
            <a:r>
              <a:rPr lang="cs-CZ" sz="3600" dirty="0" smtClean="0"/>
              <a:t> city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famous</a:t>
            </a:r>
            <a:r>
              <a:rPr lang="cs-CZ" sz="3600" dirty="0" smtClean="0"/>
              <a:t> </a:t>
            </a:r>
            <a:r>
              <a:rPr lang="cs-CZ" sz="3600" dirty="0" err="1" smtClean="0"/>
              <a:t>for</a:t>
            </a:r>
            <a:r>
              <a:rPr lang="cs-CZ" sz="3600" dirty="0" smtClean="0"/>
              <a:t> </a:t>
            </a:r>
            <a:r>
              <a:rPr lang="cs-CZ" sz="3600" dirty="0" err="1" smtClean="0"/>
              <a:t>casinos</a:t>
            </a:r>
            <a:r>
              <a:rPr lang="cs-CZ" sz="3600" dirty="0" smtClean="0"/>
              <a:t>, </a:t>
            </a:r>
            <a:r>
              <a:rPr lang="cs-CZ" sz="3600" dirty="0" err="1" smtClean="0"/>
              <a:t>entertainment</a:t>
            </a:r>
            <a:r>
              <a:rPr lang="cs-CZ" sz="3600" dirty="0" smtClean="0"/>
              <a:t>, </a:t>
            </a:r>
            <a:r>
              <a:rPr lang="cs-CZ" sz="3600" dirty="0" err="1" smtClean="0"/>
              <a:t>gambling</a:t>
            </a:r>
            <a:r>
              <a:rPr lang="cs-CZ" sz="3600" dirty="0" smtClean="0"/>
              <a:t> </a:t>
            </a:r>
            <a:r>
              <a:rPr lang="cs-CZ" sz="3600" dirty="0" err="1" smtClean="0"/>
              <a:t>and</a:t>
            </a:r>
            <a:r>
              <a:rPr lang="cs-CZ" sz="3600" dirty="0" smtClean="0"/>
              <a:t> </a:t>
            </a:r>
            <a:r>
              <a:rPr lang="cs-CZ" sz="3600" dirty="0" err="1" smtClean="0"/>
              <a:t>flashy</a:t>
            </a:r>
            <a:r>
              <a:rPr lang="cs-CZ" sz="3600" dirty="0" smtClean="0"/>
              <a:t> </a:t>
            </a:r>
            <a:r>
              <a:rPr lang="cs-CZ" sz="3600" dirty="0" err="1" smtClean="0"/>
              <a:t>hotels</a:t>
            </a:r>
            <a:r>
              <a:rPr lang="cs-CZ" sz="3600" dirty="0" smtClean="0"/>
              <a:t>?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E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3000</a:t>
            </a:r>
          </a:p>
        </p:txBody>
      </p:sp>
      <p:sp>
        <p:nvSpPr>
          <p:cNvPr id="6147" name="AutoShape 5" descr="Kuličky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Where</a:t>
            </a:r>
            <a:r>
              <a:rPr lang="cs-CZ" sz="3600" dirty="0" smtClean="0"/>
              <a:t> </a:t>
            </a:r>
            <a:r>
              <a:rPr lang="cs-CZ" sz="3600" dirty="0" err="1" smtClean="0"/>
              <a:t>can</a:t>
            </a:r>
            <a:r>
              <a:rPr lang="cs-CZ" sz="3600" dirty="0" smtClean="0"/>
              <a:t>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Golden</a:t>
            </a:r>
            <a:r>
              <a:rPr lang="cs-CZ" sz="3600" dirty="0" smtClean="0"/>
              <a:t> </a:t>
            </a:r>
            <a:r>
              <a:rPr lang="cs-CZ" sz="3600" dirty="0" err="1" smtClean="0"/>
              <a:t>Gate</a:t>
            </a:r>
            <a:r>
              <a:rPr lang="cs-CZ" sz="3600" dirty="0" smtClean="0"/>
              <a:t> </a:t>
            </a:r>
            <a:r>
              <a:rPr lang="cs-CZ" sz="3600" dirty="0" err="1" smtClean="0"/>
              <a:t>Bridge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E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4000</a:t>
            </a: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name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a </a:t>
            </a:r>
            <a:r>
              <a:rPr lang="cs-CZ" sz="3600" dirty="0" err="1" smtClean="0"/>
              <a:t>big</a:t>
            </a:r>
            <a:r>
              <a:rPr lang="cs-CZ" sz="3600" dirty="0" smtClean="0"/>
              <a:t> city in Texas, </a:t>
            </a:r>
            <a:r>
              <a:rPr lang="cs-CZ" sz="3600" dirty="0" err="1" smtClean="0"/>
              <a:t>where</a:t>
            </a:r>
            <a:r>
              <a:rPr lang="cs-CZ" sz="3600" dirty="0" smtClean="0"/>
              <a:t> a </a:t>
            </a:r>
            <a:r>
              <a:rPr lang="cs-CZ" sz="3600" dirty="0" err="1" smtClean="0"/>
              <a:t>famous</a:t>
            </a:r>
            <a:r>
              <a:rPr lang="cs-CZ" sz="3600" dirty="0" smtClean="0"/>
              <a:t> TV </a:t>
            </a:r>
            <a:r>
              <a:rPr lang="cs-CZ" sz="3600" dirty="0" err="1" smtClean="0"/>
              <a:t>series</a:t>
            </a:r>
            <a:r>
              <a:rPr lang="cs-CZ" sz="3600" dirty="0" smtClean="0"/>
              <a:t> </a:t>
            </a:r>
            <a:r>
              <a:rPr lang="cs-CZ" sz="3600" dirty="0" err="1" smtClean="0"/>
              <a:t>takes</a:t>
            </a:r>
            <a:r>
              <a:rPr lang="cs-CZ" sz="3600" dirty="0" smtClean="0"/>
              <a:t> </a:t>
            </a:r>
            <a:r>
              <a:rPr lang="cs-CZ" sz="3600" dirty="0" err="1" smtClean="0"/>
              <a:t>place</a:t>
            </a:r>
            <a:r>
              <a:rPr lang="cs-CZ" sz="3600" dirty="0" smtClean="0"/>
              <a:t>?</a:t>
            </a:r>
            <a:endParaRPr lang="cs-CZ" sz="3600" dirty="0"/>
          </a:p>
        </p:txBody>
      </p:sp>
      <p:sp>
        <p:nvSpPr>
          <p:cNvPr id="5" name="AutoShape 6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00392" y="6093296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E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5000</a:t>
            </a:r>
          </a:p>
        </p:txBody>
      </p:sp>
      <p:sp>
        <p:nvSpPr>
          <p:cNvPr id="8195" name="AutoShape 5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Which</a:t>
            </a:r>
            <a:r>
              <a:rPr lang="cs-CZ" sz="3600" dirty="0" smtClean="0"/>
              <a:t> city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nicknamed</a:t>
            </a:r>
            <a:r>
              <a:rPr lang="cs-CZ" sz="3600" dirty="0" smtClean="0"/>
              <a:t> </a:t>
            </a:r>
          </a:p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Big</a:t>
            </a:r>
            <a:r>
              <a:rPr lang="cs-CZ" sz="3600" dirty="0" smtClean="0"/>
              <a:t> Apple?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FF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1000</a:t>
            </a:r>
          </a:p>
        </p:txBody>
      </p:sp>
      <p:sp>
        <p:nvSpPr>
          <p:cNvPr id="9219" name="AutoShape 5" descr="Kuličky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longest</a:t>
            </a:r>
            <a:r>
              <a:rPr lang="cs-CZ" sz="3600" dirty="0" smtClean="0"/>
              <a:t> </a:t>
            </a:r>
            <a:r>
              <a:rPr lang="cs-CZ" sz="3600" dirty="0" err="1" smtClean="0"/>
              <a:t>river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USA?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FF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2000</a:t>
            </a:r>
          </a:p>
        </p:txBody>
      </p:sp>
      <p:sp>
        <p:nvSpPr>
          <p:cNvPr id="10243" name="AutoShape 5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The</a:t>
            </a:r>
            <a:r>
              <a:rPr lang="cs-CZ" sz="3600" dirty="0" smtClean="0"/>
              <a:t> USA </a:t>
            </a:r>
            <a:r>
              <a:rPr lang="cs-CZ" sz="3600" dirty="0" err="1" smtClean="0"/>
              <a:t>share</a:t>
            </a:r>
            <a:r>
              <a:rPr lang="cs-CZ" sz="3600" dirty="0" smtClean="0"/>
              <a:t> </a:t>
            </a:r>
            <a:r>
              <a:rPr lang="cs-CZ" sz="3600" dirty="0" err="1" smtClean="0"/>
              <a:t>beautiful</a:t>
            </a:r>
            <a:r>
              <a:rPr lang="cs-CZ" sz="3600" dirty="0" smtClean="0"/>
              <a:t> </a:t>
            </a:r>
            <a:r>
              <a:rPr lang="cs-CZ" sz="3600" dirty="0" err="1" smtClean="0"/>
              <a:t>waterfalls</a:t>
            </a:r>
            <a:r>
              <a:rPr lang="cs-CZ" sz="3600" dirty="0" smtClean="0"/>
              <a:t> </a:t>
            </a:r>
            <a:r>
              <a:rPr lang="cs-CZ" sz="3600" dirty="0" err="1" smtClean="0"/>
              <a:t>with</a:t>
            </a:r>
            <a:r>
              <a:rPr lang="cs-CZ" sz="3600" dirty="0" smtClean="0"/>
              <a:t> </a:t>
            </a:r>
            <a:r>
              <a:rPr lang="cs-CZ" sz="3600" dirty="0" err="1" smtClean="0"/>
              <a:t>Canada</a:t>
            </a:r>
            <a:r>
              <a:rPr lang="cs-CZ" sz="3600" dirty="0" smtClean="0"/>
              <a:t>. </a:t>
            </a: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name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falls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FF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3000</a:t>
            </a:r>
          </a:p>
        </p:txBody>
      </p:sp>
      <p:sp>
        <p:nvSpPr>
          <p:cNvPr id="11267" name="AutoShape 5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Name</a:t>
            </a:r>
            <a:r>
              <a:rPr lang="cs-CZ" sz="3600" dirty="0" smtClean="0"/>
              <a:t> 2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Great </a:t>
            </a:r>
            <a:r>
              <a:rPr lang="cs-CZ" sz="3600" dirty="0" err="1" smtClean="0"/>
              <a:t>Lakes</a:t>
            </a:r>
            <a:r>
              <a:rPr lang="cs-CZ" sz="3600" dirty="0" smtClean="0"/>
              <a:t> </a:t>
            </a:r>
            <a:r>
              <a:rPr lang="cs-CZ" sz="3600" dirty="0" err="1" smtClean="0"/>
              <a:t>up</a:t>
            </a:r>
            <a:r>
              <a:rPr lang="cs-CZ" sz="3600" dirty="0" smtClean="0"/>
              <a:t> </a:t>
            </a:r>
            <a:r>
              <a:rPr lang="cs-CZ" sz="3600" dirty="0" err="1" smtClean="0"/>
              <a:t>North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FF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4000</a:t>
            </a:r>
          </a:p>
        </p:txBody>
      </p:sp>
      <p:sp>
        <p:nvSpPr>
          <p:cNvPr id="12291" name="AutoShape 5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river</a:t>
            </a:r>
            <a:r>
              <a:rPr lang="cs-CZ" sz="3600" dirty="0" smtClean="0"/>
              <a:t> </a:t>
            </a:r>
            <a:r>
              <a:rPr lang="cs-CZ" sz="3600" dirty="0" err="1" smtClean="0"/>
              <a:t>created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beautiful</a:t>
            </a:r>
            <a:r>
              <a:rPr lang="cs-CZ" sz="3600" dirty="0" smtClean="0"/>
              <a:t> Great </a:t>
            </a:r>
            <a:r>
              <a:rPr lang="cs-CZ" sz="3600" dirty="0" err="1" smtClean="0"/>
              <a:t>Canyon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FF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5000</a:t>
            </a:r>
          </a:p>
        </p:txBody>
      </p:sp>
      <p:sp>
        <p:nvSpPr>
          <p:cNvPr id="13315" name="AutoShape 5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name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lake</a:t>
            </a:r>
            <a:r>
              <a:rPr lang="cs-CZ" sz="3600" dirty="0" smtClean="0"/>
              <a:t> </a:t>
            </a:r>
            <a:r>
              <a:rPr lang="cs-CZ" sz="3600" dirty="0" err="1" smtClean="0"/>
              <a:t>that</a:t>
            </a:r>
            <a:r>
              <a:rPr lang="cs-CZ" sz="3600" dirty="0" smtClean="0"/>
              <a:t> </a:t>
            </a:r>
            <a:r>
              <a:rPr lang="cs-CZ" sz="3600" dirty="0" err="1" smtClean="0"/>
              <a:t>share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name</a:t>
            </a:r>
            <a:r>
              <a:rPr lang="cs-CZ" sz="3600" dirty="0" smtClean="0"/>
              <a:t> </a:t>
            </a:r>
            <a:r>
              <a:rPr lang="cs-CZ" sz="3600" dirty="0" err="1" smtClean="0"/>
              <a:t>with</a:t>
            </a:r>
            <a:r>
              <a:rPr lang="cs-CZ" sz="3600" dirty="0" smtClean="0"/>
              <a:t> a desert </a:t>
            </a:r>
            <a:r>
              <a:rPr lang="cs-CZ" sz="3600" dirty="0" err="1" smtClean="0"/>
              <a:t>and</a:t>
            </a:r>
            <a:r>
              <a:rPr lang="cs-CZ" sz="3600" dirty="0" smtClean="0"/>
              <a:t> a city </a:t>
            </a:r>
            <a:r>
              <a:rPr lang="cs-CZ" sz="3600" dirty="0" err="1" smtClean="0"/>
              <a:t>nearby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1000</a:t>
            </a:r>
          </a:p>
        </p:txBody>
      </p:sp>
      <p:sp>
        <p:nvSpPr>
          <p:cNvPr id="14339" name="AutoShape 5" descr="Kuličky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14340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Who</a:t>
            </a:r>
            <a:r>
              <a:rPr lang="cs-CZ" sz="3600" dirty="0" smtClean="0"/>
              <a:t> are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native</a:t>
            </a:r>
            <a:r>
              <a:rPr lang="cs-CZ" sz="3600" dirty="0" smtClean="0"/>
              <a:t> </a:t>
            </a:r>
            <a:r>
              <a:rPr lang="cs-CZ" sz="3600" dirty="0" err="1" smtClean="0"/>
              <a:t>Americans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2000</a:t>
            </a:r>
          </a:p>
        </p:txBody>
      </p:sp>
      <p:sp>
        <p:nvSpPr>
          <p:cNvPr id="15363" name="AutoShape 5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human</a:t>
            </a:r>
            <a:r>
              <a:rPr lang="cs-CZ" sz="3600" dirty="0" smtClean="0"/>
              <a:t> rase </a:t>
            </a:r>
            <a:r>
              <a:rPr lang="cs-CZ" sz="3600" dirty="0" err="1" smtClean="0"/>
              <a:t>was</a:t>
            </a:r>
            <a:r>
              <a:rPr lang="cs-CZ" sz="3600" dirty="0" smtClean="0"/>
              <a:t> </a:t>
            </a:r>
            <a:r>
              <a:rPr lang="cs-CZ" sz="3600" dirty="0" err="1" smtClean="0"/>
              <a:t>brought</a:t>
            </a:r>
            <a:r>
              <a:rPr lang="cs-CZ" sz="3600" dirty="0" smtClean="0"/>
              <a:t> to </a:t>
            </a:r>
            <a:r>
              <a:rPr lang="cs-CZ" sz="3600" dirty="0" err="1" smtClean="0"/>
              <a:t>the</a:t>
            </a:r>
            <a:r>
              <a:rPr lang="cs-CZ" sz="3600" dirty="0" smtClean="0"/>
              <a:t> USA as </a:t>
            </a:r>
            <a:r>
              <a:rPr lang="cs-CZ" sz="3600" dirty="0" err="1" smtClean="0"/>
              <a:t>slaves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3000</a:t>
            </a:r>
          </a:p>
        </p:txBody>
      </p:sp>
      <p:sp>
        <p:nvSpPr>
          <p:cNvPr id="16387" name="AutoShape 5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How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call</a:t>
            </a:r>
            <a:r>
              <a:rPr lang="cs-CZ" sz="3600" dirty="0" smtClean="0"/>
              <a:t> Indian „</a:t>
            </a:r>
            <a:r>
              <a:rPr lang="cs-CZ" sz="3600" dirty="0" err="1" smtClean="0"/>
              <a:t>houses</a:t>
            </a:r>
            <a:r>
              <a:rPr lang="cs-CZ" sz="3600" dirty="0" smtClean="0"/>
              <a:t> </a:t>
            </a:r>
            <a:r>
              <a:rPr lang="cs-CZ" sz="3600" dirty="0" err="1" smtClean="0"/>
              <a:t>or</a:t>
            </a:r>
            <a:r>
              <a:rPr lang="cs-CZ" sz="3600" dirty="0" smtClean="0"/>
              <a:t> </a:t>
            </a:r>
            <a:r>
              <a:rPr lang="cs-CZ" sz="3600" dirty="0" err="1" smtClean="0"/>
              <a:t>tents</a:t>
            </a:r>
            <a:r>
              <a:rPr lang="cs-CZ" sz="3600" dirty="0" smtClean="0"/>
              <a:t>“?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4000</a:t>
            </a:r>
          </a:p>
        </p:txBody>
      </p:sp>
      <p:sp>
        <p:nvSpPr>
          <p:cNvPr id="17411" name="AutoShape 5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animal</a:t>
            </a:r>
            <a:r>
              <a:rPr lang="cs-CZ" sz="3600" dirty="0" smtClean="0"/>
              <a:t> </a:t>
            </a:r>
            <a:r>
              <a:rPr lang="cs-CZ" sz="3600" dirty="0" err="1" smtClean="0"/>
              <a:t>was</a:t>
            </a:r>
            <a:r>
              <a:rPr lang="cs-CZ" sz="3600" dirty="0" smtClean="0"/>
              <a:t> </a:t>
            </a:r>
            <a:r>
              <a:rPr lang="cs-CZ" sz="3600" dirty="0" err="1" smtClean="0"/>
              <a:t>typical</a:t>
            </a:r>
            <a:r>
              <a:rPr lang="cs-CZ" sz="3600" dirty="0" smtClean="0"/>
              <a:t> </a:t>
            </a:r>
            <a:r>
              <a:rPr lang="cs-CZ" sz="3600" dirty="0" err="1" smtClean="0"/>
              <a:t>for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US </a:t>
            </a:r>
            <a:r>
              <a:rPr lang="cs-CZ" sz="3600" dirty="0" err="1" smtClean="0"/>
              <a:t>prairies</a:t>
            </a:r>
            <a:r>
              <a:rPr lang="cs-CZ" sz="3600" dirty="0" smtClean="0"/>
              <a:t> </a:t>
            </a:r>
            <a:r>
              <a:rPr lang="cs-CZ" sz="3600" dirty="0" err="1" smtClean="0"/>
              <a:t>and</a:t>
            </a:r>
            <a:r>
              <a:rPr lang="cs-CZ" sz="3600" dirty="0" smtClean="0"/>
              <a:t> </a:t>
            </a:r>
            <a:r>
              <a:rPr lang="cs-CZ" sz="3600" dirty="0" err="1" smtClean="0"/>
              <a:t>was</a:t>
            </a:r>
            <a:r>
              <a:rPr lang="cs-CZ" sz="3600" dirty="0" smtClean="0"/>
              <a:t> a </a:t>
            </a:r>
            <a:r>
              <a:rPr lang="cs-CZ" sz="3600" dirty="0" err="1" smtClean="0"/>
              <a:t>source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food</a:t>
            </a:r>
            <a:r>
              <a:rPr lang="cs-CZ" sz="3600" dirty="0" smtClean="0"/>
              <a:t> </a:t>
            </a:r>
            <a:r>
              <a:rPr lang="cs-CZ" sz="3600" dirty="0" err="1" smtClean="0"/>
              <a:t>for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native</a:t>
            </a:r>
            <a:r>
              <a:rPr lang="cs-CZ" sz="3600" dirty="0" smtClean="0"/>
              <a:t> </a:t>
            </a:r>
            <a:r>
              <a:rPr lang="cs-CZ" sz="3600" dirty="0" err="1" smtClean="0"/>
              <a:t>Americans</a:t>
            </a:r>
            <a:r>
              <a:rPr lang="cs-CZ" sz="3600" smtClean="0"/>
              <a:t>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5000</a:t>
            </a:r>
          </a:p>
        </p:txBody>
      </p:sp>
      <p:sp>
        <p:nvSpPr>
          <p:cNvPr id="18435" name="AutoShape 5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Name</a:t>
            </a:r>
            <a:r>
              <a:rPr lang="cs-CZ" sz="3600" dirty="0" smtClean="0"/>
              <a:t> 5 </a:t>
            </a:r>
            <a:r>
              <a:rPr lang="cs-CZ" sz="3600" dirty="0" err="1" smtClean="0"/>
              <a:t>Northamerican</a:t>
            </a:r>
            <a:r>
              <a:rPr lang="cs-CZ" sz="3600" dirty="0" smtClean="0"/>
              <a:t> Indian </a:t>
            </a:r>
            <a:r>
              <a:rPr lang="cs-CZ" sz="3600" dirty="0" err="1" smtClean="0"/>
              <a:t>tribes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1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1000</a:t>
            </a:r>
          </a:p>
        </p:txBody>
      </p:sp>
      <p:sp>
        <p:nvSpPr>
          <p:cNvPr id="19460" name="AutoShape 4" descr="Kuličky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00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name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oldest</a:t>
            </a:r>
            <a:r>
              <a:rPr lang="cs-CZ" sz="3600" dirty="0" smtClean="0"/>
              <a:t> </a:t>
            </a:r>
            <a:r>
              <a:rPr lang="cs-CZ" sz="3600" dirty="0" err="1" smtClean="0"/>
              <a:t>National</a:t>
            </a:r>
            <a:r>
              <a:rPr lang="cs-CZ" sz="3600" dirty="0" smtClean="0"/>
              <a:t> park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world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1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2000</a:t>
            </a:r>
          </a:p>
        </p:txBody>
      </p:sp>
      <p:sp>
        <p:nvSpPr>
          <p:cNvPr id="20484" name="AutoShape 4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00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166813" y="1720850"/>
            <a:ext cx="6934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For</a:t>
            </a:r>
            <a:r>
              <a:rPr lang="cs-CZ" sz="3600" dirty="0" smtClean="0"/>
              <a:t> </a:t>
            </a:r>
            <a:r>
              <a:rPr lang="cs-CZ" sz="3600" dirty="0" err="1" smtClean="0"/>
              <a:t>what</a:t>
            </a:r>
            <a:r>
              <a:rPr lang="cs-CZ" sz="3600" dirty="0" smtClean="0"/>
              <a:t> country are </a:t>
            </a:r>
            <a:r>
              <a:rPr lang="cs-CZ" sz="3600" dirty="0" err="1" smtClean="0"/>
              <a:t>typical</a:t>
            </a:r>
            <a:r>
              <a:rPr lang="cs-CZ" sz="3600" dirty="0" smtClean="0"/>
              <a:t> </a:t>
            </a:r>
            <a:r>
              <a:rPr lang="cs-CZ" sz="3600" dirty="0" err="1" smtClean="0"/>
              <a:t>icebergs</a:t>
            </a:r>
            <a:r>
              <a:rPr lang="cs-CZ" sz="3600" dirty="0" smtClean="0"/>
              <a:t>, </a:t>
            </a:r>
            <a:r>
              <a:rPr lang="cs-CZ" sz="3600" dirty="0" err="1" smtClean="0"/>
              <a:t>polar</a:t>
            </a:r>
            <a:r>
              <a:rPr lang="cs-CZ" sz="3600" dirty="0" smtClean="0"/>
              <a:t> </a:t>
            </a:r>
            <a:r>
              <a:rPr lang="cs-CZ" sz="3600" dirty="0" err="1" smtClean="0"/>
              <a:t>bears</a:t>
            </a:r>
            <a:r>
              <a:rPr lang="cs-CZ" sz="3600" dirty="0" smtClean="0"/>
              <a:t>, </a:t>
            </a:r>
            <a:r>
              <a:rPr lang="cs-CZ" sz="3600" dirty="0" err="1" smtClean="0"/>
              <a:t>mountains</a:t>
            </a:r>
            <a:r>
              <a:rPr lang="cs-CZ" sz="3600" dirty="0" smtClean="0"/>
              <a:t> </a:t>
            </a:r>
            <a:r>
              <a:rPr lang="cs-CZ" sz="3600" dirty="0" err="1" smtClean="0"/>
              <a:t>and</a:t>
            </a:r>
            <a:r>
              <a:rPr lang="cs-CZ" sz="3600" dirty="0" smtClean="0"/>
              <a:t> </a:t>
            </a:r>
            <a:r>
              <a:rPr lang="cs-CZ" sz="3600" dirty="0" err="1" smtClean="0"/>
              <a:t>snow</a:t>
            </a:r>
            <a:r>
              <a:rPr lang="cs-CZ" sz="3600" dirty="0" smtClean="0"/>
              <a:t>? 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1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3000</a:t>
            </a:r>
          </a:p>
        </p:txBody>
      </p:sp>
      <p:sp>
        <p:nvSpPr>
          <p:cNvPr id="21508" name="AutoShape 4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00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66813" y="1720850"/>
            <a:ext cx="6934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  <a:defRPr/>
            </a:pP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For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what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state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are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typical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vulcanos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topical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forests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beaches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and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surfing.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1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4000</a:t>
            </a:r>
          </a:p>
        </p:txBody>
      </p:sp>
      <p:sp>
        <p:nvSpPr>
          <p:cNvPr id="22532" name="AutoShape 4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00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166813" y="1720850"/>
            <a:ext cx="693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Old</a:t>
            </a:r>
            <a:r>
              <a:rPr lang="cs-CZ" sz="3600" dirty="0" smtClean="0"/>
              <a:t> </a:t>
            </a:r>
            <a:r>
              <a:rPr lang="cs-CZ" sz="3600" dirty="0" err="1" smtClean="0"/>
              <a:t>Faithful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1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latin typeface="+mn-lt"/>
              </a:rPr>
              <a:t>5000</a:t>
            </a:r>
          </a:p>
        </p:txBody>
      </p:sp>
      <p:sp>
        <p:nvSpPr>
          <p:cNvPr id="23556" name="AutoShape 4" descr="Kuličky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00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23557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</a:pPr>
            <a:r>
              <a:rPr lang="cs-CZ" sz="3600" dirty="0" err="1" smtClean="0"/>
              <a:t>What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name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great</a:t>
            </a:r>
            <a:r>
              <a:rPr lang="cs-CZ" sz="3600" dirty="0" smtClean="0"/>
              <a:t> </a:t>
            </a:r>
            <a:r>
              <a:rPr lang="cs-CZ" sz="3600" dirty="0" err="1" smtClean="0"/>
              <a:t>grass</a:t>
            </a:r>
            <a:r>
              <a:rPr lang="cs-CZ" sz="3600" dirty="0" smtClean="0"/>
              <a:t> </a:t>
            </a:r>
            <a:r>
              <a:rPr lang="cs-CZ" sz="3600" dirty="0" err="1" smtClean="0"/>
              <a:t>plain</a:t>
            </a:r>
            <a:r>
              <a:rPr lang="cs-CZ" sz="3600" dirty="0" smtClean="0"/>
              <a:t> </a:t>
            </a:r>
            <a:r>
              <a:rPr lang="cs-CZ" sz="3600" dirty="0" err="1" smtClean="0"/>
              <a:t>areas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6000" b="1" dirty="0" smtClean="0">
                <a:latin typeface="+mj-lt"/>
              </a:rPr>
              <a:t>BONUS</a:t>
            </a:r>
          </a:p>
        </p:txBody>
      </p:sp>
      <p:sp>
        <p:nvSpPr>
          <p:cNvPr id="24579" name="AutoShape 5" descr="Kuličky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24580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  <a:defRPr/>
            </a:pP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What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city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is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Statue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of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Liberty in?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6000" b="1" dirty="0" smtClean="0">
                <a:latin typeface="+mj-lt"/>
              </a:rPr>
              <a:t>BONUS</a:t>
            </a:r>
          </a:p>
        </p:txBody>
      </p:sp>
      <p:sp>
        <p:nvSpPr>
          <p:cNvPr id="25603" name="AutoShape 5" descr="Kuličky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000" y="6138000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00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25604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  <a:defRPr/>
            </a:pP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Where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Americans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swim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when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they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spend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their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holidays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in Florida? 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6000" b="1" dirty="0" smtClean="0">
                <a:latin typeface="+mj-lt"/>
              </a:rPr>
              <a:t>BONUS</a:t>
            </a:r>
          </a:p>
        </p:txBody>
      </p:sp>
      <p:sp>
        <p:nvSpPr>
          <p:cNvPr id="26627" name="AutoShape 5" descr="Kuličky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28504" y="6093296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FF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26628" name="Text Box 6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  <a:defRPr/>
            </a:pP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Who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found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american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continent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6000" b="1" dirty="0" smtClean="0">
                <a:latin typeface="+mj-lt"/>
              </a:rPr>
              <a:t>BONUS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166813" y="1720850"/>
            <a:ext cx="693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2330450" algn="l"/>
              </a:tabLst>
              <a:defRPr/>
            </a:pPr>
            <a:r>
              <a:rPr lang="en-US" sz="3600" smtClean="0">
                <a:latin typeface="Arial" pitchFamily="34" charset="0"/>
                <a:cs typeface="Arial" pitchFamily="34" charset="0"/>
              </a:rPr>
              <a:t>What is the name of the very old and giant tree?</a:t>
            </a:r>
            <a:endParaRPr lang="en-US" sz="360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4" descr="Kuličky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28504" y="6165384"/>
            <a:ext cx="1080000" cy="720000"/>
          </a:xfrm>
          <a:prstGeom prst="actionButtonReturn">
            <a:avLst/>
          </a:prstGeom>
          <a:solidFill>
            <a:schemeClr val="tx1"/>
          </a:solidFill>
          <a:ln w="9525" cap="rnd">
            <a:solidFill>
              <a:srgbClr val="FF0000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  <p:txBody>
          <a:bodyPr wrap="none" anchor="ctr"/>
          <a:lstStyle/>
          <a:p>
            <a:endParaRPr lang="cs-CZ" dirty="0">
              <a:ln w="12700"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609</TotalTime>
  <Words>360</Words>
  <Application>Microsoft Office PowerPoint</Application>
  <PresentationFormat>Předvádění na obrazovce (4:3)</PresentationFormat>
  <Paragraphs>80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DUM-PPT-šablona</vt:lpstr>
      <vt:lpstr>Snímek 1</vt:lpstr>
      <vt:lpstr>RISKUJ quiz </vt:lpstr>
      <vt:lpstr>Snímek 3</vt:lpstr>
      <vt:lpstr>1000</vt:lpstr>
      <vt:lpstr>2000</vt:lpstr>
      <vt:lpstr>3000</vt:lpstr>
      <vt:lpstr>4000</vt:lpstr>
      <vt:lpstr>5000</vt:lpstr>
      <vt:lpstr>1000</vt:lpstr>
      <vt:lpstr>2000</vt:lpstr>
      <vt:lpstr>3000</vt:lpstr>
      <vt:lpstr>4000</vt:lpstr>
      <vt:lpstr>5000</vt:lpstr>
      <vt:lpstr>1000</vt:lpstr>
      <vt:lpstr>2000</vt:lpstr>
      <vt:lpstr>3000</vt:lpstr>
      <vt:lpstr>4000</vt:lpstr>
      <vt:lpstr>5000</vt:lpstr>
      <vt:lpstr>1000</vt:lpstr>
      <vt:lpstr>2000</vt:lpstr>
      <vt:lpstr>3000</vt:lpstr>
      <vt:lpstr>4000</vt:lpstr>
      <vt:lpstr>5000</vt:lpstr>
      <vt:lpstr>BONUS</vt:lpstr>
      <vt:lpstr>BONUS</vt:lpstr>
      <vt:lpstr>BONUS</vt:lpstr>
      <vt:lpstr>BONUS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Risk - Jižní Amerika</dc:title>
  <dc:creator>Pavel Žižka</dc:creator>
  <dc:description>Autorem materiálu a všech jeho částí je, není-li uvedeno jinak, Pavel Žižka._x000d_
Dostupné z Metodického portálu www.rvp.cz, ISSN: 1802-4785, financovaného z ESF a státního rozpočtu ČR. Provozováno Výzkumným ústavem pedagogickým v Praze.</dc:description>
  <cp:lastModifiedBy>alencaa</cp:lastModifiedBy>
  <cp:revision>42</cp:revision>
  <dcterms:created xsi:type="dcterms:W3CDTF">2009-11-09T10:25:34Z</dcterms:created>
  <dcterms:modified xsi:type="dcterms:W3CDTF">2013-11-08T21:58:48Z</dcterms:modified>
</cp:coreProperties>
</file>