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theme/themeOverride7.xml" ContentType="application/vnd.openxmlformats-officedocument.themeOverride+xml"/>
  <Override PartName="/ppt/theme/themeOverride12.xml" ContentType="application/vnd.openxmlformats-officedocument.themeOverr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Override5.xml" ContentType="application/vnd.openxmlformats-officedocument.themeOverride+xml"/>
  <Override PartName="/ppt/theme/themeOverride10.xml" ContentType="application/vnd.openxmlformats-officedocument.themeOverr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theme/themeOverride3.xml" ContentType="application/vnd.openxmlformats-officedocument.themeOverr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Override9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Override8.xml" ContentType="application/vnd.openxmlformats-officedocument.themeOverride+xml"/>
  <Override PartName="/ppt/theme/themeOverride11.xml" ContentType="application/vnd.openxmlformats-officedocument.themeOverr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Override6.xml" ContentType="application/vnd.openxmlformats-officedocument.themeOverr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theme/themeOverride4.xml" ContentType="application/vnd.openxmlformats-officedocument.themeOverr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ppt/theme/themeOverride2.xml" ContentType="application/vnd.openxmlformats-officedocument.themeOverr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84" r:id="rId2"/>
    <p:sldId id="256" r:id="rId3"/>
    <p:sldId id="257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9" r:id="rId20"/>
    <p:sldId id="280" r:id="rId21"/>
    <p:sldId id="281" r:id="rId22"/>
    <p:sldId id="282" r:id="rId23"/>
    <p:sldId id="283" r:id="rId24"/>
    <p:sldId id="275" r:id="rId25"/>
    <p:sldId id="276" r:id="rId26"/>
    <p:sldId id="277" r:id="rId27"/>
    <p:sldId id="278" r:id="rId2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00FFFF"/>
    <a:srgbClr val="000000"/>
    <a:srgbClr val="00CC00"/>
    <a:srgbClr val="00FFCC"/>
    <a:srgbClr val="FF6161"/>
    <a:srgbClr val="FFFF85"/>
    <a:srgbClr val="5BFF5B"/>
    <a:srgbClr val="7DE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74" autoAdjust="0"/>
    <p:restoredTop sz="94621" autoAdjust="0"/>
  </p:normalViewPr>
  <p:slideViewPr>
    <p:cSldViewPr>
      <p:cViewPr varScale="1">
        <p:scale>
          <a:sx n="73" d="100"/>
          <a:sy n="73" d="100"/>
        </p:scale>
        <p:origin x="-131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3A87F0F-EBB9-49A0-B8B8-F0BC4D6A6948}" type="datetimeFigureOut">
              <a:rPr lang="cs-CZ"/>
              <a:pPr>
                <a:defRPr/>
              </a:pPr>
              <a:t>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A16BE186-47B2-4FB4-9456-61C7627197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DF0392-0659-489A-BB8F-2DC270952A97}" type="datetime1">
              <a:rPr lang="cs-CZ"/>
              <a:pPr>
                <a:defRPr/>
              </a:pPr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C6968C-1D73-4B7E-96CD-26A85909D6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77C608-8EA7-4569-B2DE-D9D61BF12BFA}" type="datetime1">
              <a:rPr lang="cs-CZ"/>
              <a:pPr>
                <a:defRPr/>
              </a:pPr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4458F-209D-4CEF-ABED-232C198748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B902C0-A0F2-418A-86F9-4C772373931A}" type="datetime1">
              <a:rPr lang="cs-CZ"/>
              <a:pPr>
                <a:defRPr/>
              </a:pPr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800BE-521A-4639-AA6F-5E33C86A25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B91316-DBCA-4CC0-9F5B-0475745A9DA7}" type="datetime1">
              <a:rPr lang="cs-CZ"/>
              <a:pPr>
                <a:defRPr/>
              </a:pPr>
              <a:t>8.11.2013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ABB7B-068F-4239-BAAF-FF47A01AE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5A25F7-B321-4639-B369-6D9F592273A1}" type="datetime1">
              <a:rPr lang="cs-CZ"/>
              <a:pPr>
                <a:defRPr/>
              </a:pPr>
              <a:t>8.11.2013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726603-1A9F-413C-A4E2-1420729A2D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6A2469-F320-4619-BAD6-C448926CB57E}" type="datetime1">
              <a:rPr lang="cs-CZ"/>
              <a:pPr>
                <a:defRPr/>
              </a:pPr>
              <a:t>8.11.2013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55FEB6-F86E-496F-A7D4-553D543BCA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47DCC-AF7B-4A45-866F-D271F7E99028}" type="datetime1">
              <a:rPr lang="cs-CZ"/>
              <a:pPr>
                <a:defRPr/>
              </a:pPr>
              <a:t>8.11.2013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050D92-5689-44C4-A16A-A12E21E06D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0CA22D-04F5-4A5E-AC3A-14CF5F3B9C2F}" type="datetime1">
              <a:rPr lang="cs-CZ"/>
              <a:pPr>
                <a:defRPr/>
              </a:pPr>
              <a:t>8.11.2013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6D5B2-BAF4-401B-B704-6BD06707ED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E27187-DCD2-4F4B-AAF7-6B8CE799E4B0}" type="datetime1">
              <a:rPr lang="cs-CZ"/>
              <a:pPr>
                <a:defRPr/>
              </a:pPr>
              <a:t>8.11.2013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FBC0AB-9599-4AD5-8BCC-16831AACE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099B0-DB05-46E2-A58C-3B7246334E4D}" type="datetime1">
              <a:rPr lang="cs-CZ"/>
              <a:pPr>
                <a:defRPr/>
              </a:pPr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F0EDFB-2645-4561-8B7A-B01BCED6D5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40D32D-EC62-4DAC-9C68-A66D83035A29}" type="datetime1">
              <a:rPr lang="cs-CZ"/>
              <a:pPr>
                <a:defRPr/>
              </a:pPr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067BC9-9BD4-44E5-9C6B-362A455A88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ABADEDF4-2FC4-47E6-A0BC-D7E7963E5A4C}" type="datetime1">
              <a:rPr lang="cs-CZ"/>
              <a:pPr>
                <a:defRPr/>
              </a:pPr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6F728D25-C8B8-4EAD-BF46-3AEDFAC240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Arial Unicode MS" pitchFamily="34" charset="-128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 Unicode MS" pitchFamily="34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 Unicode MS" pitchFamily="34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 Unicode MS" pitchFamily="34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 Unicode MS" pitchFamily="34" charset="-128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 Unicode MS" pitchFamily="34" charset="-128"/>
        <a:buChar char="•"/>
        <a:defRPr sz="3200" kern="1200">
          <a:solidFill>
            <a:schemeClr val="tx1"/>
          </a:solidFill>
          <a:latin typeface="Arial Unicode MS" pitchFamily="34" charset="-128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 Unicode MS" pitchFamily="34" charset="-128"/>
        <a:buChar char="–"/>
        <a:defRPr sz="2800" kern="1200">
          <a:solidFill>
            <a:schemeClr val="tx1"/>
          </a:solidFill>
          <a:latin typeface="Arial Unicode MS" pitchFamily="34" charset="-128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 Unicode MS" pitchFamily="34" charset="-128"/>
        <a:buChar char="•"/>
        <a:defRPr sz="2400" kern="1200">
          <a:solidFill>
            <a:schemeClr val="tx1"/>
          </a:solidFill>
          <a:latin typeface="Arial Unicode MS" pitchFamily="34" charset="-128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 Unicode MS" pitchFamily="34" charset="-128"/>
        <a:buChar char="–"/>
        <a:defRPr sz="2000" kern="1200">
          <a:solidFill>
            <a:schemeClr val="tx1"/>
          </a:solidFill>
          <a:latin typeface="Arial Unicode MS" pitchFamily="34" charset="-128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 Unicode MS" pitchFamily="34" charset="-128"/>
        <a:buChar char="»"/>
        <a:defRPr sz="2000" kern="1200">
          <a:solidFill>
            <a:schemeClr val="tx1"/>
          </a:solidFill>
          <a:latin typeface="Arial Unicode MS" pitchFamily="34" charset="-128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5.xml"/><Relationship Id="rId13" Type="http://schemas.openxmlformats.org/officeDocument/2006/relationships/slide" Target="slide14.xml"/><Relationship Id="rId18" Type="http://schemas.openxmlformats.org/officeDocument/2006/relationships/slide" Target="slide10.xml"/><Relationship Id="rId26" Type="http://schemas.openxmlformats.org/officeDocument/2006/relationships/slide" Target="slide22.xml"/><Relationship Id="rId3" Type="http://schemas.openxmlformats.org/officeDocument/2006/relationships/audio" Target="../media/audio1.wav"/><Relationship Id="rId21" Type="http://schemas.openxmlformats.org/officeDocument/2006/relationships/slide" Target="slide13.xml"/><Relationship Id="rId7" Type="http://schemas.openxmlformats.org/officeDocument/2006/relationships/audio" Target="../media/audio2.wav"/><Relationship Id="rId12" Type="http://schemas.openxmlformats.org/officeDocument/2006/relationships/slide" Target="slide9.xml"/><Relationship Id="rId17" Type="http://schemas.openxmlformats.org/officeDocument/2006/relationships/slide" Target="slide18.xml"/><Relationship Id="rId25" Type="http://schemas.openxmlformats.org/officeDocument/2006/relationships/slide" Target="slide21.xml"/><Relationship Id="rId2" Type="http://schemas.openxmlformats.org/officeDocument/2006/relationships/slide" Target="slide24.xml"/><Relationship Id="rId16" Type="http://schemas.openxmlformats.org/officeDocument/2006/relationships/slide" Target="slide17.xml"/><Relationship Id="rId20" Type="http://schemas.openxmlformats.org/officeDocument/2006/relationships/slide" Target="slide1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4.xml"/><Relationship Id="rId11" Type="http://schemas.openxmlformats.org/officeDocument/2006/relationships/slide" Target="slide8.xml"/><Relationship Id="rId24" Type="http://schemas.openxmlformats.org/officeDocument/2006/relationships/slide" Target="slide20.xml"/><Relationship Id="rId5" Type="http://schemas.openxmlformats.org/officeDocument/2006/relationships/slide" Target="slide26.xml"/><Relationship Id="rId15" Type="http://schemas.openxmlformats.org/officeDocument/2006/relationships/slide" Target="slide16.xml"/><Relationship Id="rId23" Type="http://schemas.openxmlformats.org/officeDocument/2006/relationships/slide" Target="slide19.xml"/><Relationship Id="rId10" Type="http://schemas.openxmlformats.org/officeDocument/2006/relationships/slide" Target="slide7.xml"/><Relationship Id="rId19" Type="http://schemas.openxmlformats.org/officeDocument/2006/relationships/slide" Target="slide11.xml"/><Relationship Id="rId4" Type="http://schemas.openxmlformats.org/officeDocument/2006/relationships/slide" Target="slide25.xml"/><Relationship Id="rId9" Type="http://schemas.openxmlformats.org/officeDocument/2006/relationships/slide" Target="slide6.xml"/><Relationship Id="rId14" Type="http://schemas.openxmlformats.org/officeDocument/2006/relationships/slide" Target="slide15.xml"/><Relationship Id="rId22" Type="http://schemas.openxmlformats.org/officeDocument/2006/relationships/slide" Target="slide27.xml"/><Relationship Id="rId27" Type="http://schemas.openxmlformats.org/officeDocument/2006/relationships/slide" Target="slide2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611188" y="1052736"/>
            <a:ext cx="8137525" cy="2304827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r>
              <a:rPr lang="cs-CZ" sz="2500" kern="0" dirty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  <a:t>Název školy: Základní škola T. G. Masaryka a Mateřská škola </a:t>
            </a:r>
            <a:r>
              <a:rPr lang="cs-CZ" sz="2500" kern="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  <a:t>Poříčany</a:t>
            </a:r>
            <a:r>
              <a:rPr lang="cs-CZ" sz="2500" kern="0" dirty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  <a:t>, okr. Kolín</a:t>
            </a:r>
            <a:br>
              <a:rPr lang="cs-CZ" sz="2500" kern="0" dirty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cs-CZ" sz="2500" kern="0" dirty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  <a:t>Autor: Mgr. Alena Černá</a:t>
            </a:r>
            <a:br>
              <a:rPr lang="cs-CZ" sz="2500" kern="0" dirty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cs-CZ" sz="2500" kern="0" dirty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  <a:t>Název: </a:t>
            </a:r>
            <a:r>
              <a:rPr lang="cs-CZ" sz="2200" kern="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  <a:t>VY_32_INOVACE_Z_17_</a:t>
            </a:r>
            <a:r>
              <a:rPr lang="en-GB" sz="2200" kern="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  <a:t>The Australia Facts</a:t>
            </a:r>
            <a:endParaRPr lang="en-GB" sz="2200" kern="0" dirty="0">
              <a:solidFill>
                <a:schemeClr val="tx2">
                  <a:lumMod val="60000"/>
                  <a:lumOff val="40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Podnadpis 4"/>
          <p:cNvSpPr txBox="1">
            <a:spLocks/>
          </p:cNvSpPr>
          <p:nvPr/>
        </p:nvSpPr>
        <p:spPr>
          <a:xfrm>
            <a:off x="755650" y="3213100"/>
            <a:ext cx="7632700" cy="194468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r>
              <a:rPr lang="cs-CZ" sz="2400" kern="0" dirty="0" smtClean="0">
                <a:solidFill>
                  <a:schemeClr val="tx2"/>
                </a:solidFill>
                <a:latin typeface="+mn-lt"/>
                <a:cs typeface="+mn-cs"/>
              </a:rPr>
              <a:t>Číslo </a:t>
            </a:r>
            <a:r>
              <a:rPr lang="cs-CZ" sz="2400" kern="0" dirty="0">
                <a:solidFill>
                  <a:schemeClr val="tx2"/>
                </a:solidFill>
                <a:latin typeface="+mn-lt"/>
                <a:cs typeface="+mn-cs"/>
              </a:rPr>
              <a:t>projektu: </a:t>
            </a:r>
            <a:r>
              <a:rPr lang="cs-CZ" sz="2400" kern="0">
                <a:solidFill>
                  <a:schemeClr val="tx2"/>
                </a:solidFill>
                <a:latin typeface="+mn-lt"/>
                <a:cs typeface="+mn-cs"/>
              </a:rPr>
              <a:t>CZ1.07/1.4.00/21.3085 </a:t>
            </a:r>
            <a:endParaRPr lang="cs-CZ" sz="2400" kern="0" smtClean="0">
              <a:solidFill>
                <a:schemeClr val="tx2"/>
              </a:solidFill>
              <a:latin typeface="+mn-lt"/>
              <a:cs typeface="+mn-cs"/>
            </a:endParaRP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r>
              <a:rPr lang="cs-CZ" sz="2400" kern="0" smtClean="0">
                <a:solidFill>
                  <a:schemeClr val="tx2"/>
                </a:solidFill>
                <a:latin typeface="+mn-lt"/>
                <a:cs typeface="+mn-cs"/>
              </a:rPr>
              <a:t>Anotace</a:t>
            </a:r>
            <a:r>
              <a:rPr lang="cs-CZ" sz="2400" kern="0" dirty="0" smtClean="0">
                <a:solidFill>
                  <a:schemeClr val="tx2"/>
                </a:solidFill>
                <a:latin typeface="+mn-lt"/>
                <a:cs typeface="+mn-cs"/>
              </a:rPr>
              <a:t>: </a:t>
            </a:r>
            <a:r>
              <a:rPr lang="cs-CZ" sz="2400" kern="0" dirty="0" err="1" smtClean="0">
                <a:solidFill>
                  <a:schemeClr val="tx2"/>
                </a:solidFill>
                <a:latin typeface="+mn-lt"/>
                <a:cs typeface="+mn-cs"/>
              </a:rPr>
              <a:t>speaking</a:t>
            </a:r>
            <a:r>
              <a:rPr lang="cs-CZ" sz="2400" kern="0" dirty="0" smtClean="0">
                <a:solidFill>
                  <a:schemeClr val="tx2"/>
                </a:solidFill>
                <a:latin typeface="+mn-lt"/>
                <a:cs typeface="+mn-cs"/>
              </a:rPr>
              <a:t>, reakce na otázky, opakování základních fakt o Austrálii.</a:t>
            </a: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endParaRPr lang="cs-CZ" sz="2400" kern="0" dirty="0" smtClean="0">
              <a:solidFill>
                <a:schemeClr val="tx2"/>
              </a:solidFill>
              <a:latin typeface="+mn-lt"/>
              <a:cs typeface="+mn-cs"/>
            </a:endParaRP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endParaRPr lang="cs-CZ" sz="3200" kern="0" dirty="0">
              <a:latin typeface="+mn-lt"/>
              <a:cs typeface="+mn-cs"/>
            </a:endParaRPr>
          </a:p>
        </p:txBody>
      </p:sp>
      <p:pic>
        <p:nvPicPr>
          <p:cNvPr id="1026" name="Picture 2" descr="C:\Users\alencaa\Desktop\logo_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941168"/>
            <a:ext cx="6588224" cy="1683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755650" y="981075"/>
            <a:ext cx="7772400" cy="1470025"/>
          </a:xfrm>
        </p:spPr>
        <p:txBody>
          <a:bodyPr/>
          <a:lstStyle/>
          <a:p>
            <a:pPr eaLnBrk="1" hangingPunct="1"/>
            <a:r>
              <a:rPr lang="cs-CZ" sz="3600" b="1" dirty="0" smtClean="0">
                <a:solidFill>
                  <a:srgbClr val="00CC00"/>
                </a:solidFill>
                <a:latin typeface="+mj-lt"/>
              </a:rPr>
              <a:t>RISKUJ </a:t>
            </a:r>
            <a:r>
              <a:rPr lang="cs-CZ" b="1" dirty="0" err="1" smtClean="0">
                <a:solidFill>
                  <a:srgbClr val="0070C0"/>
                </a:solidFill>
                <a:latin typeface="+mj-lt"/>
              </a:rPr>
              <a:t>quiz</a:t>
            </a:r>
            <a:r>
              <a:rPr lang="cs-CZ" b="1" dirty="0" smtClean="0">
                <a:solidFill>
                  <a:schemeClr val="hlink"/>
                </a:solidFill>
                <a:latin typeface="+mj-lt"/>
              </a:rPr>
              <a:t/>
            </a:r>
            <a:br>
              <a:rPr lang="cs-CZ" b="1" dirty="0" smtClean="0">
                <a:solidFill>
                  <a:schemeClr val="hlink"/>
                </a:solidFill>
                <a:latin typeface="+mj-lt"/>
              </a:rPr>
            </a:br>
            <a:endParaRPr lang="cs-CZ" dirty="0" smtClean="0">
              <a:solidFill>
                <a:schemeClr val="hlink"/>
              </a:solidFill>
              <a:latin typeface="+mj-lt"/>
            </a:endParaRP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1403350" y="2349500"/>
            <a:ext cx="6400800" cy="1752600"/>
          </a:xfrm>
        </p:spPr>
        <p:txBody>
          <a:bodyPr/>
          <a:lstStyle/>
          <a:p>
            <a:pPr eaLnBrk="1" hangingPunct="1"/>
            <a:r>
              <a:rPr lang="cs-CZ" sz="4400" b="1" dirty="0" err="1" smtClean="0">
                <a:solidFill>
                  <a:srgbClr val="FFFF00"/>
                </a:solidFill>
                <a:latin typeface="+mj-lt"/>
                <a:cs typeface="Arial" pitchFamily="34" charset="0"/>
              </a:rPr>
              <a:t>The</a:t>
            </a:r>
            <a:r>
              <a:rPr lang="cs-CZ" sz="4400" b="1" dirty="0" smtClean="0">
                <a:solidFill>
                  <a:srgbClr val="FFFF00"/>
                </a:solidFill>
                <a:latin typeface="+mj-lt"/>
                <a:cs typeface="Arial" pitchFamily="34" charset="0"/>
              </a:rPr>
              <a:t> USA </a:t>
            </a:r>
            <a:r>
              <a:rPr lang="cs-CZ" sz="4400" b="1" dirty="0" err="1" smtClean="0">
                <a:solidFill>
                  <a:srgbClr val="FFFF00"/>
                </a:solidFill>
                <a:latin typeface="+mj-lt"/>
                <a:cs typeface="Arial" pitchFamily="34" charset="0"/>
              </a:rPr>
              <a:t>Facts</a:t>
            </a:r>
            <a:endParaRPr lang="cs-CZ" sz="4400" b="1" dirty="0" smtClean="0">
              <a:solidFill>
                <a:srgbClr val="FFFF00"/>
              </a:solidFill>
              <a:latin typeface="+mj-lt"/>
              <a:cs typeface="Arial" pitchFamily="34" charset="0"/>
            </a:endParaRPr>
          </a:p>
        </p:txBody>
      </p:sp>
      <p:sp>
        <p:nvSpPr>
          <p:cNvPr id="2054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3779887" y="5805264"/>
            <a:ext cx="1800225" cy="792162"/>
          </a:xfrm>
          <a:prstGeom prst="actionButtonBlank">
            <a:avLst/>
          </a:prstGeom>
          <a:solidFill>
            <a:srgbClr val="FF0000"/>
          </a:solidFill>
          <a:ln w="9525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Pokračovat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5369" name="AutoShape 9">
            <a:hlinkClick r:id="rId2" action="ppaction://hlinksldjump" highlightClick="1">
              <a:snd r:embed="rId3" name="bomb.wav"/>
            </a:hlinkClick>
          </p:cNvPr>
          <p:cNvSpPr>
            <a:spLocks noChangeArrowheads="1"/>
          </p:cNvSpPr>
          <p:nvPr/>
        </p:nvSpPr>
        <p:spPr bwMode="auto">
          <a:xfrm>
            <a:off x="0" y="288925"/>
            <a:ext cx="2303463" cy="1484313"/>
          </a:xfrm>
          <a:prstGeom prst="actionButtonBlank">
            <a:avLst/>
          </a:prstGeom>
          <a:solidFill>
            <a:srgbClr val="00CCFF"/>
          </a:solidFill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anchor="ctr"/>
          <a:lstStyle/>
          <a:p>
            <a:pPr algn="ctr">
              <a:defRPr/>
            </a:pPr>
            <a:r>
              <a:rPr lang="en-GB" sz="2800" b="1" dirty="0" smtClean="0">
                <a:solidFill>
                  <a:schemeClr val="tx1"/>
                </a:solidFill>
              </a:rPr>
              <a:t>Cities</a:t>
            </a:r>
            <a:endParaRPr lang="en-GB" sz="2800" b="1" dirty="0">
              <a:solidFill>
                <a:schemeClr val="tx1"/>
              </a:solidFill>
            </a:endParaRPr>
          </a:p>
        </p:txBody>
      </p:sp>
      <p:sp>
        <p:nvSpPr>
          <p:cNvPr id="15370" name="AutoShape 10">
            <a:hlinkClick r:id="rId4" action="ppaction://hlinksldjump" highlightClick="1">
              <a:snd r:embed="rId3" name="bomb.wav"/>
            </a:hlinkClick>
          </p:cNvPr>
          <p:cNvSpPr>
            <a:spLocks noChangeArrowheads="1"/>
          </p:cNvSpPr>
          <p:nvPr/>
        </p:nvSpPr>
        <p:spPr bwMode="auto">
          <a:xfrm>
            <a:off x="2268538" y="288925"/>
            <a:ext cx="2270125" cy="1484313"/>
          </a:xfrm>
          <a:prstGeom prst="actionButtonBlank">
            <a:avLst/>
          </a:prstGeom>
          <a:solidFill>
            <a:srgbClr val="00CC00"/>
          </a:solidFill>
          <a:ln>
            <a:solidFill>
              <a:srgbClr val="008000"/>
            </a:solidFill>
            <a:headEnd/>
            <a:tailEnd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anchor="ctr"/>
          <a:lstStyle/>
          <a:p>
            <a:pPr algn="ctr">
              <a:defRPr/>
            </a:pPr>
            <a:r>
              <a:rPr lang="en-GB" sz="2800" b="1" dirty="0" smtClean="0">
                <a:solidFill>
                  <a:schemeClr val="tx1"/>
                </a:solidFill>
              </a:rPr>
              <a:t>Mountains, </a:t>
            </a:r>
          </a:p>
          <a:p>
            <a:pPr algn="ctr">
              <a:defRPr/>
            </a:pPr>
            <a:r>
              <a:rPr lang="en-GB" sz="2800" b="1" dirty="0" smtClean="0">
                <a:solidFill>
                  <a:schemeClr val="tx1"/>
                </a:solidFill>
              </a:rPr>
              <a:t>lakes </a:t>
            </a:r>
          </a:p>
          <a:p>
            <a:pPr algn="ctr">
              <a:defRPr/>
            </a:pPr>
            <a:r>
              <a:rPr lang="en-GB" sz="2800" b="1" dirty="0" smtClean="0">
                <a:solidFill>
                  <a:schemeClr val="tx1"/>
                </a:solidFill>
              </a:rPr>
              <a:t>and rivers</a:t>
            </a:r>
            <a:endParaRPr lang="en-GB" sz="2800" b="1" dirty="0">
              <a:solidFill>
                <a:schemeClr val="tx1"/>
              </a:solidFill>
            </a:endParaRPr>
          </a:p>
        </p:txBody>
      </p:sp>
      <p:sp>
        <p:nvSpPr>
          <p:cNvPr id="15372" name="AutoShape 12">
            <a:hlinkClick r:id="rId5" action="ppaction://hlinksldjump" highlightClick="1">
              <a:snd r:embed="rId3" name="bomb.wav"/>
            </a:hlinkClick>
          </p:cNvPr>
          <p:cNvSpPr>
            <a:spLocks noChangeArrowheads="1"/>
          </p:cNvSpPr>
          <p:nvPr/>
        </p:nvSpPr>
        <p:spPr bwMode="auto">
          <a:xfrm>
            <a:off x="4572000" y="288925"/>
            <a:ext cx="2266950" cy="1484313"/>
          </a:xfrm>
          <a:prstGeom prst="actionButtonBlank">
            <a:avLst/>
          </a:prstGeom>
          <a:solidFill>
            <a:srgbClr val="FFFF00"/>
          </a:solidFill>
          <a:ln>
            <a:solidFill>
              <a:srgbClr val="FF9900"/>
            </a:solidFill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anchor="ctr"/>
          <a:lstStyle/>
          <a:p>
            <a:pPr algn="ctr">
              <a:defRPr/>
            </a:pPr>
            <a:r>
              <a:rPr lang="en-GB" sz="2800" b="1" dirty="0" smtClean="0">
                <a:solidFill>
                  <a:schemeClr val="tx1"/>
                </a:solidFill>
              </a:rPr>
              <a:t>People </a:t>
            </a:r>
            <a:endParaRPr lang="en-GB" sz="2800" b="1" dirty="0">
              <a:solidFill>
                <a:schemeClr val="tx1"/>
              </a:solidFill>
            </a:endParaRPr>
          </a:p>
        </p:txBody>
      </p:sp>
      <p:sp>
        <p:nvSpPr>
          <p:cNvPr id="15373" name="AutoShape 13">
            <a:hlinkClick r:id="rId6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1801813"/>
            <a:ext cx="2303463" cy="906462"/>
          </a:xfrm>
          <a:prstGeom prst="actionButtonBlank">
            <a:avLst/>
          </a:prstGeom>
          <a:solidFill>
            <a:srgbClr val="7DE6FF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 dirty="0" smtClean="0"/>
              <a:t>1000</a:t>
            </a:r>
            <a:endParaRPr lang="cs-CZ" sz="2400" b="1" dirty="0"/>
          </a:p>
        </p:txBody>
      </p:sp>
      <p:sp>
        <p:nvSpPr>
          <p:cNvPr id="15375" name="AutoShape 15">
            <a:hlinkClick r:id="rId8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2738438"/>
            <a:ext cx="2303463" cy="906462"/>
          </a:xfrm>
          <a:prstGeom prst="actionButtonBlank">
            <a:avLst/>
          </a:prstGeom>
          <a:solidFill>
            <a:srgbClr val="7DE6FF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2000</a:t>
            </a:r>
          </a:p>
        </p:txBody>
      </p:sp>
      <p:sp>
        <p:nvSpPr>
          <p:cNvPr id="15376" name="AutoShape 16">
            <a:hlinkClick r:id="rId9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3675063"/>
            <a:ext cx="2303463" cy="906462"/>
          </a:xfrm>
          <a:prstGeom prst="actionButtonBlank">
            <a:avLst/>
          </a:prstGeom>
          <a:solidFill>
            <a:srgbClr val="7DE6FF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3000</a:t>
            </a:r>
          </a:p>
        </p:txBody>
      </p:sp>
      <p:sp>
        <p:nvSpPr>
          <p:cNvPr id="15377" name="AutoShape 17">
            <a:hlinkClick r:id="rId10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4610100"/>
            <a:ext cx="2303463" cy="906463"/>
          </a:xfrm>
          <a:prstGeom prst="actionButtonBlank">
            <a:avLst/>
          </a:prstGeom>
          <a:solidFill>
            <a:srgbClr val="7DE6FF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4000</a:t>
            </a:r>
          </a:p>
        </p:txBody>
      </p:sp>
      <p:sp>
        <p:nvSpPr>
          <p:cNvPr id="15378" name="AutoShape 18">
            <a:hlinkClick r:id="rId11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5546725"/>
            <a:ext cx="2303463" cy="906463"/>
          </a:xfrm>
          <a:prstGeom prst="actionButtonBlank">
            <a:avLst/>
          </a:prstGeom>
          <a:solidFill>
            <a:srgbClr val="7DE6FF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5000</a:t>
            </a:r>
          </a:p>
        </p:txBody>
      </p:sp>
      <p:sp>
        <p:nvSpPr>
          <p:cNvPr id="15379" name="AutoShape 19">
            <a:hlinkClick r:id="rId12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1801813"/>
            <a:ext cx="2266950" cy="906462"/>
          </a:xfrm>
          <a:prstGeom prst="actionButtonBlank">
            <a:avLst/>
          </a:prstGeom>
          <a:solidFill>
            <a:srgbClr val="5BFF5B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1000</a:t>
            </a:r>
          </a:p>
        </p:txBody>
      </p:sp>
      <p:sp>
        <p:nvSpPr>
          <p:cNvPr id="15380" name="AutoShape 20">
            <a:hlinkClick r:id="rId13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4572000" y="1801813"/>
            <a:ext cx="2266950" cy="906462"/>
          </a:xfrm>
          <a:prstGeom prst="actionButtonBlank">
            <a:avLst/>
          </a:prstGeom>
          <a:solidFill>
            <a:srgbClr val="FFFF85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 dirty="0"/>
              <a:t>1000</a:t>
            </a:r>
          </a:p>
        </p:txBody>
      </p:sp>
      <p:sp>
        <p:nvSpPr>
          <p:cNvPr id="15381" name="AutoShape 21">
            <a:hlinkClick r:id="rId1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572000" y="2738438"/>
            <a:ext cx="2266950" cy="906462"/>
          </a:xfrm>
          <a:prstGeom prst="actionButtonBlank">
            <a:avLst/>
          </a:prstGeom>
          <a:solidFill>
            <a:srgbClr val="FFFF85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2000</a:t>
            </a:r>
          </a:p>
        </p:txBody>
      </p:sp>
      <p:sp>
        <p:nvSpPr>
          <p:cNvPr id="15382" name="AutoShape 22">
            <a:hlinkClick r:id="rId15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4572000" y="3675063"/>
            <a:ext cx="2266950" cy="906462"/>
          </a:xfrm>
          <a:prstGeom prst="actionButtonBlank">
            <a:avLst/>
          </a:prstGeom>
          <a:solidFill>
            <a:srgbClr val="FFFF85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3000</a:t>
            </a:r>
          </a:p>
        </p:txBody>
      </p:sp>
      <p:sp>
        <p:nvSpPr>
          <p:cNvPr id="15383" name="AutoShape 23">
            <a:hlinkClick r:id="rId16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4572000" y="4610100"/>
            <a:ext cx="2266950" cy="906463"/>
          </a:xfrm>
          <a:prstGeom prst="actionButtonBlank">
            <a:avLst/>
          </a:prstGeom>
          <a:solidFill>
            <a:srgbClr val="FFFF85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4000</a:t>
            </a:r>
          </a:p>
        </p:txBody>
      </p:sp>
      <p:sp>
        <p:nvSpPr>
          <p:cNvPr id="15384" name="AutoShape 24">
            <a:hlinkClick r:id="rId17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4572000" y="5546725"/>
            <a:ext cx="2266950" cy="906463"/>
          </a:xfrm>
          <a:prstGeom prst="actionButtonBlank">
            <a:avLst/>
          </a:prstGeom>
          <a:solidFill>
            <a:srgbClr val="FFFF85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5000</a:t>
            </a:r>
          </a:p>
        </p:txBody>
      </p:sp>
      <p:sp>
        <p:nvSpPr>
          <p:cNvPr id="15385" name="AutoShape 25">
            <a:hlinkClick r:id="rId18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2738438"/>
            <a:ext cx="2266950" cy="906462"/>
          </a:xfrm>
          <a:prstGeom prst="actionButtonBlank">
            <a:avLst/>
          </a:prstGeom>
          <a:solidFill>
            <a:srgbClr val="5BFF5B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2000</a:t>
            </a:r>
          </a:p>
        </p:txBody>
      </p:sp>
      <p:sp>
        <p:nvSpPr>
          <p:cNvPr id="15386" name="AutoShape 26">
            <a:hlinkClick r:id="rId19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3675063"/>
            <a:ext cx="2266950" cy="906462"/>
          </a:xfrm>
          <a:prstGeom prst="actionButtonBlank">
            <a:avLst/>
          </a:prstGeom>
          <a:solidFill>
            <a:srgbClr val="5BFF5B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3000</a:t>
            </a:r>
          </a:p>
        </p:txBody>
      </p:sp>
      <p:sp>
        <p:nvSpPr>
          <p:cNvPr id="15387" name="AutoShape 27">
            <a:hlinkClick r:id="rId20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4610100"/>
            <a:ext cx="2266950" cy="906463"/>
          </a:xfrm>
          <a:prstGeom prst="actionButtonBlank">
            <a:avLst/>
          </a:prstGeom>
          <a:solidFill>
            <a:srgbClr val="5BFF5B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4000</a:t>
            </a:r>
          </a:p>
        </p:txBody>
      </p:sp>
      <p:sp>
        <p:nvSpPr>
          <p:cNvPr id="15388" name="AutoShape 28">
            <a:hlinkClick r:id="rId21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5546725"/>
            <a:ext cx="2266950" cy="906463"/>
          </a:xfrm>
          <a:prstGeom prst="actionButtonBlank">
            <a:avLst/>
          </a:prstGeom>
          <a:solidFill>
            <a:srgbClr val="5BFF5B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5000</a:t>
            </a:r>
          </a:p>
        </p:txBody>
      </p:sp>
      <p:sp>
        <p:nvSpPr>
          <p:cNvPr id="15389" name="AutoShape 29">
            <a:hlinkClick r:id="rId22" action="ppaction://hlinksldjump" highlightClick="1">
              <a:snd r:embed="rId3" name="bomb.wav"/>
            </a:hlinkClick>
          </p:cNvPr>
          <p:cNvSpPr>
            <a:spLocks noChangeArrowheads="1"/>
          </p:cNvSpPr>
          <p:nvPr/>
        </p:nvSpPr>
        <p:spPr bwMode="auto">
          <a:xfrm>
            <a:off x="6840538" y="288925"/>
            <a:ext cx="2303462" cy="1484313"/>
          </a:xfrm>
          <a:prstGeom prst="actionButtonBlank">
            <a:avLst/>
          </a:prstGeom>
          <a:solidFill>
            <a:srgbClr val="FF0000"/>
          </a:solidFill>
          <a:ln w="9525">
            <a:solidFill>
              <a:srgbClr val="8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800" b="1" dirty="0" smtClean="0">
                <a:latin typeface="+mn-lt"/>
                <a:ea typeface="+mn-ea"/>
                <a:cs typeface="+mn-cs"/>
              </a:rPr>
              <a:t>Nature </a:t>
            </a:r>
            <a:endParaRPr lang="en-GB" sz="2800" b="1" dirty="0">
              <a:latin typeface="+mn-lt"/>
              <a:ea typeface="+mn-ea"/>
              <a:cs typeface="+mn-cs"/>
            </a:endParaRPr>
          </a:p>
        </p:txBody>
      </p:sp>
      <p:sp>
        <p:nvSpPr>
          <p:cNvPr id="15390" name="AutoShape 30">
            <a:hlinkClick r:id="rId23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1801813"/>
            <a:ext cx="2303462" cy="906462"/>
          </a:xfrm>
          <a:prstGeom prst="actionButtonBlank">
            <a:avLst/>
          </a:prstGeom>
          <a:solidFill>
            <a:srgbClr val="FF616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1000</a:t>
            </a:r>
          </a:p>
        </p:txBody>
      </p:sp>
      <p:sp>
        <p:nvSpPr>
          <p:cNvPr id="15391" name="AutoShape 31">
            <a:hlinkClick r:id="rId24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2738438"/>
            <a:ext cx="2303462" cy="906462"/>
          </a:xfrm>
          <a:prstGeom prst="actionButtonBlank">
            <a:avLst/>
          </a:prstGeom>
          <a:solidFill>
            <a:srgbClr val="FF616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2000</a:t>
            </a:r>
          </a:p>
        </p:txBody>
      </p:sp>
      <p:sp>
        <p:nvSpPr>
          <p:cNvPr id="15392" name="AutoShape 32">
            <a:hlinkClick r:id="rId25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3675063"/>
            <a:ext cx="2303462" cy="906462"/>
          </a:xfrm>
          <a:prstGeom prst="actionButtonBlank">
            <a:avLst/>
          </a:prstGeom>
          <a:solidFill>
            <a:srgbClr val="FF616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3000</a:t>
            </a:r>
          </a:p>
        </p:txBody>
      </p:sp>
      <p:sp>
        <p:nvSpPr>
          <p:cNvPr id="15393" name="AutoShape 33">
            <a:hlinkClick r:id="rId26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4610100"/>
            <a:ext cx="2303462" cy="906463"/>
          </a:xfrm>
          <a:prstGeom prst="actionButtonBlank">
            <a:avLst/>
          </a:prstGeom>
          <a:solidFill>
            <a:srgbClr val="FF616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4000</a:t>
            </a:r>
          </a:p>
        </p:txBody>
      </p:sp>
      <p:sp>
        <p:nvSpPr>
          <p:cNvPr id="15394" name="AutoShape 34">
            <a:hlinkClick r:id="rId27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5546725"/>
            <a:ext cx="2303462" cy="906463"/>
          </a:xfrm>
          <a:prstGeom prst="actionButtonBlank">
            <a:avLst/>
          </a:prstGeom>
          <a:solidFill>
            <a:srgbClr val="FF616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5000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3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53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3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153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153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153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53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3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53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3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153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153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153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53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3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53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153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153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3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500"/>
                                        <p:tgtEl>
                                          <p:spTgt spid="153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153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153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53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53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0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3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153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153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153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53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3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153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153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/>
                                        <p:tgtEl>
                                          <p:spTgt spid="153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153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53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500"/>
                                        <p:tgtEl>
                                          <p:spTgt spid="153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/>
                                        <p:tgtEl>
                                          <p:spTgt spid="153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/>
                                        <p:tgtEl>
                                          <p:spTgt spid="153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153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53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153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153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153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153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4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53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500"/>
                                        <p:tgtEl>
                                          <p:spTgt spid="153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/>
                                        <p:tgtEl>
                                          <p:spTgt spid="153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/>
                                        <p:tgtEl>
                                          <p:spTgt spid="153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153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5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53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15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15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/>
                                        <p:tgtEl>
                                          <p:spTgt spid="153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7" dur="500"/>
                                        <p:tgtEl>
                                          <p:spTgt spid="153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6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153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500"/>
                                        <p:tgtEl>
                                          <p:spTgt spid="153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/>
                                        <p:tgtEl>
                                          <p:spTgt spid="153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/>
                                        <p:tgtEl>
                                          <p:spTgt spid="153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153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7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53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15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15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/>
                                        <p:tgtEl>
                                          <p:spTgt spid="153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500"/>
                                        <p:tgtEl>
                                          <p:spTgt spid="153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53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1" dur="500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69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153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8" dur="500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0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153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5" dur="500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2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53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2" dur="500"/>
                                        <p:tgtEl>
                                          <p:spTgt spid="15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/>
                                        <p:tgtEl>
                                          <p:spTgt spid="15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9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153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9" dur="500"/>
                                        <p:tgtEl>
                                          <p:spTgt spid="153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153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/>
                                        <p:tgtEl>
                                          <p:spTgt spid="153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2" dur="500"/>
                                        <p:tgtEl>
                                          <p:spTgt spid="153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0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153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153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/>
                                        <p:tgtEl>
                                          <p:spTgt spid="153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/>
                                        <p:tgtEl>
                                          <p:spTgt spid="1539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1" dur="500"/>
                                        <p:tgtEl>
                                          <p:spTgt spid="153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1"/>
                  </p:tgtEl>
                </p:cond>
              </p:nextCondLst>
            </p:seq>
            <p:seq concurrent="1" nextAc="seek">
              <p:cTn id="183" restart="whenNotActive" fill="hold" evtFilter="cancelBubble" nodeType="interactiveSeq">
                <p:stCondLst>
                  <p:cond evt="onClick" delay="0">
                    <p:tgtEl>
                      <p:spTgt spid="153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4" fill="hold">
                      <p:stCondLst>
                        <p:cond delay="0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7" dur="500"/>
                                        <p:tgtEl>
                                          <p:spTgt spid="153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153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1539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153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2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153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153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/>
                                        <p:tgtEl>
                                          <p:spTgt spid="153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1539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9" dur="500"/>
                                        <p:tgtEl>
                                          <p:spTgt spid="153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3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153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153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153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500"/>
                                        <p:tgtEl>
                                          <p:spTgt spid="153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8" dur="500"/>
                                        <p:tgtEl>
                                          <p:spTgt spid="153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4"/>
                  </p:tgtEl>
                </p:cond>
              </p:nextCondLst>
            </p:seq>
          </p:childTnLst>
        </p:cTn>
      </p:par>
    </p:tnLst>
    <p:bldLst>
      <p:bldP spid="15369" grpId="0" animBg="1"/>
      <p:bldP spid="15370" grpId="0" animBg="1"/>
      <p:bldP spid="15372" grpId="0" animBg="1"/>
      <p:bldP spid="15373" grpId="0" animBg="1"/>
      <p:bldP spid="15375" grpId="0" animBg="1"/>
      <p:bldP spid="15376" grpId="0" animBg="1"/>
      <p:bldP spid="15377" grpId="0" animBg="1"/>
      <p:bldP spid="15378" grpId="0" animBg="1"/>
      <p:bldP spid="15379" grpId="0" animBg="1"/>
      <p:bldP spid="15380" grpId="0" animBg="1"/>
      <p:bldP spid="15381" grpId="0" animBg="1"/>
      <p:bldP spid="15382" grpId="0" animBg="1"/>
      <p:bldP spid="15383" grpId="0" animBg="1"/>
      <p:bldP spid="15384" grpId="0" animBg="1"/>
      <p:bldP spid="15385" grpId="0" animBg="1"/>
      <p:bldP spid="15386" grpId="0" animBg="1"/>
      <p:bldP spid="15387" grpId="0" animBg="1"/>
      <p:bldP spid="15388" grpId="0" animBg="1"/>
      <p:bldP spid="15389" grpId="0" animBg="1"/>
      <p:bldP spid="15390" grpId="0" animBg="1"/>
      <p:bldP spid="15391" grpId="0" animBg="1"/>
      <p:bldP spid="15392" grpId="0" animBg="1"/>
      <p:bldP spid="15393" grpId="0" animBg="1"/>
      <p:bldP spid="1539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E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1000</a:t>
            </a:r>
          </a:p>
        </p:txBody>
      </p:sp>
      <p:sp>
        <p:nvSpPr>
          <p:cNvPr id="4099" name="AutoShape 6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100392" y="6093296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FF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6" name="Text Box 8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en-GB" sz="3600" dirty="0" smtClean="0"/>
              <a:t>What is the capital city of Australia?</a:t>
            </a:r>
            <a:endParaRPr lang="en-GB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E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2000</a:t>
            </a:r>
          </a:p>
        </p:txBody>
      </p:sp>
      <p:sp>
        <p:nvSpPr>
          <p:cNvPr id="5" name="AutoShape 6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100392" y="6093296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FF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9592" y="1746682"/>
            <a:ext cx="72008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dirty="0" smtClean="0"/>
              <a:t>What is the biggest city in Australia?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E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3000</a:t>
            </a:r>
          </a:p>
        </p:txBody>
      </p:sp>
      <p:sp>
        <p:nvSpPr>
          <p:cNvPr id="6147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FF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5" name="Text Box 8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en-GB" sz="3600" dirty="0" smtClean="0"/>
              <a:t>What is the most famous landmark in Sydney? 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E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4000</a:t>
            </a:r>
          </a:p>
        </p:txBody>
      </p:sp>
      <p:sp>
        <p:nvSpPr>
          <p:cNvPr id="7172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en-GB" sz="3600" dirty="0" smtClean="0"/>
              <a:t>What is the name the only big city on the west coast of Australia?</a:t>
            </a:r>
            <a:endParaRPr lang="en-GB" sz="3600" dirty="0"/>
          </a:p>
        </p:txBody>
      </p:sp>
      <p:sp>
        <p:nvSpPr>
          <p:cNvPr id="5" name="AutoShape 6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100392" y="6093296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FF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E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5000</a:t>
            </a:r>
          </a:p>
        </p:txBody>
      </p:sp>
      <p:sp>
        <p:nvSpPr>
          <p:cNvPr id="8195" name="AutoShape 5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FF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8196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en-GB" sz="3600" dirty="0" smtClean="0"/>
              <a:t>What is the name of the biggest city in central Australia?</a:t>
            </a:r>
            <a:endParaRPr lang="en-GB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FF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1000</a:t>
            </a:r>
          </a:p>
        </p:txBody>
      </p:sp>
      <p:sp>
        <p:nvSpPr>
          <p:cNvPr id="9219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9220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en-GB" sz="3600" dirty="0" smtClean="0"/>
              <a:t>Name the two longest rivers in Australia?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FF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2000</a:t>
            </a:r>
          </a:p>
        </p:txBody>
      </p:sp>
      <p:sp>
        <p:nvSpPr>
          <p:cNvPr id="10243" name="AutoShape 5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10244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en-GB" sz="3600" dirty="0" smtClean="0"/>
              <a:t>What is the name of the mountains on the east coast of Australia?</a:t>
            </a:r>
            <a:endParaRPr lang="en-GB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FF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3000</a:t>
            </a:r>
          </a:p>
        </p:txBody>
      </p:sp>
      <p:sp>
        <p:nvSpPr>
          <p:cNvPr id="11267" name="AutoShape 5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en-GB" sz="3600" dirty="0" smtClean="0"/>
              <a:t>What is the highest mountain in Australia?</a:t>
            </a:r>
            <a:endParaRPr lang="en-GB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FF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4000</a:t>
            </a:r>
          </a:p>
        </p:txBody>
      </p:sp>
      <p:sp>
        <p:nvSpPr>
          <p:cNvPr id="12291" name="AutoShape 5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5" name="Text Box 7"/>
          <p:cNvSpPr txBox="1">
            <a:spLocks noChangeArrowheads="1"/>
          </p:cNvSpPr>
          <p:nvPr/>
        </p:nvSpPr>
        <p:spPr bwMode="auto">
          <a:xfrm>
            <a:off x="1166813" y="1720850"/>
            <a:ext cx="6934200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en-GB" sz="3600" dirty="0" smtClean="0"/>
              <a:t>What is the name of the lake which gets bigger or smaller, depending whether it is the wet of the dry season?</a:t>
            </a:r>
            <a:endParaRPr lang="en-GB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FF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5000</a:t>
            </a:r>
          </a:p>
        </p:txBody>
      </p:sp>
      <p:sp>
        <p:nvSpPr>
          <p:cNvPr id="13315" name="AutoShape 5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en-GB" sz="3600" dirty="0" smtClean="0"/>
              <a:t>What is the term for rivers that only appear when it is the rainy season?</a:t>
            </a:r>
            <a:endParaRPr lang="en-GB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1000</a:t>
            </a:r>
          </a:p>
        </p:txBody>
      </p:sp>
      <p:sp>
        <p:nvSpPr>
          <p:cNvPr id="14339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14340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en-GB" sz="3600" dirty="0" smtClean="0"/>
              <a:t>What nationality were the first colonists in Australia?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2000</a:t>
            </a:r>
          </a:p>
        </p:txBody>
      </p:sp>
      <p:sp>
        <p:nvSpPr>
          <p:cNvPr id="15363" name="AutoShape 5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15364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en-GB" sz="3600" dirty="0" smtClean="0"/>
              <a:t>What is the name of the weapon used by native Australian people?</a:t>
            </a:r>
            <a:endParaRPr lang="en-GB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3000</a:t>
            </a:r>
          </a:p>
        </p:txBody>
      </p:sp>
      <p:sp>
        <p:nvSpPr>
          <p:cNvPr id="16387" name="AutoShape 5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en-GB" sz="3600" dirty="0" smtClean="0"/>
              <a:t>Who are the native Australian people?</a:t>
            </a:r>
            <a:endParaRPr lang="en-GB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4000</a:t>
            </a:r>
          </a:p>
        </p:txBody>
      </p:sp>
      <p:sp>
        <p:nvSpPr>
          <p:cNvPr id="17411" name="AutoShape 5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en-GB" sz="3600" dirty="0" smtClean="0"/>
              <a:t>What was the purpose of Australian continent for the British government after they discovered the continent and before people started to settle there?</a:t>
            </a:r>
            <a:endParaRPr lang="en-GB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5000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308324"/>
          </a:xfr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0"/>
              </a:spcBef>
              <a:buNone/>
              <a:tabLst>
                <a:tab pos="2330450" algn="l"/>
              </a:tabLst>
            </a:pPr>
            <a:r>
              <a:rPr lang="en-GB" sz="3600" dirty="0" smtClean="0">
                <a:ea typeface="Arial Unicode MS" pitchFamily="34" charset="-128"/>
                <a:cs typeface="Arial Unicode MS" pitchFamily="34" charset="-128"/>
              </a:rPr>
              <a:t>What is the name of a large sandstone rock formation in central Australia that is sacred to the native Australian people?</a:t>
            </a:r>
          </a:p>
        </p:txBody>
      </p:sp>
      <p:sp>
        <p:nvSpPr>
          <p:cNvPr id="18435" name="AutoShape 5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1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1000</a:t>
            </a:r>
          </a:p>
        </p:txBody>
      </p:sp>
      <p:sp>
        <p:nvSpPr>
          <p:cNvPr id="19460" name="AutoShape 4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00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19461" name="Text Box 5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en-GB" sz="3600" dirty="0" smtClean="0"/>
              <a:t>What is the most famous Australian animal?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1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2000</a:t>
            </a:r>
          </a:p>
        </p:txBody>
      </p:sp>
      <p:sp>
        <p:nvSpPr>
          <p:cNvPr id="20484" name="AutoShape 4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00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20485" name="Text Box 5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en-GB" sz="3600" dirty="0" smtClean="0"/>
              <a:t>What animals are typically bred on Australian farms?</a:t>
            </a:r>
            <a:endParaRPr lang="en-GB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1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3000</a:t>
            </a:r>
          </a:p>
        </p:txBody>
      </p:sp>
      <p:sp>
        <p:nvSpPr>
          <p:cNvPr id="21508" name="AutoShape 4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00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  <a:defRPr/>
            </a:pPr>
            <a:r>
              <a:rPr lang="en-GB" sz="3600" dirty="0" smtClean="0">
                <a:latin typeface="Arial" pitchFamily="34" charset="0"/>
                <a:cs typeface="Arial" pitchFamily="34" charset="0"/>
              </a:rPr>
              <a:t>What beast of prey is typical for Tasmania?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1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4000</a:t>
            </a:r>
          </a:p>
        </p:txBody>
      </p:sp>
      <p:sp>
        <p:nvSpPr>
          <p:cNvPr id="22532" name="AutoShape 4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00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22533" name="Text Box 5"/>
          <p:cNvSpPr txBox="1">
            <a:spLocks noChangeArrowheads="1"/>
          </p:cNvSpPr>
          <p:nvPr/>
        </p:nvSpPr>
        <p:spPr bwMode="auto">
          <a:xfrm>
            <a:off x="1166813" y="1720850"/>
            <a:ext cx="69342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en-GB" sz="3600" dirty="0" smtClean="0"/>
              <a:t>What does a koala bear eat?</a:t>
            </a:r>
            <a:endParaRPr lang="en-GB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1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5000</a:t>
            </a:r>
          </a:p>
        </p:txBody>
      </p:sp>
      <p:sp>
        <p:nvSpPr>
          <p:cNvPr id="23556" name="AutoShape 4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00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23557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en-GB" sz="3600" dirty="0" smtClean="0"/>
              <a:t>Name three marsupials typical for Australian continent.</a:t>
            </a:r>
            <a:endParaRPr lang="en-GB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6000" b="1" dirty="0" smtClean="0">
                <a:latin typeface="+mj-lt"/>
              </a:rPr>
              <a:t>BONUS</a:t>
            </a:r>
          </a:p>
        </p:txBody>
      </p:sp>
      <p:sp>
        <p:nvSpPr>
          <p:cNvPr id="24579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FF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24580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  <a:defRPr/>
            </a:pPr>
            <a:r>
              <a:rPr lang="en-GB" sz="3600" dirty="0" smtClean="0">
                <a:latin typeface="Arial" pitchFamily="34" charset="0"/>
                <a:cs typeface="Arial" pitchFamily="34" charset="0"/>
              </a:rPr>
              <a:t>How many people live in Australia?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6000" b="1" dirty="0" smtClean="0">
                <a:latin typeface="+mj-lt"/>
              </a:rPr>
              <a:t>BONUS</a:t>
            </a:r>
          </a:p>
        </p:txBody>
      </p:sp>
      <p:sp>
        <p:nvSpPr>
          <p:cNvPr id="25603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25604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  <a:defRPr/>
            </a:pPr>
            <a:r>
              <a:rPr lang="en-GB" sz="3600" dirty="0" smtClean="0">
                <a:latin typeface="Arial" pitchFamily="34" charset="0"/>
                <a:cs typeface="Arial" pitchFamily="34" charset="0"/>
              </a:rPr>
              <a:t>What type of landscape covers the central part of Australia?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6000" b="1" dirty="0" smtClean="0">
                <a:latin typeface="+mj-lt"/>
              </a:rPr>
              <a:t>BONUS</a:t>
            </a:r>
          </a:p>
        </p:txBody>
      </p:sp>
      <p:sp>
        <p:nvSpPr>
          <p:cNvPr id="26627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28504" y="6093296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26628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  <a:defRPr/>
            </a:pPr>
            <a:r>
              <a:rPr lang="en-GB" sz="3600" dirty="0" smtClean="0">
                <a:latin typeface="Arial" pitchFamily="34" charset="0"/>
                <a:cs typeface="Arial" pitchFamily="34" charset="0"/>
              </a:rPr>
              <a:t>Who is the head of Australia?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6000" b="1" dirty="0" smtClean="0">
                <a:latin typeface="+mj-lt"/>
              </a:rPr>
              <a:t>BONUS</a:t>
            </a:r>
          </a:p>
        </p:txBody>
      </p:sp>
      <p:sp>
        <p:nvSpPr>
          <p:cNvPr id="27652" name="Text Box 4"/>
          <p:cNvSpPr txBox="1">
            <a:spLocks noChangeArrowheads="1"/>
          </p:cNvSpPr>
          <p:nvPr/>
        </p:nvSpPr>
        <p:spPr bwMode="auto">
          <a:xfrm>
            <a:off x="1166813" y="1720850"/>
            <a:ext cx="6934200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  <a:defRPr/>
            </a:pPr>
            <a:r>
              <a:rPr lang="en-GB" sz="3600" dirty="0" smtClean="0">
                <a:latin typeface="Arial" pitchFamily="34" charset="0"/>
                <a:cs typeface="Arial" pitchFamily="34" charset="0"/>
              </a:rPr>
              <a:t>Australia is a homeland of a big bird which cannot fly. What is its name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?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4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28504" y="6165384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00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644</TotalTime>
  <Words>374</Words>
  <Application>Microsoft Office PowerPoint</Application>
  <PresentationFormat>Předvádění na obrazovce (4:3)</PresentationFormat>
  <Paragraphs>80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DUM-PPT-šablona</vt:lpstr>
      <vt:lpstr>Snímek 1</vt:lpstr>
      <vt:lpstr>RISKUJ quiz </vt:lpstr>
      <vt:lpstr>Snímek 3</vt:lpstr>
      <vt:lpstr>1000</vt:lpstr>
      <vt:lpstr>2000</vt:lpstr>
      <vt:lpstr>3000</vt:lpstr>
      <vt:lpstr>4000</vt:lpstr>
      <vt:lpstr>5000</vt:lpstr>
      <vt:lpstr>1000</vt:lpstr>
      <vt:lpstr>2000</vt:lpstr>
      <vt:lpstr>3000</vt:lpstr>
      <vt:lpstr>4000</vt:lpstr>
      <vt:lpstr>5000</vt:lpstr>
      <vt:lpstr>1000</vt:lpstr>
      <vt:lpstr>2000</vt:lpstr>
      <vt:lpstr>3000</vt:lpstr>
      <vt:lpstr>4000</vt:lpstr>
      <vt:lpstr>5000</vt:lpstr>
      <vt:lpstr>1000</vt:lpstr>
      <vt:lpstr>2000</vt:lpstr>
      <vt:lpstr>3000</vt:lpstr>
      <vt:lpstr>4000</vt:lpstr>
      <vt:lpstr>5000</vt:lpstr>
      <vt:lpstr>BONUS</vt:lpstr>
      <vt:lpstr>BONUS</vt:lpstr>
      <vt:lpstr>BONUS</vt:lpstr>
      <vt:lpstr>BONUS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 - Jižní Amerika</dc:title>
  <dc:creator>Pavel Žižka</dc:creator>
  <dc:description>Autorem materiálu a všech jeho částí je, není-li uvedeno jinak, Pavel Žižka._x000d_
Dostupné z Metodického portálu www.rvp.cz, ISSN: 1802-4785, financovaného z ESF a státního rozpočtu ČR. Provozováno Výzkumným ústavem pedagogickým v Praze.</dc:description>
  <cp:lastModifiedBy>alencaa</cp:lastModifiedBy>
  <cp:revision>47</cp:revision>
  <dcterms:created xsi:type="dcterms:W3CDTF">2009-11-09T10:25:34Z</dcterms:created>
  <dcterms:modified xsi:type="dcterms:W3CDTF">2013-11-08T22:03:22Z</dcterms:modified>
</cp:coreProperties>
</file>