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73" r:id="rId8"/>
    <p:sldId id="274" r:id="rId9"/>
    <p:sldId id="267" r:id="rId10"/>
    <p:sldId id="268" r:id="rId11"/>
    <p:sldId id="271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00CCFF"/>
    <a:srgbClr val="FFC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7" autoAdjust="0"/>
    <p:restoredTop sz="93783" autoAdjust="0"/>
  </p:normalViewPr>
  <p:slideViewPr>
    <p:cSldViewPr>
      <p:cViewPr>
        <p:scale>
          <a:sx n="120" d="100"/>
          <a:sy n="120" d="100"/>
        </p:scale>
        <p:origin x="-72" y="7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F32B-8C3B-41E2-920D-FC9FCECCA092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41C9A9-8353-4AB0-A071-928A32A857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2806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9A267-DCE4-4168-80D5-BA1F7D32414C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7720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eeeeEEEEEEE</a:t>
            </a:r>
            <a:r>
              <a:rPr lang="cs-CZ" dirty="0" smtClean="0"/>
              <a:t> ___?????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B5BF54-509A-458C-9C1F-431BA6723C58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5590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874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3237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644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2513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043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8629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6598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6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538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273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255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>
                <a:alpha val="5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2978A-7153-44F9-BF3F-6748BD828C89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C0E35-EB42-48F9-A8FB-E9BFE68505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8862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wmf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jpeg"/><Relationship Id="rId7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jpeg"/><Relationship Id="rId7" Type="http://schemas.openxmlformats.org/officeDocument/2006/relationships/image" Target="../media/image3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2.jpe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12.wmf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jpeg"/><Relationship Id="rId3" Type="http://schemas.openxmlformats.org/officeDocument/2006/relationships/image" Target="../media/image2.jpe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4.jpeg"/><Relationship Id="rId7" Type="http://schemas.openxmlformats.org/officeDocument/2006/relationships/image" Target="../media/image5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2.jpeg"/><Relationship Id="rId9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2.wmf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68.png"/><Relationship Id="rId5" Type="http://schemas.openxmlformats.org/officeDocument/2006/relationships/image" Target="../media/image4.jpeg"/><Relationship Id="rId10" Type="http://schemas.openxmlformats.org/officeDocument/2006/relationships/image" Target="../media/image67.png"/><Relationship Id="rId4" Type="http://schemas.openxmlformats.org/officeDocument/2006/relationships/image" Target="../media/image63.png"/><Relationship Id="rId9" Type="http://schemas.openxmlformats.org/officeDocument/2006/relationships/image" Target="../media/image6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4.jpe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66922194"/>
              </p:ext>
            </p:extLst>
          </p:nvPr>
        </p:nvGraphicFramePr>
        <p:xfrm>
          <a:off x="2304698" y="188640"/>
          <a:ext cx="4534605" cy="6525344"/>
        </p:xfrm>
        <a:graphic>
          <a:graphicData uri="http://schemas.openxmlformats.org/presentationml/2006/ole">
            <p:oleObj spid="_x0000_s1036" name="Dokument" r:id="rId3" imgW="5889940" imgH="8475656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7594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2378" y="1305072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0051" y="609889"/>
            <a:ext cx="3096344" cy="410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26532" y="694438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KUŽELOSEČKY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99897" y="4797152"/>
            <a:ext cx="59942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Tečna</a:t>
            </a:r>
            <a:r>
              <a:rPr lang="cs-CZ" sz="7200" b="1" i="1" dirty="0" smtClean="0">
                <a:solidFill>
                  <a:srgbClr val="0000FF"/>
                </a:solidFill>
              </a:rPr>
              <a:t> paraboly</a:t>
            </a:r>
            <a:endParaRPr lang="cs-CZ" sz="72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94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délník 28"/>
          <p:cNvSpPr/>
          <p:nvPr/>
        </p:nvSpPr>
        <p:spPr>
          <a:xfrm>
            <a:off x="395536" y="1196752"/>
            <a:ext cx="8280920" cy="54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bodem dotyku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539552" y="179349"/>
            <a:ext cx="7920880" cy="954688"/>
            <a:chOff x="539552" y="179348"/>
            <a:chExt cx="7920880" cy="954688"/>
          </a:xfrm>
        </p:grpSpPr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7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8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539552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478184" y="6289575"/>
                <a:ext cx="3877792" cy="30777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𝒎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184" y="6289575"/>
                <a:ext cx="3877792" cy="30777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Obdélník 18"/>
              <p:cNvSpPr/>
              <p:nvPr/>
            </p:nvSpPr>
            <p:spPr>
              <a:xfrm>
                <a:off x="539552" y="3640161"/>
                <a:ext cx="3737707" cy="30777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𝒎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640161"/>
                <a:ext cx="3737707" cy="30777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4572000" y="3638672"/>
                <a:ext cx="3737707" cy="30777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3638672"/>
                <a:ext cx="3737707" cy="30777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3746526" y="1196752"/>
                <a:ext cx="1436162" cy="646331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rgbClr val="C0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𝑻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526" y="1196752"/>
                <a:ext cx="1436162" cy="646331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917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Skupina 25"/>
          <p:cNvGrpSpPr/>
          <p:nvPr/>
        </p:nvGrpSpPr>
        <p:grpSpPr>
          <a:xfrm>
            <a:off x="5410009" y="1400193"/>
            <a:ext cx="2075105" cy="2088000"/>
            <a:chOff x="5410009" y="1400193"/>
            <a:chExt cx="2075105" cy="2088000"/>
          </a:xfrm>
        </p:grpSpPr>
        <p:pic>
          <p:nvPicPr>
            <p:cNvPr id="3080" name="Picture 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5403562" y="1406640"/>
              <a:ext cx="2088000" cy="2075105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6540018" y="2450639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5715284" y="2000468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1373080" y="4101180"/>
            <a:ext cx="2088000" cy="2075105"/>
            <a:chOff x="1373080" y="4101180"/>
            <a:chExt cx="2088000" cy="2075105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373080" y="4101180"/>
              <a:ext cx="2088000" cy="2075105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7" name="TextovéPole 36"/>
            <p:cNvSpPr txBox="1"/>
            <p:nvPr/>
          </p:nvSpPr>
          <p:spPr>
            <a:xfrm>
              <a:off x="2539210" y="4606514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1979712" y="5589240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1373080" y="1413085"/>
            <a:ext cx="2088000" cy="2075108"/>
            <a:chOff x="1373080" y="1413085"/>
            <a:chExt cx="2088000" cy="2075108"/>
          </a:xfrm>
        </p:grpSpPr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3080" y="1413085"/>
              <a:ext cx="2088000" cy="2075108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5" name="TextovéPole 34"/>
            <p:cNvSpPr txBox="1"/>
            <p:nvPr/>
          </p:nvSpPr>
          <p:spPr>
            <a:xfrm>
              <a:off x="2408405" y="2126195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2539210" y="1658417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5422326" y="4039314"/>
            <a:ext cx="2075106" cy="2088000"/>
            <a:chOff x="5422326" y="4039314"/>
            <a:chExt cx="2075106" cy="2088000"/>
          </a:xfrm>
        </p:grpSpPr>
        <p:pic>
          <p:nvPicPr>
            <p:cNvPr id="3079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415879" y="4045761"/>
              <a:ext cx="2088000" cy="2075106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5934434" y="4570811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6905029" y="5124790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T</a:t>
              </a:r>
              <a:endParaRPr lang="cs-CZ" dirty="0">
                <a:solidFill>
                  <a:srgbClr val="0000FF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Obdélník 41"/>
              <p:cNvSpPr/>
              <p:nvPr/>
            </p:nvSpPr>
            <p:spPr>
              <a:xfrm>
                <a:off x="4591025" y="6275955"/>
                <a:ext cx="3869407" cy="30777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1400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42" name="Obdélník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025" y="6275955"/>
                <a:ext cx="3869407" cy="307777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91149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31" grpId="0" animBg="1"/>
      <p:bldP spid="22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bodem dotyku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7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8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Skupina 11"/>
          <p:cNvGrpSpPr/>
          <p:nvPr/>
        </p:nvGrpSpPr>
        <p:grpSpPr>
          <a:xfrm>
            <a:off x="467544" y="1226537"/>
            <a:ext cx="6982940" cy="978327"/>
            <a:chOff x="395536" y="1226537"/>
            <a:chExt cx="6982940" cy="978327"/>
          </a:xfrm>
        </p:grpSpPr>
        <p:grpSp>
          <p:nvGrpSpPr>
            <p:cNvPr id="9" name="Skupina 8"/>
            <p:cNvGrpSpPr/>
            <p:nvPr/>
          </p:nvGrpSpPr>
          <p:grpSpPr>
            <a:xfrm>
              <a:off x="395536" y="1226537"/>
              <a:ext cx="3881318" cy="978327"/>
              <a:chOff x="395536" y="1226538"/>
              <a:chExt cx="3881318" cy="978326"/>
            </a:xfrm>
          </p:grpSpPr>
          <p:pic>
            <p:nvPicPr>
              <p:cNvPr id="10" name="Picture 6" descr="C:\Users\zdenek\AppData\Local\Microsoft\Windows\Temporary Internet Files\Content.IE5\EPURMY32\MC900198870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5536" y="1268760"/>
                <a:ext cx="915738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11" name="TextovéPole 10"/>
                  <p:cNvSpPr txBox="1"/>
                  <p:nvPr/>
                </p:nvSpPr>
                <p:spPr>
                  <a:xfrm>
                    <a:off x="1376958" y="1226538"/>
                    <a:ext cx="2899896" cy="92332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b="1" u="sng" dirty="0" smtClean="0"/>
                      <a:t>Příklad 1</a:t>
                    </a:r>
                    <a:br>
                      <a:rPr lang="cs-CZ" b="1" u="sng" dirty="0" smtClean="0"/>
                    </a:br>
                    <a:r>
                      <a:rPr lang="cs-CZ" b="1" dirty="0" smtClean="0"/>
                      <a:t>Urči rovnice tečen paraboly  </a:t>
                    </a:r>
                  </a:p>
                  <a:p>
                    <a:r>
                      <a:rPr lang="cs-CZ" b="1" dirty="0" smtClean="0"/>
                      <a:t>v jejích bodech  </a:t>
                    </a:r>
                    <a14:m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𝑻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=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𝟑</m:t>
                            </m:r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;</m:t>
                            </m:r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</m:d>
                      </m:oMath>
                    </a14:m>
                    <a:r>
                      <a:rPr lang="cs-CZ" b="1" dirty="0" smtClean="0">
                        <a:latin typeface="Cambria Math"/>
                      </a:rPr>
                      <a:t>.</a:t>
                    </a:r>
                    <a:endParaRPr lang="cs-CZ" b="1" dirty="0" smtClean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Cambria Math"/>
                    </a:endParaRPr>
                  </a:p>
                </p:txBody>
              </p:sp>
            </mc:Choice>
            <mc:Fallback>
              <p:sp>
                <p:nvSpPr>
                  <p:cNvPr id="11" name="TextovéPole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76958" y="1226538"/>
                    <a:ext cx="2899896" cy="923329"/>
                  </a:xfrm>
                  <a:prstGeom prst="rect">
                    <a:avLst/>
                  </a:prstGeom>
                  <a:blipFill rotWithShape="1">
                    <a:blip r:embed="rId5" cstate="print"/>
                    <a:stretch>
                      <a:fillRect l="-1895" t="-3289" r="-2105" b="-9211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3" name="Obdélník 12"/>
                <p:cNvSpPr/>
                <p:nvPr/>
              </p:nvSpPr>
              <p:spPr>
                <a:xfrm>
                  <a:off x="4211960" y="1484784"/>
                  <a:ext cx="3166516" cy="3755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:  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𝟖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b="0" i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13" name="Obdélník 1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11960" y="1484784"/>
                  <a:ext cx="3166516" cy="375552"/>
                </a:xfrm>
                <a:prstGeom prst="rect">
                  <a:avLst/>
                </a:prstGeom>
                <a:blipFill rotWithShape="1">
                  <a:blip r:embed="rId6" cstate="print"/>
                  <a:stretch>
                    <a:fillRect b="-1311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8" name="TextovéPole 17"/>
          <p:cNvSpPr txBox="1"/>
          <p:nvPr/>
        </p:nvSpPr>
        <p:spPr>
          <a:xfrm>
            <a:off x="467544" y="2276872"/>
            <a:ext cx="173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</a:t>
            </a:r>
            <a:r>
              <a:rPr lang="cs-CZ" b="1" dirty="0" smtClean="0"/>
              <a:t>ody dotyku: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Obdélník 18"/>
              <p:cNvSpPr/>
              <p:nvPr/>
            </p:nvSpPr>
            <p:spPr>
              <a:xfrm>
                <a:off x="395535" y="2810880"/>
                <a:ext cx="2807115" cy="658770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(−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𝟗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5" y="2810880"/>
                <a:ext cx="2807115" cy="65877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545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Obdélník 19"/>
              <p:cNvSpPr/>
              <p:nvPr/>
            </p:nvSpPr>
            <p:spPr>
              <a:xfrm>
                <a:off x="395536" y="3683835"/>
                <a:ext cx="2162836" cy="369332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  <m:d>
                        <m:d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𝟓</m:t>
                          </m:r>
                        </m:e>
                      </m:d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683835"/>
                <a:ext cx="2162836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317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Šipka dolů 20"/>
          <p:cNvSpPr/>
          <p:nvPr/>
        </p:nvSpPr>
        <p:spPr>
          <a:xfrm rot="4500000" flipV="1">
            <a:off x="3893626" y="3080803"/>
            <a:ext cx="278886" cy="1080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3" name="Šipka dolů 22"/>
          <p:cNvSpPr/>
          <p:nvPr/>
        </p:nvSpPr>
        <p:spPr>
          <a:xfrm rot="6300000" flipH="1" flipV="1">
            <a:off x="3879064" y="3725769"/>
            <a:ext cx="278886" cy="1080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5087523" y="3284984"/>
                <a:ext cx="2964157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effectLst/>
                              <a:latin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effectLst/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effectLst/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effectLst/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effectLst/>
                          <a:latin typeface="Cambria Math"/>
                          <a:ea typeface="Cambria Math"/>
                        </a:rPr>
                        <m:t>⟹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;−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b="1" dirty="0">
                  <a:effectLst/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523" y="3284984"/>
                <a:ext cx="2964157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5080795" y="4210834"/>
                <a:ext cx="2970885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effectLst/>
                              <a:latin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effectLst/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effectLst/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effectLst/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effectLst/>
                          <a:latin typeface="Cambria Math"/>
                          <a:ea typeface="Cambria Math"/>
                        </a:rPr>
                        <m:t>⟹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𝟓</m:t>
                          </m:r>
                        </m:e>
                      </m:d>
                    </m:oMath>
                  </m:oMathPara>
                </a14:m>
                <a:endParaRPr lang="cs-CZ" b="1" dirty="0">
                  <a:effectLst/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795" y="4210834"/>
                <a:ext cx="2970885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492038" y="4869160"/>
            <a:ext cx="4901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</a:t>
            </a:r>
            <a:r>
              <a:rPr lang="cs-CZ" b="1" dirty="0" smtClean="0"/>
              <a:t>rcholová rovnice (pro stanovení rovnic tečen):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395536" y="5487577"/>
                <a:ext cx="2944589" cy="941989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𝟗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𝟗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487577"/>
                <a:ext cx="2944589" cy="941989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318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Skupina 21"/>
          <p:cNvGrpSpPr/>
          <p:nvPr/>
        </p:nvGrpSpPr>
        <p:grpSpPr>
          <a:xfrm>
            <a:off x="5104091" y="5589240"/>
            <a:ext cx="2947589" cy="369332"/>
            <a:chOff x="5190405" y="5589240"/>
            <a:chExt cx="2947589" cy="369332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6" name="TextovéPole 15"/>
                <p:cNvSpPr txBox="1"/>
                <p:nvPr/>
              </p:nvSpPr>
              <p:spPr>
                <a:xfrm>
                  <a:off x="5190405" y="5589240"/>
                  <a:ext cx="1397819" cy="369332"/>
                </a:xfrm>
                <a:prstGeom prst="rect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effectLst/>
                            <a:latin typeface="Cambria Math"/>
                          </a:rPr>
                          <m:t>𝑽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effectLst/>
                            <a:latin typeface="Cambria Math"/>
                          </a:rPr>
                          <m:t>=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effectLst/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effectLst/>
                                <a:latin typeface="Cambria Math"/>
                              </a:rPr>
                              <m:t>𝟏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effectLst/>
                                <a:latin typeface="Cambria Math"/>
                              </a:rPr>
                              <m:t>;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effectLst/>
                                <a:latin typeface="Cambria Math"/>
                              </a:rPr>
                              <m:t>𝟏</m:t>
                            </m:r>
                          </m:e>
                        </m:d>
                      </m:oMath>
                    </m:oMathPara>
                  </a14:m>
                  <a:endParaRPr lang="cs-CZ" b="1" dirty="0">
                    <a:solidFill>
                      <a:srgbClr val="C00000"/>
                    </a:solidFill>
                    <a:effectLst/>
                  </a:endParaRPr>
                </a:p>
              </p:txBody>
            </p:sp>
          </mc:Choice>
          <mc:Fallback>
            <p:sp>
              <p:nvSpPr>
                <p:cNvPr id="16" name="TextovéPole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90405" y="5589240"/>
                  <a:ext cx="1397819" cy="369332"/>
                </a:xfrm>
                <a:prstGeom prst="rect">
                  <a:avLst/>
                </a:prstGeom>
                <a:blipFill rotWithShape="1">
                  <a:blip r:embed="rId12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7" name="TextovéPole 16"/>
                <p:cNvSpPr txBox="1"/>
                <p:nvPr/>
              </p:nvSpPr>
              <p:spPr>
                <a:xfrm>
                  <a:off x="7318539" y="5589240"/>
                  <a:ext cx="819455" cy="369332"/>
                </a:xfrm>
                <a:prstGeom prst="rect">
                  <a:avLst/>
                </a:prstGeom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effectLst/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effectLst/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effectLst/>
                            <a:latin typeface="Cambria Math"/>
                          </a:rPr>
                          <m:t>𝟒</m:t>
                        </m:r>
                      </m:oMath>
                    </m:oMathPara>
                  </a14:m>
                  <a:endParaRPr lang="cs-CZ" b="1" dirty="0">
                    <a:solidFill>
                      <a:srgbClr val="C00000"/>
                    </a:solidFill>
                    <a:effectLst/>
                  </a:endParaRPr>
                </a:p>
              </p:txBody>
            </p:sp>
          </mc:Choice>
          <mc:Fallback>
            <p:sp>
              <p:nvSpPr>
                <p:cNvPr id="17" name="TextovéPole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18539" y="5589240"/>
                  <a:ext cx="819455" cy="369332"/>
                </a:xfrm>
                <a:prstGeom prst="rect">
                  <a:avLst/>
                </a:prstGeom>
                <a:blipFill rotWithShape="1">
                  <a:blip r:embed="rId13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xmlns="" val="129693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uiExpand="1" build="p" animBg="1"/>
      <p:bldP spid="20" grpId="0" animBg="1"/>
      <p:bldP spid="21" grpId="0" animBg="1"/>
      <p:bldP spid="23" grpId="0" animBg="1"/>
      <p:bldP spid="24" grpId="0" animBg="1"/>
      <p:bldP spid="25" grpId="0" animBg="1"/>
      <p:bldP spid="14" grpId="0"/>
      <p:bldP spid="15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bodem dotyku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28" name="Skupina 27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29" name="Skupina 28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32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33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TextovéPole 29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31" name="Přímá spojnice 30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Obdélník 1"/>
              <p:cNvSpPr/>
              <p:nvPr/>
            </p:nvSpPr>
            <p:spPr>
              <a:xfrm>
                <a:off x="2192599" y="1340768"/>
                <a:ext cx="4931928" cy="646331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:  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𝒎</m:t>
                          </m:r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(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; 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; 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599" y="1340768"/>
                <a:ext cx="4931928" cy="64633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85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Obdélník 2"/>
              <p:cNvSpPr/>
              <p:nvPr/>
            </p:nvSpPr>
            <p:spPr>
              <a:xfrm>
                <a:off x="492941" y="3873822"/>
                <a:ext cx="4194033" cy="766364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d>
                        <m:dPr>
                          <m:ctrlPr>
                            <a:rPr lang="cs-CZ" sz="1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latin typeface="Cambria Math"/>
                            </a:rPr>
                            <m:t>𝒚</m:t>
                          </m:r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1400" b="1" i="1">
                          <a:latin typeface="Cambria Math"/>
                        </a:rPr>
                        <m:t>=−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1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1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1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</m:d>
                      <m:r>
                        <a:rPr lang="cs-CZ" sz="1400" b="1" i="1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1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1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1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1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/>
                            </a:rPr>
                            <m:t>𝒚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1400" b="1" i="1" smtClean="0">
                          <a:latin typeface="Cambria Math"/>
                        </a:rPr>
                        <m:t>=−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1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1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r>
                        <a:rPr lang="cs-CZ" sz="1400" b="1" i="1" smtClean="0">
                          <a:latin typeface="Cambria Math"/>
                        </a:rPr>
                        <m:t>𝒚</m:t>
                      </m:r>
                      <m:r>
                        <a:rPr lang="cs-CZ" sz="1400" b="1" i="1" smtClean="0">
                          <a:latin typeface="Cambria Math"/>
                        </a:rPr>
                        <m:t>+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r>
                        <a:rPr lang="cs-CZ" sz="1400" b="1" i="1" smtClean="0">
                          <a:latin typeface="Cambria Math"/>
                        </a:rPr>
                        <m:t>=</m:t>
                      </m:r>
                      <m:r>
                        <a:rPr lang="cs-CZ" sz="1400" b="1" i="1" smtClean="0">
                          <a:latin typeface="Cambria Math"/>
                        </a:rPr>
                        <m:t>𝟖</m:t>
                      </m:r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r>
                        <a:rPr lang="cs-CZ" sz="1400" b="1" i="1" smtClean="0">
                          <a:latin typeface="Cambria Math"/>
                        </a:rPr>
                        <m:t>𝒙</m:t>
                      </m:r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sz="1400" b="1" dirty="0" smtClean="0"/>
              </a:p>
            </p:txBody>
          </p:sp>
        </mc:Choice>
        <mc:Fallback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41" y="3873822"/>
                <a:ext cx="4194033" cy="76636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78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4788024" y="3874903"/>
                <a:ext cx="4009496" cy="766364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1400" b="1" i="1" smtClean="0">
                            <a:latin typeface="Cambria Math"/>
                          </a:rPr>
                          <m:t>𝟓</m:t>
                        </m:r>
                        <m:r>
                          <a:rPr lang="cs-CZ" sz="1400" b="1" i="1">
                            <a:latin typeface="Cambria Math"/>
                          </a:rPr>
                          <m:t>−</m:t>
                        </m:r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e>
                    </m:d>
                    <m:d>
                      <m:dPr>
                        <m:ctrlPr>
                          <a:rPr lang="cs-CZ" sz="14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1400" b="1" i="1">
                            <a:latin typeface="Cambria Math"/>
                          </a:rPr>
                          <m:t>𝒚</m:t>
                        </m:r>
                        <m:r>
                          <a:rPr lang="cs-CZ" sz="1400" b="1" i="1">
                            <a:latin typeface="Cambria Math"/>
                          </a:rPr>
                          <m:t>−</m:t>
                        </m:r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e>
                    </m:d>
                    <m:r>
                      <a:rPr lang="cs-CZ" sz="1400" b="1" i="1">
                        <a:latin typeface="Cambria Math"/>
                      </a:rPr>
                      <m:t>=</m:t>
                    </m:r>
                  </m:oMath>
                </a14:m>
                <a:r>
                  <a:rPr lang="cs-CZ" sz="1400" b="1" dirty="0"/>
                  <a:t> </a:t>
                </a:r>
                <a14:m>
                  <m:oMath xmlns:m="http://schemas.openxmlformats.org/officeDocument/2006/math">
                    <m:r>
                      <a:rPr lang="cs-CZ" sz="1400" b="1" i="1">
                        <a:latin typeface="Cambria Math"/>
                      </a:rPr>
                      <m:t>−</m:t>
                    </m:r>
                    <m:r>
                      <a:rPr lang="cs-CZ" sz="1400" b="1" i="1">
                        <a:latin typeface="Cambria Math"/>
                      </a:rPr>
                      <m:t>𝟒</m:t>
                    </m:r>
                    <m:d>
                      <m:dPr>
                        <m:ctrlPr>
                          <a:rPr lang="cs-CZ" sz="14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1400" b="1" i="1">
                            <a:latin typeface="Cambria Math"/>
                          </a:rPr>
                          <m:t>−</m:t>
                        </m:r>
                        <m:r>
                          <a:rPr lang="cs-CZ" sz="1400" b="1" i="1"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latin typeface="Cambria Math"/>
                          </a:rPr>
                          <m:t>−</m:t>
                        </m:r>
                        <m:d>
                          <m:dPr>
                            <m:ctrlPr>
                              <a:rPr lang="cs-CZ" sz="1400" b="1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1400" b="1" i="1">
                                <a:latin typeface="Cambria Math"/>
                              </a:rPr>
                              <m:t>−</m:t>
                            </m:r>
                            <m:r>
                              <a:rPr lang="cs-CZ" sz="1400" b="1" i="1"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</m:d>
                    <m:r>
                      <a:rPr lang="cs-CZ" sz="1400" b="1" i="1">
                        <a:latin typeface="Cambria Math"/>
                      </a:rPr>
                      <m:t>−</m:t>
                    </m:r>
                    <m:r>
                      <a:rPr lang="cs-CZ" sz="1400" b="1" i="1">
                        <a:latin typeface="Cambria Math"/>
                      </a:rPr>
                      <m:t>𝟒</m:t>
                    </m:r>
                    <m:d>
                      <m:dPr>
                        <m:ctrlPr>
                          <a:rPr lang="cs-CZ" sz="14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1400" b="1" i="1">
                            <a:latin typeface="Cambria Math"/>
                          </a:rPr>
                          <m:t>𝒙</m:t>
                        </m:r>
                        <m:r>
                          <a:rPr lang="cs-CZ" sz="1400" b="1" i="1">
                            <a:latin typeface="Cambria Math"/>
                          </a:rPr>
                          <m:t>−</m:t>
                        </m:r>
                        <m:d>
                          <m:dPr>
                            <m:ctrlPr>
                              <a:rPr lang="cs-CZ" sz="1400" b="1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1400" b="1" i="1">
                                <a:latin typeface="Cambria Math"/>
                              </a:rPr>
                              <m:t>−</m:t>
                            </m:r>
                            <m:r>
                              <a:rPr lang="cs-CZ" sz="1400" b="1" i="1"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</m:d>
                  </m:oMath>
                </a14:m>
                <a:endParaRPr lang="cs-CZ" sz="14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latin typeface="Cambria Math"/>
                            </a:rPr>
                            <m:t>𝒚</m:t>
                          </m:r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1400" b="1" i="1">
                          <a:latin typeface="Cambria Math"/>
                        </a:rPr>
                        <m:t>=−</m:t>
                      </m:r>
                      <m:r>
                        <a:rPr lang="cs-CZ" sz="1400" b="1" i="1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sz="1400" b="1" i="1"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sz="1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>
                              <a:latin typeface="Cambria Math"/>
                            </a:rPr>
                            <m:t>+</m:t>
                          </m:r>
                          <m:r>
                            <a:rPr lang="cs-CZ" sz="1400" b="1" i="1"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1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r>
                        <a:rPr lang="cs-CZ" sz="1400" b="1" i="1" smtClean="0">
                          <a:latin typeface="Cambria Math"/>
                        </a:rPr>
                        <m:t>𝒚</m:t>
                      </m:r>
                      <m:r>
                        <a:rPr lang="cs-CZ" sz="1400" b="1" i="1" smtClean="0"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latin typeface="Cambria Math"/>
                        </a:rPr>
                        <m:t>𝟒</m:t>
                      </m:r>
                      <m:r>
                        <a:rPr lang="cs-CZ" sz="1400" b="1" i="1" smtClean="0">
                          <a:latin typeface="Cambria Math"/>
                        </a:rPr>
                        <m:t>=</m:t>
                      </m:r>
                      <m:r>
                        <a:rPr lang="cs-CZ" sz="1400" b="1" i="0" smtClean="0">
                          <a:latin typeface="Cambria Math"/>
                        </a:rPr>
                        <m:t>𝟖</m:t>
                      </m:r>
                      <m:r>
                        <a:rPr lang="cs-CZ" sz="1400" b="1" i="0" smtClean="0">
                          <a:latin typeface="Cambria Math"/>
                        </a:rPr>
                        <m:t>−</m:t>
                      </m:r>
                      <m:r>
                        <a:rPr lang="cs-CZ" sz="1400" b="1" i="0" smtClean="0">
                          <a:latin typeface="Cambria Math"/>
                        </a:rPr>
                        <m:t>𝟒𝐱</m:t>
                      </m:r>
                      <m:r>
                        <a:rPr lang="cs-CZ" sz="1400" b="1" i="0" smtClean="0">
                          <a:latin typeface="Cambria Math"/>
                        </a:rPr>
                        <m:t>−</m:t>
                      </m:r>
                      <m:r>
                        <a:rPr lang="cs-CZ" sz="1400" b="1" i="0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sz="1400" b="1" dirty="0" smtClean="0"/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3874903"/>
                <a:ext cx="4009496" cy="76636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57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1592446" y="5723964"/>
                <a:ext cx="1683410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:  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  <a:effectLst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2446" y="5723964"/>
                <a:ext cx="1683410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5643368" y="5723964"/>
                <a:ext cx="2096984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:  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effectLst/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  <a:effectLst/>
                </a:endParaRP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68" y="5723964"/>
                <a:ext cx="2096984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1700296" y="2708920"/>
                <a:ext cx="1676677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0296" y="2708920"/>
                <a:ext cx="1676677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5876759" y="2732382"/>
                <a:ext cx="1503553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6759" y="2732382"/>
                <a:ext cx="1503553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Šipka dolů 15"/>
          <p:cNvSpPr/>
          <p:nvPr/>
        </p:nvSpPr>
        <p:spPr>
          <a:xfrm rot="10800000" flipV="1">
            <a:off x="2339753" y="4995878"/>
            <a:ext cx="206353" cy="576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7" name="Šipka dolů 16"/>
          <p:cNvSpPr/>
          <p:nvPr/>
        </p:nvSpPr>
        <p:spPr>
          <a:xfrm rot="10800000" flipV="1">
            <a:off x="6597895" y="5013176"/>
            <a:ext cx="206353" cy="576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8" name="Šipka dolů 17"/>
          <p:cNvSpPr/>
          <p:nvPr/>
        </p:nvSpPr>
        <p:spPr>
          <a:xfrm rot="10800000" flipV="1">
            <a:off x="2349423" y="3212976"/>
            <a:ext cx="206353" cy="576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9" name="Šipka dolů 18"/>
          <p:cNvSpPr/>
          <p:nvPr/>
        </p:nvSpPr>
        <p:spPr>
          <a:xfrm rot="10800000" flipV="1">
            <a:off x="6597895" y="3212976"/>
            <a:ext cx="206353" cy="576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2941" y="1372193"/>
            <a:ext cx="982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tečny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2406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11" grpId="0" build="p" animBg="1"/>
      <p:bldP spid="4" grpId="0" animBg="1"/>
      <p:bldP spid="13" grpId="0" animBg="1"/>
      <p:bldP spid="5" grpId="0" animBg="1"/>
      <p:bldP spid="6" grpId="0" animBg="1"/>
      <p:bldP spid="16" grpId="0" animBg="1"/>
      <p:bldP spid="17" grpId="0" animBg="1"/>
      <p:bldP spid="18" grpId="0" animBg="1"/>
      <p:bldP spid="19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bodem dotyku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28" name="Skupina 27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29" name="Skupina 28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32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33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TextovéPole 29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31" name="Přímá spojnice 30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ovéPole 20"/>
          <p:cNvSpPr txBox="1"/>
          <p:nvPr/>
        </p:nvSpPr>
        <p:spPr>
          <a:xfrm>
            <a:off x="1229110" y="1428746"/>
            <a:ext cx="48754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Znázornění výsledků </a:t>
            </a:r>
            <a:r>
              <a:rPr lang="cs-CZ" sz="16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příkladu </a:t>
            </a:r>
            <a:r>
              <a:rPr lang="cs-CZ" sz="16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cs-CZ" sz="1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 programu GeoGebra: </a:t>
            </a:r>
            <a:endParaRPr lang="cs-CZ" sz="1600" b="1" i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5618" y="1894325"/>
            <a:ext cx="6442726" cy="46212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 flipH="1">
            <a:off x="3486765" y="2348880"/>
            <a:ext cx="4181578" cy="4162271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>
            <a:off x="3553486" y="1878467"/>
            <a:ext cx="4114857" cy="4070813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2118613" y="5579948"/>
                <a:ext cx="16766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;−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8613" y="5579948"/>
                <a:ext cx="1676676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2118613" y="2276872"/>
                <a:ext cx="15580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𝟓</m:t>
                          </m:r>
                        </m:e>
                      </m:d>
                    </m:oMath>
                  </m:oMathPara>
                </a14:m>
                <a:endParaRPr lang="cs-CZ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8613" y="2276872"/>
                <a:ext cx="1558055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2075192" y="3726097"/>
                <a:ext cx="2823145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:  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𝟗</m:t>
                      </m:r>
                      <m:r>
                        <a:rPr lang="cs-CZ">
                          <a:solidFill>
                            <a:srgbClr val="C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192" y="3726097"/>
                <a:ext cx="2823145" cy="37555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5694187" y="2164214"/>
                <a:ext cx="16834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:  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dirty="0">
                  <a:solidFill>
                    <a:srgbClr val="0000FF"/>
                  </a:solidFill>
                  <a:effectLst/>
                </a:endParaRPr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4187" y="2164214"/>
                <a:ext cx="1683410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Obdélník 12"/>
              <p:cNvSpPr/>
              <p:nvPr/>
            </p:nvSpPr>
            <p:spPr>
              <a:xfrm>
                <a:off x="5494111" y="5936365"/>
                <a:ext cx="209698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0000FF"/>
                              </a:solidFill>
                              <a:effectLst/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:  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𝟐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effectLst/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0000FF"/>
                  </a:solidFill>
                  <a:effectLst/>
                </a:endParaRPr>
              </a:p>
            </p:txBody>
          </p:sp>
        </mc:Choice>
        <mc:Fallback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111" y="5936365"/>
                <a:ext cx="2096984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57672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0" grpId="0" animBg="1"/>
      <p:bldP spid="22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vnějším bodem 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7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8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Skupina 8"/>
          <p:cNvGrpSpPr/>
          <p:nvPr/>
        </p:nvGrpSpPr>
        <p:grpSpPr>
          <a:xfrm>
            <a:off x="395536" y="1226537"/>
            <a:ext cx="6990242" cy="978327"/>
            <a:chOff x="395536" y="1226537"/>
            <a:chExt cx="6990242" cy="978327"/>
          </a:xfrm>
        </p:grpSpPr>
        <p:grpSp>
          <p:nvGrpSpPr>
            <p:cNvPr id="10" name="Skupina 9"/>
            <p:cNvGrpSpPr/>
            <p:nvPr/>
          </p:nvGrpSpPr>
          <p:grpSpPr>
            <a:xfrm>
              <a:off x="395536" y="1226537"/>
              <a:ext cx="6001451" cy="978327"/>
              <a:chOff x="395536" y="1226538"/>
              <a:chExt cx="6001451" cy="978326"/>
            </a:xfrm>
          </p:grpSpPr>
          <p:pic>
            <p:nvPicPr>
              <p:cNvPr id="12" name="Picture 6" descr="C:\Users\zdenek\AppData\Local\Microsoft\Windows\Temporary Internet Files\Content.IE5\EPURMY32\MC900198870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5536" y="1268760"/>
                <a:ext cx="915738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13" name="TextovéPole 12"/>
                  <p:cNvSpPr txBox="1"/>
                  <p:nvPr/>
                </p:nvSpPr>
                <p:spPr>
                  <a:xfrm>
                    <a:off x="1376958" y="1226538"/>
                    <a:ext cx="5020029" cy="92332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b="1" u="sng" dirty="0" smtClean="0"/>
                      <a:t>Příklad 2</a:t>
                    </a:r>
                    <a:br>
                      <a:rPr lang="cs-CZ" b="1" u="sng" dirty="0" smtClean="0"/>
                    </a:br>
                    <a:r>
                      <a:rPr lang="cs-CZ" b="1" dirty="0" smtClean="0"/>
                      <a:t>Urči rovnice tečen paraboly  </a:t>
                    </a:r>
                  </a:p>
                  <a:p>
                    <a:r>
                      <a:rPr lang="cs-CZ" b="1" dirty="0"/>
                      <a:t>v</a:t>
                    </a:r>
                    <a:r>
                      <a:rPr lang="cs-CZ" b="1" dirty="0" smtClean="0"/>
                      <a:t>edených bodem  </a:t>
                    </a:r>
                    <a14:m>
                      <m:oMath xmlns:m="http://schemas.openxmlformats.org/officeDocument/2006/math">
                        <m:r>
                          <a:rPr lang="cs-CZ" b="1" i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;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</m:d>
                      </m:oMath>
                    </a14:m>
                    <a:r>
                      <a:rPr lang="cs-CZ" b="1" dirty="0" smtClean="0">
                        <a:latin typeface="Cambria Math"/>
                      </a:rPr>
                      <a:t>.  </a:t>
                    </a:r>
                    <a:r>
                      <a:rPr lang="cs-CZ" b="1" dirty="0" smtClean="0"/>
                      <a:t>Stanov body dotyku.</a:t>
                    </a:r>
                    <a:endParaRPr lang="cs-CZ" b="1" dirty="0" smtClean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Cambria Math"/>
                    </a:endParaRPr>
                  </a:p>
                </p:txBody>
              </p:sp>
            </mc:Choice>
            <mc:Fallback>
              <p:sp>
                <p:nvSpPr>
                  <p:cNvPr id="13" name="TextovéPole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76958" y="1226538"/>
                    <a:ext cx="5020029" cy="923329"/>
                  </a:xfrm>
                  <a:prstGeom prst="rect">
                    <a:avLst/>
                  </a:prstGeom>
                  <a:blipFill rotWithShape="1">
                    <a:blip r:embed="rId5" cstate="print"/>
                    <a:stretch>
                      <a:fillRect l="-1094" t="-3289" r="-243" b="-9211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1" name="Obdélník 10"/>
                <p:cNvSpPr/>
                <p:nvPr/>
              </p:nvSpPr>
              <p:spPr>
                <a:xfrm>
                  <a:off x="4219262" y="1485860"/>
                  <a:ext cx="3166516" cy="3755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: 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a14:m>
                  <a:r>
                    <a:rPr lang="cs-CZ" dirty="0" smtClean="0"/>
                    <a:t>  </a:t>
                  </a:r>
                  <a:endParaRPr lang="cs-CZ" dirty="0"/>
                </a:p>
              </p:txBody>
            </p:sp>
          </mc:Choice>
          <mc:Fallback>
            <p:sp>
              <p:nvSpPr>
                <p:cNvPr id="11" name="Obdélník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19262" y="1485860"/>
                  <a:ext cx="3166516" cy="375552"/>
                </a:xfrm>
                <a:prstGeom prst="rect">
                  <a:avLst/>
                </a:prstGeom>
                <a:blipFill rotWithShape="1">
                  <a:blip r:embed="rId6" cstate="print"/>
                  <a:stretch>
                    <a:fillRect b="-1311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395536" y="2348880"/>
                <a:ext cx="7591502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Bodem </a:t>
                </a:r>
                <a14:m>
                  <m:oMath xmlns:m="http://schemas.openxmlformats.org/officeDocument/2006/math">
                    <m:r>
                      <a:rPr lang="cs-CZ" b="1" smtClean="0">
                        <a:solidFill>
                          <a:srgbClr val="C00000"/>
                        </a:solidFill>
                        <a:latin typeface="Cambria Math"/>
                      </a:rPr>
                      <m:t>𝐏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;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</m:oMath>
                </a14:m>
                <a:r>
                  <a:rPr lang="cs-CZ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 prochází svazek přímek o rovnici 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𝟑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𝒌</m:t>
                    </m:r>
                    <m:d>
                      <m:dPr>
                        <m:ctrlP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;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𝒌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𝑹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b="1" dirty="0" smtClean="0">
                  <a:solidFill>
                    <a:srgbClr val="0000FF"/>
                  </a:solidFill>
                  <a:ea typeface="Cambria Math"/>
                </a:endParaRPr>
              </a:p>
              <a:p>
                <a:r>
                  <a:rPr lang="cs-CZ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Hledáme ty přímky svazku, které mají s parabolou právě jeden společný bod</a:t>
                </a:r>
              </a:p>
              <a:p>
                <a:r>
                  <a:rPr lang="cs-CZ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a nejsou rovnoběžné s osou paraboly.</a:t>
                </a:r>
                <a:endParaRPr lang="cs-CZ" b="1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348880"/>
                <a:ext cx="7591502" cy="92333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723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395536" y="3426262"/>
                <a:ext cx="3979807" cy="652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𝒌</m:t>
                      </m:r>
                      <m:d>
                        <m:dPr>
                          <m:ctrlPr>
                            <a:rPr lang="cs-CZ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  <m:r>
                            <a:rPr lang="cs-CZ" b="1" i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𝒌𝒙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</m:oMath>
                  </m:oMathPara>
                </a14:m>
                <a:endParaRPr lang="cs-CZ" b="1" dirty="0" smtClean="0">
                  <a:solidFill>
                    <a:srgbClr val="0000F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426262"/>
                <a:ext cx="3979807" cy="652551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2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>
            <a:off x="395536" y="4072593"/>
            <a:ext cx="36724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383730" y="4144601"/>
                <a:ext cx="3724866" cy="6587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𝒌𝒙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𝒌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𝒌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𝒌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𝟏𝟕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30" y="4144601"/>
                <a:ext cx="3724866" cy="658770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365688" y="4834593"/>
                <a:ext cx="3724033" cy="9419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𝑫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𝒌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𝟔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𝟖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𝒌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𝟏𝟕</m:t>
                          </m:r>
                        </m:e>
                      </m:d>
                      <m:r>
                        <a:rPr lang="cs-CZ" b="1" i="0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𝒌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𝟒𝟖</m:t>
                      </m:r>
                      <m:r>
                        <a:rPr lang="cs-CZ" b="1" i="1" smtClean="0">
                          <a:latin typeface="Cambria Math"/>
                        </a:rPr>
                        <m:t>𝒌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𝟑𝟔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𝟑𝟐</m:t>
                      </m:r>
                      <m:r>
                        <a:rPr lang="cs-CZ" b="1" i="1" smtClean="0">
                          <a:latin typeface="Cambria Math"/>
                        </a:rPr>
                        <m:t>𝒌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𝟔𝟖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b="1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𝒌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latin typeface="Cambria Math"/>
                        </a:rPr>
                        <m:t>𝒌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𝟑𝟐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688" y="4834593"/>
                <a:ext cx="3724033" cy="941989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395536" y="5944801"/>
                <a:ext cx="2729402" cy="652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𝑫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𝒌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𝒌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𝒌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944801"/>
                <a:ext cx="2729402" cy="652551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4932040" y="3496529"/>
                <a:ext cx="219521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𝒌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</m:oMath>
                  </m:oMathPara>
                </a14:m>
                <a:endParaRPr lang="cs-CZ" b="1" dirty="0" smtClean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3496529"/>
                <a:ext cx="2195216" cy="646331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4932040" y="5300211"/>
                <a:ext cx="196643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𝒌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</m:oMath>
                  </m:oMathPara>
                </a14:m>
                <a:endParaRPr lang="cs-CZ" b="1" dirty="0" smtClean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5300211"/>
                <a:ext cx="1966436" cy="646331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Obdélník 24"/>
              <p:cNvSpPr/>
              <p:nvPr/>
            </p:nvSpPr>
            <p:spPr>
              <a:xfrm>
                <a:off x="4932040" y="4168199"/>
                <a:ext cx="2045688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:  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4168199"/>
                <a:ext cx="2045688" cy="369332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Obdélník 25"/>
              <p:cNvSpPr/>
              <p:nvPr/>
            </p:nvSpPr>
            <p:spPr>
              <a:xfrm>
                <a:off x="4932040" y="5935509"/>
                <a:ext cx="2183546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:  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6" name="Obdélník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5935509"/>
                <a:ext cx="2183546" cy="369332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07984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15" grpId="0" uiExpand="1" build="p"/>
      <p:bldP spid="19" grpId="0" uiExpand="1" build="p"/>
      <p:bldP spid="20" grpId="0" uiExpand="1" build="p"/>
      <p:bldP spid="21" grpId="0" uiExpand="1" build="p"/>
      <p:bldP spid="23" grpId="0" uiExpand="1" build="p"/>
      <p:bldP spid="24" grpId="0" uiExpand="1" build="p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vnějším bodem 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7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8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ovéPole 8"/>
          <p:cNvSpPr txBox="1"/>
          <p:nvPr/>
        </p:nvSpPr>
        <p:spPr>
          <a:xfrm>
            <a:off x="406223" y="1331476"/>
            <a:ext cx="239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určení bodů dotyku: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4838787" y="1916832"/>
                <a:ext cx="2829557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𝒑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:  </m:t>
                    </m:r>
                    <m:sSup>
                      <m:sSup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𝟔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𝒙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𝟒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𝒚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𝟓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87" y="1916832"/>
                <a:ext cx="2829557" cy="37555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Obdélník 9"/>
              <p:cNvSpPr/>
              <p:nvPr/>
            </p:nvSpPr>
            <p:spPr>
              <a:xfrm>
                <a:off x="539552" y="1916832"/>
                <a:ext cx="2829557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𝒑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:  </m:t>
                    </m:r>
                    <m:sSup>
                      <m:sSup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𝟔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𝒙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𝟒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𝒚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𝟓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916832"/>
                <a:ext cx="2829557" cy="37555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539552" y="2234595"/>
                <a:ext cx="2045688" cy="4297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:  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𝟎</m:t>
                          </m:r>
                        </m:e>
                      </m:ba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34595"/>
                <a:ext cx="2045688" cy="429798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Obdélník 13"/>
              <p:cNvSpPr/>
              <p:nvPr/>
            </p:nvSpPr>
            <p:spPr>
              <a:xfrm>
                <a:off x="4838787" y="2292384"/>
                <a:ext cx="2183546" cy="4297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:  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𝟎</m:t>
                          </m:r>
                        </m:e>
                      </m:ba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87" y="2292384"/>
                <a:ext cx="2183546" cy="429798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539552" y="2852936"/>
                <a:ext cx="3205493" cy="18345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r>
                        <a:rPr lang="cs-CZ" sz="2000" b="1" i="1" smtClean="0">
                          <a:latin typeface="Cambria Math"/>
                        </a:rPr>
                        <m:t>𝒑</m:t>
                      </m:r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∩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2000" b="1" dirty="0" smtClean="0"/>
              </a:p>
              <a:p>
                <a:endParaRPr lang="cs-CZ" sz="20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0" smtClean="0">
                          <a:latin typeface="Cambria Math"/>
                        </a:rPr>
                        <m:t>+</m:t>
                      </m:r>
                      <m:r>
                        <a:rPr lang="cs-CZ" b="1" i="0" smtClean="0">
                          <a:latin typeface="Cambria Math"/>
                        </a:rPr>
                        <m:t>𝟐𝟓</m:t>
                      </m:r>
                      <m:r>
                        <a:rPr lang="cs-CZ" b="1" i="0" smtClean="0"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𝟓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852936"/>
                <a:ext cx="3205493" cy="1834541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3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Obdélník 16"/>
              <p:cNvSpPr/>
              <p:nvPr/>
            </p:nvSpPr>
            <p:spPr>
              <a:xfrm>
                <a:off x="539552" y="5579948"/>
                <a:ext cx="1330429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𝟎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579948"/>
                <a:ext cx="1330429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Obdélník 17"/>
              <p:cNvSpPr/>
              <p:nvPr/>
            </p:nvSpPr>
            <p:spPr>
              <a:xfrm>
                <a:off x="4838787" y="2852936"/>
                <a:ext cx="145732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𝒑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∩</m:t>
                      </m:r>
                      <m:sSub>
                        <m:sSubPr>
                          <m:ctrlPr>
                            <a:rPr lang="cs-CZ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87" y="2852936"/>
                <a:ext cx="1457322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Obdélník 18"/>
              <p:cNvSpPr/>
              <p:nvPr/>
            </p:nvSpPr>
            <p:spPr>
              <a:xfrm>
                <a:off x="5001061" y="5576514"/>
                <a:ext cx="1731179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1061" y="5576514"/>
                <a:ext cx="1731179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4838787" y="5075892"/>
                <a:ext cx="23737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sub>
                    </m:sSub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urči </a:t>
                </a:r>
                <a:r>
                  <a:rPr lang="cs-CZ" b="1" dirty="0" smtClean="0">
                    <a:solidFill>
                      <a:srgbClr val="FF0000"/>
                    </a:solidFill>
                  </a:rPr>
                  <a:t>samostatně </a:t>
                </a:r>
                <a:r>
                  <a:rPr lang="cs-CZ" b="1" dirty="0" smtClean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 !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87" y="5075892"/>
                <a:ext cx="2373727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t="-10000" r="-1028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4" name="Picture 4" descr="chlapci,d&amp;ecaron;ti,dítka,Fotografie,Gesta,jazyky,obli&amp;ccaron;eje,osoby,probodnutí jazyka,veselé obli&amp;ccaron;eje,výrazy,výrazy tvá&amp;rcaron;e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4386" y="3222268"/>
            <a:ext cx="1849862" cy="184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240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0" grpId="0" animBg="1"/>
      <p:bldP spid="12" grpId="0" animBg="1"/>
      <p:bldP spid="14" grpId="0" animBg="1"/>
      <p:bldP spid="16" grpId="0" uiExpand="1" build="p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083" y="1856474"/>
            <a:ext cx="7541301" cy="44302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elipsy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vnějším bodem 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28" name="Skupina 27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29" name="Skupina 28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32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33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TextovéPole 29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31" name="Přímá spojnice 30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ovéPole 22"/>
          <p:cNvSpPr txBox="1"/>
          <p:nvPr/>
        </p:nvSpPr>
        <p:spPr>
          <a:xfrm>
            <a:off x="827584" y="1428746"/>
            <a:ext cx="4819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Znázornění výsledků </a:t>
            </a:r>
            <a:r>
              <a:rPr lang="cs-CZ" sz="16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příkladu </a:t>
            </a:r>
            <a:r>
              <a:rPr lang="cs-CZ" sz="16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sz="1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v </a:t>
            </a:r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programu GeoGebra </a:t>
            </a:r>
            <a:endParaRPr lang="cs-CZ" sz="1600" b="1" i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Obdélník 2"/>
              <p:cNvSpPr/>
              <p:nvPr/>
            </p:nvSpPr>
            <p:spPr>
              <a:xfrm>
                <a:off x="2843777" y="5085184"/>
                <a:ext cx="2244269" cy="3125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𝒑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:  </m:t>
                    </m:r>
                    <m:sSup>
                      <m:sSupPr>
                        <m:ctrlPr>
                          <a:rPr lang="cs-CZ" sz="1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1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1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𝟔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𝒙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𝟒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𝒚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𝟓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sz="1400" b="1" i="1">
                        <a:solidFill>
                          <a:srgbClr val="C0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sz="1400" dirty="0"/>
                  <a:t>  </a:t>
                </a:r>
              </a:p>
            </p:txBody>
          </p:sp>
        </mc:Choice>
        <mc:Fallback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777" y="5085184"/>
                <a:ext cx="2244269" cy="31258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1475656" y="2492896"/>
                <a:ext cx="1633909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492896"/>
                <a:ext cx="1633909" cy="30777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4217390" y="2509121"/>
                <a:ext cx="17413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:  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390" y="2509121"/>
                <a:ext cx="1741311" cy="30777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Obdélník 6"/>
              <p:cNvSpPr/>
              <p:nvPr/>
            </p:nvSpPr>
            <p:spPr>
              <a:xfrm>
                <a:off x="3916101" y="3021267"/>
                <a:ext cx="989886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>
                          <a:solidFill>
                            <a:srgbClr val="C00000"/>
                          </a:solidFill>
                          <a:latin typeface="Cambria Math"/>
                        </a:rPr>
                        <m:t>𝐏</m:t>
                      </m:r>
                      <m:r>
                        <a:rPr lang="cs-CZ" sz="14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6101" y="3021267"/>
                <a:ext cx="989886" cy="307777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Obdélník 7"/>
              <p:cNvSpPr/>
              <p:nvPr/>
            </p:nvSpPr>
            <p:spPr>
              <a:xfrm>
                <a:off x="947435" y="5661248"/>
                <a:ext cx="1345175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;−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sz="1400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435" y="5661248"/>
                <a:ext cx="1345175" cy="307777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Obdélník 9"/>
              <p:cNvSpPr/>
              <p:nvPr/>
            </p:nvSpPr>
            <p:spPr>
              <a:xfrm>
                <a:off x="5257795" y="4190370"/>
                <a:ext cx="1075872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𝑻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𝟎</m:t>
                          </m:r>
                        </m:e>
                      </m:d>
                    </m:oMath>
                  </m:oMathPara>
                </a14:m>
                <a:endParaRPr lang="cs-CZ" sz="1400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795" y="4190370"/>
                <a:ext cx="1075872" cy="307777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38044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395536" y="1226537"/>
            <a:ext cx="7022756" cy="978327"/>
            <a:chOff x="395536" y="1226538"/>
            <a:chExt cx="7022756" cy="978326"/>
          </a:xfrm>
        </p:grpSpPr>
        <p:pic>
          <p:nvPicPr>
            <p:cNvPr id="11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1376958" y="1226538"/>
                  <a:ext cx="6041334" cy="92954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3</a:t>
                  </a:r>
                  <a:br>
                    <a:rPr lang="cs-CZ" b="1" u="sng" dirty="0" smtClean="0"/>
                  </a:br>
                  <a:r>
                    <a:rPr lang="cs-CZ" dirty="0" smtClean="0"/>
                    <a:t>Urči rovnici tečny paraboly 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solidFill>
                            <a:srgbClr val="C00000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: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a14:m>
                  <a:r>
                    <a:rPr lang="cs-CZ" b="1" dirty="0" smtClean="0">
                      <a:solidFill>
                        <a:srgbClr val="C00000"/>
                      </a:solidFill>
                    </a:rPr>
                    <a:t> </a:t>
                  </a:r>
                  <a:br>
                    <a:rPr lang="cs-CZ" b="1" dirty="0" smtClean="0">
                      <a:solidFill>
                        <a:srgbClr val="C00000"/>
                      </a:solidFill>
                    </a:rPr>
                  </a:br>
                  <a:r>
                    <a:rPr lang="cs-CZ" dirty="0" smtClean="0"/>
                    <a:t>rovnoběžné s přímkou</a:t>
                  </a:r>
                  <a:r>
                    <a:rPr lang="cs-CZ" b="1" dirty="0" smtClean="0"/>
                    <a:t>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solidFill>
                            <a:srgbClr val="C00000"/>
                          </a:solidFill>
                          <a:latin typeface="Cambria Math"/>
                        </a:rPr>
                        <m:t>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: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a14:m>
                  <a:r>
                    <a:rPr lang="cs-CZ" b="1" dirty="0" smtClean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Cambria Math"/>
                    </a:rPr>
                    <a:t>.</a:t>
                  </a:r>
                  <a:r>
                    <a:rPr lang="cs-CZ" b="1" i="1" dirty="0" smtClean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Cambria Math"/>
                    </a:rPr>
                    <a:t>  </a:t>
                  </a:r>
                  <a:r>
                    <a:rPr lang="cs-CZ" dirty="0" smtClean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+mj-lt"/>
                    </a:rPr>
                    <a:t>Stanov bod dotyku.</a:t>
                  </a:r>
                  <a:endParaRPr lang="cs-CZ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mbria Math"/>
                  </a:endParaRPr>
                </a:p>
              </p:txBody>
            </p:sp>
          </mc:Choice>
          <mc:Fallback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26538"/>
                  <a:ext cx="6041334" cy="929549"/>
                </a:xfrm>
                <a:prstGeom prst="rect">
                  <a:avLst/>
                </a:prstGeom>
                <a:blipFill rotWithShape="1">
                  <a:blip r:embed="rId4" cstate="print"/>
                  <a:stretch>
                    <a:fillRect l="-908" t="-3268" r="-101" b="-915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3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</a:t>
            </a:r>
            <a:r>
              <a:rPr lang="cs-CZ" sz="3200" b="1" i="1" dirty="0" smtClean="0"/>
              <a:t>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směrem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26" name="Skupina 25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27" name="Skupina 26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30" name="Picture 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31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8" name="TextovéPole 27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29" name="Přímá spojnice 28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ovéPole 4"/>
          <p:cNvSpPr txBox="1"/>
          <p:nvPr/>
        </p:nvSpPr>
        <p:spPr>
          <a:xfrm>
            <a:off x="395538" y="2555612"/>
            <a:ext cx="5458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k parabole existuje právě jedna tečna daného směru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4563" y="2924944"/>
            <a:ext cx="501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tečna má s parabolou právě jeden společný bod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ovéPole 1"/>
              <p:cNvSpPr txBox="1"/>
              <p:nvPr/>
            </p:nvSpPr>
            <p:spPr>
              <a:xfrm>
                <a:off x="376389" y="3491026"/>
                <a:ext cx="3962944" cy="12858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𝒕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:  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𝒄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⟹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𝒄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        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barPr>
                        <m:e>
                          <m:r>
                            <a:rPr lang="cs-CZ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𝒑</m:t>
                          </m:r>
                          <m:r>
                            <a:rPr lang="cs-CZ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:</m:t>
                          </m:r>
                          <m:sSup>
                            <m:sSupPr>
                              <m:ctrlPr>
                                <a:rPr lang="cs-CZ" b="1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cs-CZ" b="1" i="1">
                                  <a:latin typeface="Cambria Math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cs-CZ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𝟒</m:t>
                          </m:r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b="1" i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latin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</a:rPr>
                            <m:t>𝟏𝟑</m:t>
                          </m:r>
                          <m:r>
                            <a:rPr lang="cs-CZ" b="1" i="1">
                              <a:latin typeface="Cambria Math"/>
                            </a:rPr>
                            <m:t>=</m:t>
                          </m:r>
                          <m:r>
                            <a:rPr lang="cs-CZ" b="1" i="1">
                              <a:latin typeface="Cambria Math"/>
                            </a:rPr>
                            <m:t>𝟎</m:t>
                          </m:r>
                        </m:e>
                      </m:bar>
                    </m:oMath>
                  </m:oMathPara>
                </a14:m>
                <a:endParaRPr lang="cs-CZ" b="1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𝟒</m:t>
                    </m:r>
                    <m:r>
                      <a:rPr lang="cs-CZ" b="1" i="1" smtClean="0">
                        <a:latin typeface="Cambria Math"/>
                      </a:rPr>
                      <m:t>(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𝒄</m:t>
                    </m:r>
                    <m:r>
                      <a:rPr lang="cs-CZ" b="1" i="1" smtClean="0">
                        <a:latin typeface="Cambria Math"/>
                      </a:rPr>
                      <m:t>)</m:t>
                    </m:r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𝟐</m:t>
                    </m:r>
                    <m:r>
                      <a:rPr lang="cs-CZ" b="1" i="1">
                        <a:latin typeface="Cambria Math"/>
                      </a:rPr>
                      <m:t>𝒚</m:t>
                    </m:r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𝟏𝟑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</a:rPr>
                      <m:t>𝟎</m:t>
                    </m:r>
                  </m:oMath>
                </a14:m>
                <a:r>
                  <a:rPr lang="cs-CZ" b="1" dirty="0"/>
                  <a:t> </a:t>
                </a:r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𝒄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    (∗)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89" y="3491026"/>
                <a:ext cx="3962944" cy="1285801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284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376389" y="4941168"/>
                <a:ext cx="3313728" cy="652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𝑫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𝟏𝟎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𝒄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𝟏𝟑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𝟏𝟎𝟎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latin typeface="Cambria Math"/>
                        </a:rPr>
                        <m:t>𝒄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𝟓𝟐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⟹</m:t>
                      </m:r>
                      <m:r>
                        <a:rPr lang="cs-CZ" b="1" i="1" smtClean="0">
                          <a:latin typeface="Cambria Math"/>
                        </a:rPr>
                        <m:t>𝒄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89" y="4941168"/>
                <a:ext cx="3313728" cy="652551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376389" y="5854125"/>
                <a:ext cx="2124299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:  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89" y="5854125"/>
                <a:ext cx="2124299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4470386" y="3491026"/>
                <a:ext cx="3247556" cy="18389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barPr>
                        <m:e>
                          <m:r>
                            <a:rPr lang="cs-CZ" b="1" i="1">
                              <a:latin typeface="Cambria Math"/>
                            </a:rPr>
                            <m:t>𝑻</m:t>
                          </m:r>
                          <m:r>
                            <a:rPr lang="cs-CZ" b="1" i="1">
                              <a:latin typeface="Cambria Math"/>
                            </a:rPr>
                            <m:t>=</m:t>
                          </m:r>
                          <m:r>
                            <a:rPr lang="cs-CZ" b="1" i="1">
                              <a:latin typeface="Cambria Math"/>
                            </a:rPr>
                            <m:t>𝒕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𝒑</m:t>
                          </m:r>
                        </m:e>
                      </m:ba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</a:rPr>
                        <m:t>−</m:t>
                      </m:r>
                      <m:r>
                        <a:rPr lang="cs-CZ" b="1" i="1">
                          <a:latin typeface="Cambria Math"/>
                        </a:rPr>
                        <m:t>𝟏𝟎</m:t>
                      </m:r>
                      <m:r>
                        <a:rPr lang="cs-CZ" b="1" i="1">
                          <a:latin typeface="Cambria Math"/>
                        </a:rPr>
                        <m:t>𝒚</m:t>
                      </m:r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𝟒</m:t>
                      </m:r>
                      <m:r>
                        <a:rPr lang="cs-CZ" b="1" i="1">
                          <a:latin typeface="Cambria Math"/>
                        </a:rPr>
                        <m:t>𝒄</m:t>
                      </m:r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𝟏𝟑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>
                          <a:latin typeface="Cambria Math"/>
                        </a:rPr>
                        <m:t>𝟎</m:t>
                      </m:r>
                      <m:r>
                        <a:rPr lang="cs-CZ" b="1">
                          <a:latin typeface="Cambria Math"/>
                        </a:rPr>
                        <m:t>    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∗</m:t>
                          </m:r>
                        </m:e>
                      </m:d>
                    </m:oMath>
                  </m:oMathPara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𝟓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⟹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𝐱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𝟓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0" smtClean="0">
                          <a:latin typeface="Cambria Math"/>
                          <a:ea typeface="Cambria Math"/>
                        </a:rPr>
                        <m:t>𝟕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0386" y="3491026"/>
                <a:ext cx="3247556" cy="1838901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b="-6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4470386" y="5854125"/>
                <a:ext cx="1219886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𝑻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𝟕</m:t>
                          </m:r>
                        </m:e>
                      </m:d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0386" y="5854125"/>
                <a:ext cx="1219886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10874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2" grpId="0" uiExpand="1" build="p"/>
      <p:bldP spid="3" grpId="0" uiExpand="1" build="p"/>
      <p:bldP spid="8" grpId="0" animBg="1"/>
      <p:bldP spid="9" grpId="0" uiExpand="1" build="p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553703" y="1428746"/>
            <a:ext cx="4819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Znázornění výsledků </a:t>
            </a:r>
            <a:r>
              <a:rPr lang="cs-CZ" sz="16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příkladu </a:t>
            </a:r>
            <a:r>
              <a:rPr lang="cs-CZ" sz="1600" b="1" i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1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v </a:t>
            </a:r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programu GeoGebra </a:t>
            </a:r>
            <a:endParaRPr lang="cs-CZ" sz="1600" b="1" i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Nadpis 1"/>
          <p:cNvSpPr txBox="1">
            <a:spLocks/>
          </p:cNvSpPr>
          <p:nvPr/>
        </p:nvSpPr>
        <p:spPr>
          <a:xfrm>
            <a:off x="395536" y="83470"/>
            <a:ext cx="5976664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Tečna paraboly </a:t>
            </a:r>
          </a:p>
          <a:p>
            <a:pPr algn="l"/>
            <a:r>
              <a:rPr lang="cs-CZ" sz="2800" b="1" i="1" dirty="0" smtClean="0">
                <a:solidFill>
                  <a:srgbClr val="0000FF"/>
                </a:solidFill>
              </a:rPr>
              <a:t>určená směrem</a:t>
            </a:r>
            <a:r>
              <a:rPr lang="cs-CZ" sz="3200" b="1" i="1" dirty="0" smtClean="0"/>
              <a:t> </a:t>
            </a:r>
          </a:p>
        </p:txBody>
      </p:sp>
      <p:grpSp>
        <p:nvGrpSpPr>
          <p:cNvPr id="25" name="Skupina 24"/>
          <p:cNvGrpSpPr/>
          <p:nvPr/>
        </p:nvGrpSpPr>
        <p:grpSpPr>
          <a:xfrm>
            <a:off x="395536" y="179349"/>
            <a:ext cx="7920880" cy="954688"/>
            <a:chOff x="395536" y="179348"/>
            <a:chExt cx="7920880" cy="954688"/>
          </a:xfrm>
        </p:grpSpPr>
        <p:grpSp>
          <p:nvGrpSpPr>
            <p:cNvPr id="26" name="Skupina 25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29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30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7" name="TextovéPole 26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cxnSp>
          <p:nvCxnSpPr>
            <p:cNvPr id="28" name="Přímá spojnice 27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31869"/>
            <a:ext cx="7920880" cy="47654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5292080" y="3197464"/>
                <a:ext cx="2919325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: 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3197464"/>
                <a:ext cx="2919325" cy="37555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flipH="1">
            <a:off x="611560" y="1851696"/>
            <a:ext cx="6650985" cy="3313447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624283" y="3575844"/>
                <a:ext cx="21242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:   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83" y="3575844"/>
                <a:ext cx="2124299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5201727" y="1831869"/>
                <a:ext cx="12198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𝑻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𝟕</m:t>
                          </m:r>
                        </m:e>
                      </m:d>
                    </m:oMath>
                  </m:oMathPara>
                </a14:m>
                <a:endParaRPr lang="cs-CZ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1727" y="1831869"/>
                <a:ext cx="1219886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7815776" y="6124654"/>
            <a:ext cx="588623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END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93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 animBg="1"/>
      <p:bldP spid="14" grpId="0" animBg="1"/>
      <p:bldP spid="15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2132856"/>
            <a:ext cx="27929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Obrázek: www.office.</a:t>
            </a:r>
            <a:r>
              <a:rPr lang="cs-CZ" sz="1400" dirty="0" err="1" smtClean="0"/>
              <a:t>microsoft.com</a:t>
            </a: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2999</TotalTime>
  <Words>125</Words>
  <Application>Microsoft Office PowerPoint</Application>
  <PresentationFormat>Předvádění na obrazovce (4:3)</PresentationFormat>
  <Paragraphs>112</Paragraphs>
  <Slides>12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Dokument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Dum</cp:lastModifiedBy>
  <cp:revision>71</cp:revision>
  <dcterms:created xsi:type="dcterms:W3CDTF">2013-11-06T18:58:17Z</dcterms:created>
  <dcterms:modified xsi:type="dcterms:W3CDTF">2013-11-09T06:25:30Z</dcterms:modified>
</cp:coreProperties>
</file>