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3"/>
  </p:notesMasterIdLst>
  <p:sldIdLst>
    <p:sldId id="256" r:id="rId2"/>
    <p:sldId id="257" r:id="rId3"/>
    <p:sldId id="273" r:id="rId4"/>
    <p:sldId id="264" r:id="rId5"/>
    <p:sldId id="263" r:id="rId6"/>
    <p:sldId id="262" r:id="rId7"/>
    <p:sldId id="261" r:id="rId8"/>
    <p:sldId id="259" r:id="rId9"/>
    <p:sldId id="260" r:id="rId10"/>
    <p:sldId id="274" r:id="rId11"/>
    <p:sldId id="272" r:id="rId12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5032857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c/Estragon_1511.jpg?uselang=cs" TargetMode="External"/><Relationship Id="rId2" Type="http://schemas.openxmlformats.org/officeDocument/2006/relationships/hyperlink" Target="http://commons.wikimedia.org/wiki/File:Hol%C3%BD_vrch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0068297"/>
              </p:ext>
            </p:extLst>
          </p:nvPr>
        </p:nvGraphicFramePr>
        <p:xfrm>
          <a:off x="791840" y="2771725"/>
          <a:ext cx="8568952" cy="4009527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VY_52_INOVACE_05_ČJ_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Vyjmenovaná slova po L a jejich význam - 2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L názorně – lysý, lýtko, lýko, lyže, pelyněk, plyš. Společná diskuze nad různými významy slov.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5816" y="1547589"/>
            <a:ext cx="9072563" cy="498903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L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význam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4000" b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lysý, lýtko, lýko, lyže, pelyněk, plyš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L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031" y="1763928"/>
            <a:ext cx="9288809" cy="4989036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slyšet, mlýn, blýskat se, polykat, plynout, plýtvat, vzlykat, </a:t>
            </a:r>
          </a:p>
          <a:p>
            <a:pPr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lysý, lýtko, lýko, lyže, pelyněk, plyš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Dnes si probereme druhou část vyjmenovaných slov po L.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LYSÝ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holý</a:t>
            </a: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Lysá může být </a:t>
            </a: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hlava (u dospělých pleš).</a:t>
            </a:r>
            <a:endParaRPr lang="cs-CZ" sz="2400" b="1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8424" y="2771725"/>
            <a:ext cx="3425959" cy="2569469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pic>
        <p:nvPicPr>
          <p:cNvPr id="5" name="Obrázek 4" descr="bez vlasů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36056" y="1547589"/>
            <a:ext cx="2112234" cy="2668086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5816" y="4909501"/>
            <a:ext cx="2664296" cy="2301617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256336" y="1907629"/>
            <a:ext cx="4273862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Lysý může být kopec – například</a:t>
            </a:r>
          </a:p>
          <a:p>
            <a:r>
              <a:rPr lang="cs-CZ" sz="2400" b="1" dirty="0" smtClean="0">
                <a:latin typeface="+mn-lt"/>
              </a:rPr>
              <a:t>tento Holý vrch u Litoměřic.</a:t>
            </a:r>
            <a:endParaRPr lang="cs-CZ" sz="2400" b="1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84128" y="5796061"/>
            <a:ext cx="6506140" cy="1580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Znáte i lysé pejsky, takzvané naháče.</a:t>
            </a:r>
          </a:p>
          <a:p>
            <a:endParaRPr lang="cs-CZ" sz="2400" b="1" dirty="0" smtClean="0">
              <a:latin typeface="+mn-lt"/>
            </a:endParaRPr>
          </a:p>
          <a:p>
            <a:endParaRPr lang="cs-CZ" sz="2400" b="1" dirty="0" smtClean="0">
              <a:latin typeface="+mn-lt"/>
            </a:endParaRP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Víš o něčem, co je lysé, v tvém okolí?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LÝTKO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Zadní část dolní končetiny</a:t>
            </a:r>
          </a:p>
        </p:txBody>
      </p:sp>
      <p:pic>
        <p:nvPicPr>
          <p:cNvPr id="1030" name="Picture 6" descr="C:\Documents and Settings\Alena T\Local Settings\Temporary Internet Files\Content.IE5\ZACM5V7C\MP9004089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984528" y="1475581"/>
            <a:ext cx="2520280" cy="3778576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1033" name="Picture 9" descr="C:\Documents and Settings\Alena T\Local Settings\Temporary Internet Files\Content.IE5\ZACM5V7C\MP9004384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952" y="2267669"/>
            <a:ext cx="2736304" cy="4081135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824288" y="5652045"/>
            <a:ext cx="4982005" cy="14661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Lýtko je sval. Znáš ještě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nějaké jiné svaly na lidském 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těle?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863848" y="2411685"/>
            <a:ext cx="1296144" cy="3312368"/>
          </a:xfrm>
          <a:prstGeom prst="straightConnector1">
            <a:avLst/>
          </a:prstGeom>
          <a:ln w="28575">
            <a:solidFill>
              <a:srgbClr val="6F350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5112320" y="2195661"/>
            <a:ext cx="2592288" cy="2304256"/>
          </a:xfrm>
          <a:prstGeom prst="straightConnector1">
            <a:avLst/>
          </a:prstGeom>
          <a:ln w="28575">
            <a:solidFill>
              <a:srgbClr val="6F350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LÝKO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Pletivo pod kůrou stromů, provazy z tohoto materiálu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808" y="4643933"/>
            <a:ext cx="3240360" cy="2430270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7944" y="2627709"/>
            <a:ext cx="3168352" cy="2376264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pic>
        <p:nvPicPr>
          <p:cNvPr id="2057" name="Picture 9" descr="C:\Documents and Settings\Alena T\Local Settings\Temporary Internet Files\Content.IE5\ZACM5V7C\MP9004372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68504" y="2195661"/>
            <a:ext cx="2977888" cy="3967997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3888184" y="6444133"/>
            <a:ext cx="5571718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Přírodní lýko se používá například k vazbě </a:t>
            </a:r>
          </a:p>
          <a:p>
            <a:r>
              <a:rPr lang="cs-CZ" sz="2400" b="1" dirty="0" smtClean="0">
                <a:latin typeface="+mn-lt"/>
              </a:rPr>
              <a:t>květin. Vyrábí se i umělé lýko.</a:t>
            </a:r>
            <a:endParaRPr lang="cs-CZ" sz="24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Sportovní náčiní k pohybu po sněhu a hladkých plochách</a:t>
            </a:r>
          </a:p>
          <a:p>
            <a:pPr>
              <a:buNone/>
            </a:pPr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Zimní sporty:</a:t>
            </a:r>
          </a:p>
          <a:p>
            <a:pPr>
              <a:buNone/>
            </a:pP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 sporty:</a:t>
            </a:r>
            <a:endParaRPr lang="cs-CZ" sz="2400" b="1" dirty="0" smtClean="0"/>
          </a:p>
        </p:txBody>
      </p:sp>
      <p:pic>
        <p:nvPicPr>
          <p:cNvPr id="3074" name="Picture 2" descr="C:\Documents and Settings\Alena T\Local Settings\Temporary Internet Files\Content.IE5\HUIRV7X0\MC9004465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64648" y="2555701"/>
            <a:ext cx="1783994" cy="1149401"/>
          </a:xfrm>
          <a:prstGeom prst="rect">
            <a:avLst/>
          </a:prstGeom>
          <a:noFill/>
        </p:spPr>
      </p:pic>
      <p:pic>
        <p:nvPicPr>
          <p:cNvPr id="3075" name="Picture 3" descr="C:\Documents and Settings\Alena T\Local Settings\Temporary Internet Files\Content.IE5\86PASBBR\MC9004465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44368" y="2051645"/>
            <a:ext cx="2329811" cy="1440160"/>
          </a:xfrm>
          <a:prstGeom prst="rect">
            <a:avLst/>
          </a:prstGeom>
          <a:noFill/>
        </p:spPr>
      </p:pic>
      <p:pic>
        <p:nvPicPr>
          <p:cNvPr id="3076" name="Picture 4" descr="C:\Documents and Settings\Alena T\Local Settings\Temporary Internet Files\Content.IE5\V3I0JEVZ\MP9004229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52080" y="2123653"/>
            <a:ext cx="2592040" cy="1703051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3079" name="Picture 7" descr="C:\Documents and Settings\Alena T\Local Settings\Temporary Internet Files\Content.IE5\HUIRV7X0\MP9004075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56336" y="4139877"/>
            <a:ext cx="2483817" cy="1655231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3077" name="Picture 5" descr="C:\Documents and Settings\Alena T\Local Settings\Temporary Internet Files\Content.IE5\V3I0JEVZ\MC9003204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64248" y="4859957"/>
            <a:ext cx="1767535" cy="184068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75816" y="6300117"/>
            <a:ext cx="9046707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Pojmenuj sporty na obrázcích.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                         Znáš ještě jiné příklady, kde se používají lyže?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8" name="Picture 4" descr="C:\Documents and Settings\Alena T\Local Settings\Temporary Internet Files\Content.IE5\HUIRV7X0\MC9002408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8208664" y="4211885"/>
            <a:ext cx="1452608" cy="12838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PELYNĚK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Léčivá bylina</a:t>
            </a: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7864" y="3419797"/>
            <a:ext cx="2808312" cy="2223923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0152" y="4427909"/>
            <a:ext cx="2736304" cy="1638362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63848" y="6084093"/>
            <a:ext cx="3993209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Pelyněk estragon – používá se</a:t>
            </a:r>
          </a:p>
          <a:p>
            <a:r>
              <a:rPr lang="cs-CZ" sz="2400" b="1" dirty="0" smtClean="0">
                <a:latin typeface="+mn-lt"/>
              </a:rPr>
              <a:t>jako koření v kuchyni.</a:t>
            </a:r>
            <a:endParaRPr lang="cs-CZ" sz="2400" b="1" dirty="0"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24488" y="2123653"/>
            <a:ext cx="2700451" cy="3361557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104208" y="1691605"/>
            <a:ext cx="4032448" cy="1122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Pelyněk pravý – používá se</a:t>
            </a:r>
          </a:p>
          <a:p>
            <a:r>
              <a:rPr lang="cs-CZ" sz="2400" b="1" dirty="0" smtClean="0">
                <a:latin typeface="+mn-lt"/>
              </a:rPr>
              <a:t>při léčbě žaludku,</a:t>
            </a:r>
          </a:p>
          <a:p>
            <a:r>
              <a:rPr lang="cs-CZ" sz="2400" b="1" dirty="0" smtClean="0">
                <a:latin typeface="+mn-lt"/>
              </a:rPr>
              <a:t>nechutenství.</a:t>
            </a:r>
            <a:endParaRPr lang="cs-CZ" sz="2400" b="1" dirty="0"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44168" y="6660157"/>
            <a:ext cx="6126870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Víš, jakou chuť má pelyněk?</a:t>
            </a:r>
            <a:endParaRPr lang="cs-CZ" sz="40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PLYŠ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Látka, která má delší vlas (větší než 3mm)</a:t>
            </a: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</a:t>
            </a:r>
            <a:r>
              <a:rPr lang="cs-CZ" sz="2400" b="1" dirty="0" smtClean="0"/>
              <a:t>Plyšová mikina</a:t>
            </a:r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832" y="2339677"/>
            <a:ext cx="3168352" cy="3764379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2339678"/>
            <a:ext cx="2317626" cy="2814260"/>
          </a:xfrm>
          <a:prstGeom prst="rect">
            <a:avLst/>
          </a:prstGeom>
          <a:noFill/>
          <a:ln w="28575">
            <a:solidFill>
              <a:srgbClr val="6F3505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912520" y="5219997"/>
            <a:ext cx="2477986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Plyšový medvídek</a:t>
            </a:r>
            <a:endParaRPr lang="cs-CZ" sz="2400" b="1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5816" y="6444133"/>
            <a:ext cx="9681625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Určitě i Ty máš doma nějakého oblíbeného „</a:t>
            </a:r>
            <a:r>
              <a:rPr lang="cs-CZ" sz="3200" b="1" dirty="0" err="1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plyšáka</a:t>
            </a: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“.     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Který to je? A proč ho máš tak rád (ráda)?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L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slyšet, mlýn, blýskat se, polykat, plynout, plýtvat, vzlykat, lysý,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lýtko, lýko, lyže, pelyněk, plyš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Teď už víš, co všechna znamenají. Zapiš si je a nauč se je nazpaměť za sebou, hodně Ti to pomůže.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115541"/>
            <a:ext cx="9072563" cy="547229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600" dirty="0" smtClean="0"/>
              <a:t>Holý vrch u Litoměřic: TOMAS62.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8.9.2012]. Dostupný na WWW: </a:t>
            </a:r>
            <a:r>
              <a:rPr lang="cs-CZ" sz="1600" dirty="0" smtClean="0">
                <a:hlinkClick r:id="rId2"/>
              </a:rPr>
              <a:t>http://commons.wikimedia.org/wiki/File:Hol%C3%BD_vrch.jpg?uselang=cs</a:t>
            </a:r>
            <a:endParaRPr lang="cs-CZ" sz="1600" dirty="0" smtClean="0"/>
          </a:p>
          <a:p>
            <a:r>
              <a:rPr lang="cs-CZ" sz="1600" dirty="0" smtClean="0"/>
              <a:t>Čínský chocholatý pes – naháč: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8.9.2012]. Dostupný na WWW: &lt;http://cs.wikipedia.org/wiki/Soubor:Chinesecrested0b.jpg&gt;. </a:t>
            </a:r>
          </a:p>
          <a:p>
            <a:r>
              <a:rPr lang="cs-CZ" sz="1600" dirty="0" smtClean="0"/>
              <a:t>Lýko velké: NEUVEDEN. </a:t>
            </a:r>
            <a:r>
              <a:rPr lang="cs-CZ" sz="1600" i="1" dirty="0" smtClean="0"/>
              <a:t>Aranžování květin.</a:t>
            </a:r>
            <a:r>
              <a:rPr lang="cs-CZ" sz="1600" i="1" dirty="0" err="1" smtClean="0"/>
              <a:t>cz</a:t>
            </a:r>
            <a:r>
              <a:rPr lang="cs-CZ" sz="1600" dirty="0" smtClean="0"/>
              <a:t> [online]. [cit. 8.9.2012]. Dostupný na WWW: &lt;http://www.</a:t>
            </a:r>
            <a:r>
              <a:rPr lang="cs-CZ" sz="1600" dirty="0" err="1" smtClean="0"/>
              <a:t>aranzovanikvetin.cz</a:t>
            </a:r>
            <a:r>
              <a:rPr lang="cs-CZ" sz="1600" dirty="0" smtClean="0"/>
              <a:t>/</a:t>
            </a:r>
            <a:r>
              <a:rPr lang="cs-CZ" sz="1600" dirty="0" err="1" smtClean="0"/>
              <a:t>item.php</a:t>
            </a:r>
            <a:r>
              <a:rPr lang="cs-CZ" sz="1600" dirty="0" smtClean="0"/>
              <a:t>?</a:t>
            </a:r>
            <a:r>
              <a:rPr lang="cs-CZ" sz="1600" dirty="0" err="1" smtClean="0"/>
              <a:t>zbozi</a:t>
            </a:r>
            <a:r>
              <a:rPr lang="cs-CZ" sz="1600" dirty="0" smtClean="0"/>
              <a:t>_id=861-</a:t>
            </a:r>
            <a:r>
              <a:rPr lang="cs-CZ" sz="1600" dirty="0" err="1" smtClean="0"/>
              <a:t>lyko</a:t>
            </a:r>
            <a:r>
              <a:rPr lang="cs-CZ" sz="1600" dirty="0" smtClean="0"/>
              <a:t>-</a:t>
            </a:r>
            <a:r>
              <a:rPr lang="cs-CZ" sz="1600" dirty="0" err="1" smtClean="0"/>
              <a:t>velke</a:t>
            </a:r>
            <a:r>
              <a:rPr lang="cs-CZ" sz="1600" dirty="0" smtClean="0"/>
              <a:t>&gt;. </a:t>
            </a:r>
          </a:p>
          <a:p>
            <a:r>
              <a:rPr lang="cs-CZ" sz="1600" dirty="0" smtClean="0"/>
              <a:t>Lýko přírodní: NEUVEDEN. </a:t>
            </a:r>
            <a:r>
              <a:rPr lang="cs-CZ" sz="1600" i="1" dirty="0" smtClean="0"/>
              <a:t>Aranžování květin.</a:t>
            </a:r>
            <a:r>
              <a:rPr lang="cs-CZ" sz="1600" i="1" dirty="0" err="1" smtClean="0"/>
              <a:t>cz</a:t>
            </a:r>
            <a:r>
              <a:rPr lang="cs-CZ" sz="1600" dirty="0" smtClean="0"/>
              <a:t> [online]. [cit. 8.9.2012]. Dostupný na WWW: &lt;http://www.</a:t>
            </a:r>
            <a:r>
              <a:rPr lang="cs-CZ" sz="1600" dirty="0" err="1" smtClean="0"/>
              <a:t>aranzovanikvetin.cz</a:t>
            </a:r>
            <a:r>
              <a:rPr lang="cs-CZ" sz="1600" dirty="0" smtClean="0"/>
              <a:t>/</a:t>
            </a:r>
            <a:r>
              <a:rPr lang="cs-CZ" sz="1600" dirty="0" err="1" smtClean="0"/>
              <a:t>category.php</a:t>
            </a:r>
            <a:r>
              <a:rPr lang="cs-CZ" sz="1600" dirty="0" smtClean="0"/>
              <a:t>?kat_id=22-</a:t>
            </a:r>
            <a:r>
              <a:rPr lang="cs-CZ" sz="1600" dirty="0" err="1" smtClean="0"/>
              <a:t>lyko</a:t>
            </a:r>
            <a:r>
              <a:rPr lang="cs-CZ" sz="1600" dirty="0" smtClean="0"/>
              <a:t>&gt;.</a:t>
            </a:r>
          </a:p>
          <a:p>
            <a:r>
              <a:rPr lang="cs-CZ" sz="1600" dirty="0" smtClean="0"/>
              <a:t>Pelyněk estragon: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8.9.2012]. Dostupný na WWW: </a:t>
            </a:r>
            <a:r>
              <a:rPr lang="cs-CZ" sz="1600" dirty="0" smtClean="0">
                <a:hlinkClick r:id="rId3"/>
              </a:rPr>
              <a:t>http://upload.wikimedia.org/wikipedia/commons/6/6c/Estragon_1511.jpg?uselang=cs</a:t>
            </a:r>
            <a:endParaRPr lang="cs-CZ" sz="1600" dirty="0" smtClean="0"/>
          </a:p>
          <a:p>
            <a:r>
              <a:rPr lang="cs-CZ" sz="1600" dirty="0" smtClean="0"/>
              <a:t>Pelyněk pravý: KÖHLER, </a:t>
            </a:r>
            <a:r>
              <a:rPr lang="cs-CZ" sz="1600" dirty="0" err="1" smtClean="0"/>
              <a:t>Franz</a:t>
            </a:r>
            <a:r>
              <a:rPr lang="cs-CZ" sz="1600" dirty="0" smtClean="0"/>
              <a:t> </a:t>
            </a:r>
            <a:r>
              <a:rPr lang="cs-CZ" sz="1600" dirty="0" err="1" smtClean="0"/>
              <a:t>Eugen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8.9.2012]. Dostupný na WWW: &lt;http://cs.wikipedia.org/wiki/Soubor:Artemisia_absinthium_-_K%C3%B6hler%E2%80%93s_Medizinal-Pflanzen-164.jpg&gt;. </a:t>
            </a:r>
          </a:p>
          <a:p>
            <a:r>
              <a:rPr lang="cs-CZ" sz="1600" dirty="0" smtClean="0"/>
              <a:t>Koření estragon: MATUŠ, Dominik.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8.9.2012]. Dostupný na WWW: &lt;http://upload.wikimedia.org/wikipedia/commons/c/c0/Tarragon_spice.jpg&gt;. </a:t>
            </a:r>
          </a:p>
          <a:p>
            <a:r>
              <a:rPr lang="cs-CZ" sz="1600" dirty="0" smtClean="0"/>
              <a:t>Mikina: RYJ.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8.9.2012]. Dostupný na WWW: &lt;http://upload.wikimedia.org/wikipedia/commons/9/91/Henkelpl%C3%BCsch_1.jpg&gt;. </a:t>
            </a:r>
          </a:p>
          <a:p>
            <a:r>
              <a:rPr lang="cs-CZ" sz="1600" dirty="0" smtClean="0"/>
              <a:t>Plyšový medvěd: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8.9.2012]. Dostupný na WWW: &lt;http://cs.wikipedia.7val.com/</a:t>
            </a:r>
            <a:r>
              <a:rPr lang="cs-CZ" sz="1600" dirty="0" err="1" smtClean="0"/>
              <a:t>wiki</a:t>
            </a:r>
            <a:r>
              <a:rPr lang="cs-CZ" sz="1600" dirty="0" smtClean="0"/>
              <a:t>/Soubor:</a:t>
            </a:r>
            <a:r>
              <a:rPr lang="cs-CZ" sz="1600" dirty="0" err="1" smtClean="0"/>
              <a:t>Nalle</a:t>
            </a:r>
            <a:r>
              <a:rPr lang="cs-CZ" sz="1600" dirty="0" smtClean="0"/>
              <a:t>_-_a_</a:t>
            </a:r>
            <a:r>
              <a:rPr lang="cs-CZ" sz="1600" dirty="0" err="1" smtClean="0"/>
              <a:t>small</a:t>
            </a:r>
            <a:r>
              <a:rPr lang="cs-CZ" sz="1600" dirty="0" smtClean="0"/>
              <a:t>_</a:t>
            </a:r>
            <a:r>
              <a:rPr lang="cs-CZ" sz="1600" dirty="0" err="1" smtClean="0"/>
              <a:t>brown</a:t>
            </a:r>
            <a:r>
              <a:rPr lang="cs-CZ" sz="1600" dirty="0" smtClean="0"/>
              <a:t>_</a:t>
            </a:r>
            <a:r>
              <a:rPr lang="cs-CZ" sz="1600" dirty="0" err="1" smtClean="0"/>
              <a:t>teddy</a:t>
            </a:r>
            <a:r>
              <a:rPr lang="cs-CZ" sz="1600" dirty="0" smtClean="0"/>
              <a:t>_</a:t>
            </a:r>
            <a:r>
              <a:rPr lang="cs-CZ" sz="1600" dirty="0" err="1" smtClean="0"/>
              <a:t>bear.jpg</a:t>
            </a:r>
            <a:r>
              <a:rPr lang="cs-CZ" sz="1600" dirty="0" smtClean="0"/>
              <a:t>&gt;. </a:t>
            </a:r>
          </a:p>
          <a:p>
            <a:r>
              <a:rPr lang="cs-CZ" sz="1600" dirty="0" smtClean="0"/>
              <a:t>Ostatní obrázky: </a:t>
            </a:r>
            <a:r>
              <a:rPr lang="cs-CZ" sz="1600" dirty="0" smtClean="0">
                <a:hlinkClick r:id="rId4"/>
              </a:rPr>
              <a:t>www.office.</a:t>
            </a:r>
            <a:r>
              <a:rPr lang="cs-CZ" sz="1600" dirty="0" err="1" smtClean="0">
                <a:hlinkClick r:id="rId4"/>
              </a:rPr>
              <a:t>microsoft.com</a:t>
            </a:r>
            <a:endParaRPr lang="cs-CZ" sz="160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583</TotalTime>
  <Words>609</Words>
  <Application>Microsoft Office PowerPoint</Application>
  <PresentationFormat>Vlastní</PresentationFormat>
  <Paragraphs>109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  Všechna vyjmenovaná slova po L</vt:lpstr>
      <vt:lpstr>Co znamená slovo LYSÝ?</vt:lpstr>
      <vt:lpstr>Co znamená slovo LÝTKO?</vt:lpstr>
      <vt:lpstr>Co znamená slovo LÝKO?</vt:lpstr>
      <vt:lpstr>Co znamená slovo LYŽE?</vt:lpstr>
      <vt:lpstr>Co znamená slovo PELYNĚK?</vt:lpstr>
      <vt:lpstr>Co znamená slovo PLYŠ?</vt:lpstr>
      <vt:lpstr>Malé opakování,   všechna vyjmenovaná slova po 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Jana Kneřová</cp:lastModifiedBy>
  <cp:revision>78</cp:revision>
  <cp:lastPrinted>1601-01-01T00:00:00Z</cp:lastPrinted>
  <dcterms:created xsi:type="dcterms:W3CDTF">2011-08-21T18:05:50Z</dcterms:created>
  <dcterms:modified xsi:type="dcterms:W3CDTF">2013-04-02T08:09:18Z</dcterms:modified>
</cp:coreProperties>
</file>