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2" r:id="rId1"/>
  </p:sldMasterIdLst>
  <p:notesMasterIdLst>
    <p:notesMasterId r:id="rId14"/>
  </p:notesMasterIdLst>
  <p:sldIdLst>
    <p:sldId id="256" r:id="rId2"/>
    <p:sldId id="257" r:id="rId3"/>
    <p:sldId id="273" r:id="rId4"/>
    <p:sldId id="270" r:id="rId5"/>
    <p:sldId id="281" r:id="rId6"/>
    <p:sldId id="286" r:id="rId7"/>
    <p:sldId id="285" r:id="rId8"/>
    <p:sldId id="284" r:id="rId9"/>
    <p:sldId id="287" r:id="rId10"/>
    <p:sldId id="283" r:id="rId11"/>
    <p:sldId id="288" r:id="rId12"/>
    <p:sldId id="272" r:id="rId13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3505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52" y="648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9434062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3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8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2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6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6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8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76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5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2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88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2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63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1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90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5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9" y="300992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7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763" indent="0">
              <a:buNone/>
              <a:defRPr sz="3100"/>
            </a:lvl2pPr>
            <a:lvl3pPr marL="1007525" indent="0">
              <a:buNone/>
              <a:defRPr sz="2600"/>
            </a:lvl3pPr>
            <a:lvl4pPr marL="1511289" indent="0">
              <a:buNone/>
              <a:defRPr sz="2200"/>
            </a:lvl4pPr>
            <a:lvl5pPr marL="2015050" indent="0">
              <a:buNone/>
              <a:defRPr sz="2200"/>
            </a:lvl5pPr>
            <a:lvl6pPr marL="2518813" indent="0">
              <a:buNone/>
              <a:defRPr sz="2200"/>
            </a:lvl6pPr>
            <a:lvl7pPr marL="3022575" indent="0">
              <a:buNone/>
              <a:defRPr sz="2200"/>
            </a:lvl7pPr>
            <a:lvl8pPr marL="3526337" indent="0">
              <a:buNone/>
              <a:defRPr sz="2200"/>
            </a:lvl8pPr>
            <a:lvl9pPr marL="4030100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50" tIns="50377" rIns="100750" bIns="5037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8"/>
            <a:ext cx="9072563" cy="4989036"/>
          </a:xfrm>
          <a:prstGeom prst="rect">
            <a:avLst/>
          </a:prstGeom>
        </p:spPr>
        <p:txBody>
          <a:bodyPr vert="horz" lIns="100750" tIns="50377" rIns="100750" bIns="5037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4"/>
            <a:ext cx="3192198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100752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822" indent="-377822" algn="l" defTabSz="100752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614" indent="-314850" algn="l" defTabSz="1007525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409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170" indent="-251882" algn="l" defTabSz="1007525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32" indent="-251882" algn="l" defTabSz="1007525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0695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4457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8220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1982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76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52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289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05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881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257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337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10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wmf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992" y="683493"/>
            <a:ext cx="5751513" cy="1408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6472830"/>
              </p:ext>
            </p:extLst>
          </p:nvPr>
        </p:nvGraphicFramePr>
        <p:xfrm>
          <a:off x="791840" y="2555701"/>
          <a:ext cx="8640960" cy="3828123"/>
        </p:xfrm>
        <a:graphic>
          <a:graphicData uri="http://schemas.openxmlformats.org/drawingml/2006/table">
            <a:tbl>
              <a:tblPr/>
              <a:tblGrid>
                <a:gridCol w="4224470"/>
                <a:gridCol w="4416490"/>
              </a:tblGrid>
              <a:tr h="24924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508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VY_52_INOVACE_07_ČJ_Vyjmenovaná slova po M a jejich význam - 1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ČJ 3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  <a:defRPr/>
                      </a:pPr>
                      <a:r>
                        <a:rPr lang="cs-CZ" sz="1800" kern="120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CZ.1.07/1.4.00/21.1135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Vyjmenovaná slova po M názorně – my, mýt, myslit, mýlit se, hmyz, myš, hlemýžď. Společná diskuze nad různými významy slov. Mezipředmětové vztahy.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75816" y="467469"/>
            <a:ext cx="9072563" cy="648072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/>
          </a:p>
          <a:p>
            <a:pPr algn="ctr">
              <a:buNone/>
            </a:pPr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Vyjmenovaná slova po M</a:t>
            </a:r>
          </a:p>
          <a:p>
            <a:pPr algn="ctr">
              <a:buNone/>
            </a:pPr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jejich význam</a:t>
            </a:r>
          </a:p>
          <a:p>
            <a:pPr marL="742950" indent="-742950" algn="ctr">
              <a:buNone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část</a:t>
            </a:r>
          </a:p>
          <a:p>
            <a:pPr marL="742950" indent="-742950"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ctr">
              <a:buNone/>
            </a:pPr>
            <a:r>
              <a:rPr lang="cs-CZ" sz="40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my, mýt, myslit, mýlit se, hmyz, myš, hlemýžď</a:t>
            </a: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808" y="539477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Všechna vyjmenovaná slova po M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5776" y="2267669"/>
            <a:ext cx="9721080" cy="4989036"/>
          </a:xfrm>
        </p:spPr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my, mýt, myslit, mýlit se, hmyz, myš, hlemýžď, </a:t>
            </a:r>
          </a:p>
          <a:p>
            <a:pPr>
              <a:buNone/>
            </a:pP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mýtit, zamykat, smýkat, dmýchat, chmýří, nachomýtnout se, Litomyšl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300" b="1" dirty="0" smtClean="0"/>
              <a:t>   Dnes si vysvětlíme význam jen první části vyjmenovaných slov po L.</a:t>
            </a:r>
            <a:endParaRPr lang="cs-CZ" sz="33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Dvě a více osob</a:t>
            </a:r>
          </a:p>
          <a:p>
            <a:endParaRPr lang="cs-CZ" sz="3200" b="1" dirty="0" smtClean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3200" b="1" dirty="0" smtClean="0">
                <a:solidFill>
                  <a:srgbClr val="6F3505"/>
                </a:solidFill>
              </a:rPr>
              <a:t>               </a:t>
            </a:r>
            <a:r>
              <a:rPr lang="cs-CZ" sz="2400" b="1" dirty="0" smtClean="0"/>
              <a:t>To jsme my, já a mí přátelé</a:t>
            </a:r>
            <a:endParaRPr lang="cs-CZ" sz="3200" b="1" dirty="0" smtClean="0">
              <a:solidFill>
                <a:srgbClr val="6F3505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6" name="Picture 2" descr="C:\Documents and Settings\Alena T\Local Settings\Temporary Internet Files\Content.IE5\HUIRV7X0\MP90044872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808" y="4715941"/>
            <a:ext cx="3707105" cy="2592288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1028" name="Picture 4" descr="C:\Documents and Settings\Alena T\Local Settings\Temporary Internet Files\Content.IE5\V3I0JEVZ\MP9004244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0392" y="1691605"/>
            <a:ext cx="3567945" cy="2617422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503808" y="3851845"/>
            <a:ext cx="4240905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+mn-lt"/>
              </a:rPr>
              <a:t>Kdybych uměl mluvit, řekl bych,</a:t>
            </a:r>
          </a:p>
          <a:p>
            <a:r>
              <a:rPr lang="cs-CZ" sz="2400" b="1" dirty="0" smtClean="0">
                <a:latin typeface="+mn-lt"/>
              </a:rPr>
              <a:t>že to jsme my, naše psí rodina…</a:t>
            </a:r>
            <a:endParaRPr lang="cs-CZ" sz="2400" b="1" dirty="0"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92240" y="5652045"/>
            <a:ext cx="5350504" cy="16953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Zkus také představit ostatním svou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rodinu, kamarády, spolužáky… 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Začni spojením: „To jsme my…“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Umí to někdo i v cizím jazyce?</a:t>
            </a:r>
            <a:endParaRPr lang="cs-CZ" sz="28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Čistit, odstraňovat špínu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MÝT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1" name="Picture 3" descr="C:\Documents and Settings\Alena T\Local Settings\Temporary Internet Files\Content.IE5\ZACM5V7C\MP9004243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848" y="3131765"/>
            <a:ext cx="1872208" cy="1872208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2053" name="Picture 5" descr="C:\Documents and Settings\Alena T\Local Settings\Temporary Internet Files\Content.IE5\ZACM5V7C\MP90042764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992" y="2123653"/>
            <a:ext cx="1584176" cy="1584176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2054" name="Picture 6" descr="C:\Documents and Settings\Alena T\Local Settings\Temporary Internet Files\Content.IE5\V3I0JEVZ\MC90033294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6336" y="1475581"/>
            <a:ext cx="2288717" cy="2881625"/>
          </a:xfrm>
          <a:prstGeom prst="rect">
            <a:avLst/>
          </a:prstGeom>
          <a:noFill/>
        </p:spPr>
      </p:pic>
      <p:pic>
        <p:nvPicPr>
          <p:cNvPr id="2058" name="Picture 10" descr="C:\Documents and Settings\Alena T\Local Settings\Temporary Internet Files\Content.IE5\V3I0JEVZ\MC90015008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3928" y="4859957"/>
            <a:ext cx="2322214" cy="2311651"/>
          </a:xfrm>
          <a:prstGeom prst="rect">
            <a:avLst/>
          </a:prstGeom>
          <a:noFill/>
        </p:spPr>
      </p:pic>
      <p:pic>
        <p:nvPicPr>
          <p:cNvPr id="2059" name="Picture 11" descr="C:\Documents and Settings\Alena T\Local Settings\Temporary Internet Files\Content.IE5\ZACM5V7C\MC90025056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0512" y="3491805"/>
            <a:ext cx="2430855" cy="188764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736056" y="3779837"/>
            <a:ext cx="2215671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+mn-lt"/>
              </a:rPr>
              <a:t>Myjeme si ruce.</a:t>
            </a:r>
            <a:endParaRPr lang="cs-CZ" sz="2400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96096" y="4499917"/>
            <a:ext cx="3264740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+mn-lt"/>
              </a:rPr>
              <a:t>Po jídle myjeme nádobí.</a:t>
            </a:r>
            <a:endParaRPr lang="cs-CZ" sz="2400" b="1" dirty="0"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60592" y="1619597"/>
            <a:ext cx="1605055" cy="11228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latin typeface="+mn-lt"/>
              </a:rPr>
              <a:t>Pravidelně </a:t>
            </a:r>
          </a:p>
          <a:p>
            <a:r>
              <a:rPr lang="cs-CZ" sz="2400" b="1" dirty="0" smtClean="0">
                <a:latin typeface="+mn-lt"/>
              </a:rPr>
              <a:t>musíme</a:t>
            </a:r>
          </a:p>
          <a:p>
            <a:r>
              <a:rPr lang="cs-CZ" sz="2400" b="1" dirty="0" smtClean="0">
                <a:latin typeface="+mn-lt"/>
              </a:rPr>
              <a:t>mýt okna.</a:t>
            </a:r>
            <a:endParaRPr lang="cs-CZ" sz="2400" b="1" dirty="0">
              <a:latin typeface="+mn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04208" y="5292005"/>
            <a:ext cx="5605574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+mn-lt"/>
              </a:rPr>
              <a:t>I auto se musí mýt, na to jsou velké myčky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320232" y="6660157"/>
            <a:ext cx="5341270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 všechno se musí ještě mýt?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Uvažovat, zapojit do práce mozek, přemýšlet</a:t>
            </a:r>
          </a:p>
          <a:p>
            <a:endParaRPr lang="cs-CZ" sz="3200" b="1" dirty="0" smtClean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dirty="0" smtClean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dirty="0" smtClean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dirty="0" smtClean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r>
              <a:rPr lang="cs-CZ" sz="2400" b="1" dirty="0" smtClean="0"/>
              <a:t>Hodně přemýšlí paní učitelka i žáci ve škole,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</a:t>
            </a:r>
            <a:r>
              <a:rPr lang="cs-CZ" sz="2400" b="1" dirty="0" smtClean="0"/>
              <a:t>lékař i vědec.  </a:t>
            </a:r>
          </a:p>
          <a:p>
            <a:pPr>
              <a:buNone/>
            </a:pPr>
            <a:r>
              <a:rPr lang="cs-CZ" sz="2400" b="1" dirty="0" smtClean="0"/>
              <a:t> </a:t>
            </a:r>
            <a:endParaRPr lang="cs-CZ" sz="3200" b="1" dirty="0" smtClean="0"/>
          </a:p>
        </p:txBody>
      </p:sp>
      <p:pic>
        <p:nvPicPr>
          <p:cNvPr id="1027" name="Picture 3" descr="C:\Documents and Settings\Alena T\Local Settings\Temporary Internet Files\Content.IE5\ZACM5V7C\MP9002890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7586" y="2195661"/>
            <a:ext cx="1697948" cy="2592288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1036" name="Picture 12" descr="C:\Documents and Settings\Alena T\Local Settings\Temporary Internet Files\Content.IE5\V3I0JEVZ\MP9004395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00" y="2771725"/>
            <a:ext cx="1872208" cy="2804306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MYSLIT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8" name="Picture 4" descr="C:\Documents and Settings\Alena T\Local Settings\Temporary Internet Files\Content.IE5\ZACM5V7C\MM90004373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9952" y="5219997"/>
            <a:ext cx="1704018" cy="2188647"/>
          </a:xfrm>
          <a:prstGeom prst="rect">
            <a:avLst/>
          </a:prstGeom>
          <a:noFill/>
        </p:spPr>
      </p:pic>
      <p:pic>
        <p:nvPicPr>
          <p:cNvPr id="1030" name="Picture 6" descr="C:\Documents and Settings\Alena T\Local Settings\Temporary Internet Files\Content.IE5\HUIRV7X0\MP90028928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64248" y="2219544"/>
            <a:ext cx="3304288" cy="2208365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5" name="Picture 12" descr="C:\Documents and Settings\Alena T\Local Settings\Temporary Internet Files\Content.IE5\V3I0JEVZ\MP90040910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4048" y="2226111"/>
            <a:ext cx="1512168" cy="2273805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18" name="TextovéPole 17"/>
          <p:cNvSpPr txBox="1"/>
          <p:nvPr/>
        </p:nvSpPr>
        <p:spPr>
          <a:xfrm>
            <a:off x="3240112" y="6588149"/>
            <a:ext cx="6450117" cy="779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Znáš některá další povolání, kde se musí hodně přemýšlet?</a:t>
            </a:r>
            <a:endParaRPr lang="cs-CZ" sz="24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Plést se, nemít pravdu, udělat chybu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MÝLIT SE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5" name="Picture 7" descr="C:\Documents and Settings\Alena T\Local Settings\Temporary Internet Files\Content.IE5\ZACM5V7C\MC9003608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4488" y="2987749"/>
            <a:ext cx="2536763" cy="2628502"/>
          </a:xfrm>
          <a:prstGeom prst="rect">
            <a:avLst/>
          </a:prstGeom>
          <a:noFill/>
        </p:spPr>
      </p:pic>
      <p:pic>
        <p:nvPicPr>
          <p:cNvPr id="2056" name="Picture 8" descr="C:\Documents and Settings\Alena T\Local Settings\Temporary Internet Files\Content.IE5\HUIRV7X0\MC90035514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5856" y="3419797"/>
            <a:ext cx="2920739" cy="289154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727944" y="2267669"/>
            <a:ext cx="3537187" cy="11228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+mn-lt"/>
              </a:rPr>
              <a:t>Mislela</a:t>
            </a:r>
            <a:r>
              <a:rPr lang="cs-CZ" sz="2400" b="1" dirty="0" smtClean="0">
                <a:latin typeface="+mn-lt"/>
              </a:rPr>
              <a:t> jsem si, že jsem</a:t>
            </a:r>
          </a:p>
          <a:p>
            <a:r>
              <a:rPr lang="cs-CZ" sz="2400" b="1" dirty="0" smtClean="0">
                <a:latin typeface="+mn-lt"/>
              </a:rPr>
              <a:t>po obědě </a:t>
            </a:r>
            <a:r>
              <a:rPr lang="cs-CZ" sz="2400" b="1" dirty="0" err="1" smtClean="0">
                <a:latin typeface="+mn-lt"/>
              </a:rPr>
              <a:t>umila</a:t>
            </a:r>
            <a:r>
              <a:rPr lang="cs-CZ" sz="2400" b="1" dirty="0" smtClean="0">
                <a:latin typeface="+mn-lt"/>
              </a:rPr>
              <a:t> svůj </a:t>
            </a:r>
            <a:r>
              <a:rPr lang="cs-CZ" sz="2400" b="1" dirty="0" err="1" smtClean="0">
                <a:latin typeface="+mn-lt"/>
              </a:rPr>
              <a:t>talýř</a:t>
            </a:r>
            <a:r>
              <a:rPr lang="cs-CZ" sz="2400" b="1" dirty="0" smtClean="0">
                <a:latin typeface="+mn-lt"/>
              </a:rPr>
              <a:t>, </a:t>
            </a:r>
          </a:p>
          <a:p>
            <a:r>
              <a:rPr lang="cs-CZ" sz="2400" b="1" dirty="0" smtClean="0">
                <a:latin typeface="+mn-lt"/>
              </a:rPr>
              <a:t>ale…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984528" y="2267669"/>
            <a:ext cx="1545616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+mn-lt"/>
              </a:rPr>
              <a:t>14 + 9 = 22</a:t>
            </a:r>
            <a:endParaRPr lang="cs-CZ" sz="2400" b="1" dirty="0">
              <a:latin typeface="+mn-lt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1295896" y="2123653"/>
            <a:ext cx="4536504" cy="1440160"/>
          </a:xfrm>
          <a:prstGeom prst="wedgeEllipseCallou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ný popisek 9"/>
          <p:cNvSpPr/>
          <p:nvPr/>
        </p:nvSpPr>
        <p:spPr>
          <a:xfrm flipH="1">
            <a:off x="6624488" y="1979637"/>
            <a:ext cx="2088232" cy="936104"/>
          </a:xfrm>
          <a:prstGeom prst="wedgeEllipseCallou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528144" y="5724053"/>
            <a:ext cx="5497659" cy="12945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Anička i Petr se zmýlili, Anička hned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několikrát.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Dokážeš jejich mýlky objevit?</a:t>
            </a:r>
            <a:endParaRPr lang="cs-CZ" sz="28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Documents and Settings\Alena T\Local Settings\Temporary Internet Files\Content.IE5\HUIRV7X0\MP90031377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808" y="5652045"/>
            <a:ext cx="2376803" cy="1588496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3081" name="Picture 9" descr="C:\Documents and Settings\Alena T\Local Settings\Temporary Internet Files\Content.IE5\86PASBBR\MP90031378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6056" y="4283893"/>
            <a:ext cx="2520280" cy="1701189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Malí členovci se třemi páry končetin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HMYZ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074" name="Picture 2" descr="C:\Documents and Settings\Alena T\Local Settings\Temporary Internet Files\Content.IE5\V3I0JEVZ\MP90044486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44168" y="2123653"/>
            <a:ext cx="3096344" cy="2391065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3077" name="Picture 5" descr="C:\Documents and Settings\Alena T\Local Settings\Temporary Internet Files\Content.IE5\86PASBBR\MP90040696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5816" y="2123653"/>
            <a:ext cx="2677304" cy="2141843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3078" name="Picture 6" descr="C:\Documents and Settings\Alena T\Local Settings\Temporary Internet Files\Content.IE5\V3I0JEVZ\MP90040696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72560" y="2123653"/>
            <a:ext cx="2293150" cy="1834520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5256336" y="5219997"/>
            <a:ext cx="4291496" cy="8938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Poznáš aspoň některý hmyz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na obrázcích?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600152" y="6808957"/>
            <a:ext cx="5472608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Znáš ještě i jiné druhy hmyzu?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503808" y="1547589"/>
            <a:ext cx="8787598" cy="23820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Malý hlodavec, škodí doma i na polích, v sýpkách…</a:t>
            </a:r>
          </a:p>
          <a:p>
            <a:endParaRPr lang="cs-CZ" sz="3200" b="1" dirty="0" smtClean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endParaRPr lang="cs-CZ" sz="3200" b="1" dirty="0" smtClean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endParaRPr lang="cs-CZ" sz="3200" b="1" dirty="0" smtClean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      </a:t>
            </a:r>
            <a:r>
              <a:rPr lang="cs-CZ" sz="2400" b="1" dirty="0" smtClean="0">
                <a:latin typeface="+mn-lt"/>
              </a:rPr>
              <a:t>malá myška</a:t>
            </a:r>
            <a:endParaRPr lang="cs-CZ" sz="32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MYŠ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9" name="Zástupný symbol pro obsah 8" descr="foto-myš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84128" y="2195661"/>
            <a:ext cx="3657600" cy="2407920"/>
          </a:xfrm>
          <a:ln w="28575">
            <a:solidFill>
              <a:srgbClr val="6F3505"/>
            </a:solidFill>
          </a:ln>
        </p:spPr>
      </p:pic>
      <p:pic>
        <p:nvPicPr>
          <p:cNvPr id="12291" name="Picture 3" descr="C:\Documents and Settings\Alena T\Local Settings\Temporary Internet Files\Content.IE5\86PASBBR\MC90044133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792" y="4067869"/>
            <a:ext cx="2743200" cy="2743200"/>
          </a:xfrm>
          <a:prstGeom prst="rect">
            <a:avLst/>
          </a:prstGeom>
          <a:noFill/>
        </p:spPr>
      </p:pic>
      <p:pic>
        <p:nvPicPr>
          <p:cNvPr id="12292" name="Picture 4" descr="C:\Documents and Settings\Alena T\Local Settings\Temporary Internet Files\Content.IE5\V3I0JEVZ\MP90044658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52680" y="5292005"/>
            <a:ext cx="1588886" cy="2051646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12294" name="Picture 6" descr="C:\Documents and Settings\Alena T\Local Settings\Temporary Internet Files\Content.IE5\V3I0JEVZ\MC90023785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04008" y="5436021"/>
            <a:ext cx="1362547" cy="1252396"/>
          </a:xfrm>
          <a:prstGeom prst="rect">
            <a:avLst/>
          </a:prstGeom>
          <a:noFill/>
        </p:spPr>
      </p:pic>
      <p:pic>
        <p:nvPicPr>
          <p:cNvPr id="11" name="Obrázek 10" descr="myš na klíček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416576" y="2123653"/>
            <a:ext cx="2280783" cy="1584176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7272560" y="3779837"/>
            <a:ext cx="2508957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+mn-lt"/>
              </a:rPr>
              <a:t>myška jako hračka</a:t>
            </a:r>
            <a:endParaRPr lang="cs-CZ" sz="2400" b="1" dirty="0">
              <a:latin typeface="+mn-lt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744168" y="5219997"/>
            <a:ext cx="4544449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+mn-lt"/>
              </a:rPr>
              <a:t>S myší se ale setkáme i u počítače.</a:t>
            </a:r>
          </a:p>
          <a:p>
            <a:r>
              <a:rPr lang="cs-CZ" sz="2400" b="1" dirty="0" smtClean="0">
                <a:latin typeface="+mn-lt"/>
              </a:rPr>
              <a:t>Jak je to možné?</a:t>
            </a:r>
            <a:endParaRPr lang="cs-CZ" sz="2400" b="1" dirty="0">
              <a:latin typeface="+mn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08264" y="6516141"/>
            <a:ext cx="3689921" cy="8938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Znáš nějakou pohádku,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ve které je také myška?</a:t>
            </a:r>
            <a:endParaRPr lang="cs-CZ" sz="28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 descr="hlemýžď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H="1">
            <a:off x="575816" y="1475581"/>
            <a:ext cx="1880068" cy="983756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HLEMÝŽĎ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4098" name="Picture 2" descr="C:\Documents and Settings\Alena T\Local Settings\Temporary Internet Files\Content.IE5\86PASBBR\MP9004065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2359" y="1475581"/>
            <a:ext cx="4069569" cy="2664296"/>
          </a:xfrm>
          <a:prstGeom prst="rect">
            <a:avLst/>
          </a:prstGeom>
          <a:noFill/>
          <a:ln w="28575">
            <a:solidFill>
              <a:srgbClr val="6F3505"/>
            </a:solidFill>
          </a:ln>
        </p:spPr>
      </p:pic>
      <p:pic>
        <p:nvPicPr>
          <p:cNvPr id="12" name="Obrázek 11" descr="220px-Anatomy_of_the_Human_Ear_cs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92440" y="4715941"/>
            <a:ext cx="3424014" cy="2568011"/>
          </a:xfrm>
          <a:prstGeom prst="rect">
            <a:avLst/>
          </a:prstGeom>
        </p:spPr>
      </p:pic>
      <p:pic>
        <p:nvPicPr>
          <p:cNvPr id="13" name="Obrázek 12" descr="ucho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808" y="4211885"/>
            <a:ext cx="2808312" cy="2458257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47824" y="2627709"/>
            <a:ext cx="1848583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Symbol"/>
              </a:rPr>
              <a:t> </a:t>
            </a:r>
            <a:r>
              <a:rPr lang="cs-CZ" sz="32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Plž, šnek</a:t>
            </a:r>
            <a:endParaRPr lang="cs-CZ" sz="32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96096" y="2771725"/>
            <a:ext cx="4826129" cy="14662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+mn-lt"/>
              </a:rPr>
              <a:t>Hlemýžď si</a:t>
            </a:r>
          </a:p>
          <a:p>
            <a:r>
              <a:rPr lang="cs-CZ" sz="2400" b="1" dirty="0" smtClean="0">
                <a:latin typeface="+mn-lt"/>
              </a:rPr>
              <a:t>na zádech nosí</a:t>
            </a:r>
          </a:p>
          <a:p>
            <a:r>
              <a:rPr lang="cs-CZ" sz="2400" b="1" dirty="0" smtClean="0">
                <a:latin typeface="+mn-lt"/>
              </a:rPr>
              <a:t>svůj vlastní domeček, kam se schová</a:t>
            </a:r>
          </a:p>
          <a:p>
            <a:r>
              <a:rPr lang="cs-CZ" sz="2400" b="1" dirty="0" smtClean="0">
                <a:latin typeface="+mn-lt"/>
              </a:rPr>
              <a:t>v případě nebezpečí.</a:t>
            </a:r>
            <a:endParaRPr lang="cs-CZ" sz="2400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56136" y="4571925"/>
            <a:ext cx="3077830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+mn-lt"/>
              </a:rPr>
              <a:t>Hlemýždě ale najdeme</a:t>
            </a:r>
          </a:p>
          <a:p>
            <a:r>
              <a:rPr lang="cs-CZ" sz="2400" b="1" dirty="0" smtClean="0">
                <a:latin typeface="+mn-lt"/>
              </a:rPr>
              <a:t>i uvnitř ucha. Nevěříš?</a:t>
            </a:r>
            <a:endParaRPr lang="cs-CZ" sz="2400" b="1" dirty="0"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84128" y="5940077"/>
            <a:ext cx="2950744" cy="12945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Zkus zapřemýšlet,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proč se mu asi říká</a:t>
            </a:r>
          </a:p>
          <a:p>
            <a:r>
              <a:rPr lang="cs-CZ" sz="2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hlemýžď.</a:t>
            </a:r>
            <a:endParaRPr lang="cs-CZ" sz="2800" b="1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808" y="539477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Malé opakování, </a:t>
            </a:r>
            <a:b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všechna vyjmenovaná slova po M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my, mýt, myslit, mýlit se, hmyz, myš, hlemýžď, </a:t>
            </a:r>
          </a:p>
          <a:p>
            <a:pPr>
              <a:buNone/>
            </a:pP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mýtit, zamykat, smýkat, dmýchat, chmýří, nachomýtnout se, Litomyšl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300" b="1" dirty="0" smtClean="0"/>
              <a:t>     Zkus teď sám vysvětlit význam prvních slov, které jsme se naučili.</a:t>
            </a:r>
            <a:endParaRPr lang="cs-CZ" sz="3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5816" y="1115541"/>
            <a:ext cx="9072563" cy="5472293"/>
          </a:xfrm>
        </p:spPr>
        <p:txBody>
          <a:bodyPr>
            <a:normAutofit/>
          </a:bodyPr>
          <a:lstStyle/>
          <a:p>
            <a:r>
              <a:rPr lang="cs-CZ" sz="3200" dirty="0" smtClean="0"/>
              <a:t>Zdroje:</a:t>
            </a:r>
          </a:p>
          <a:p>
            <a:r>
              <a:rPr lang="cs-CZ" sz="1600" dirty="0" smtClean="0"/>
              <a:t>Ucho – hlemýžď: BROCKMANN, </a:t>
            </a:r>
            <a:r>
              <a:rPr lang="cs-CZ" sz="1600" dirty="0" err="1" smtClean="0"/>
              <a:t>Chittka</a:t>
            </a:r>
            <a:r>
              <a:rPr lang="cs-CZ" sz="1600" dirty="0" smtClean="0"/>
              <a:t> L,. 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 [online]. [cit. 11.9.2012]. Dostupný na WWW: &lt;http://cs.wikipedia.org/wiki/Soubor:Anatomy_of_the_Human_Ear_cs.svg&gt;. </a:t>
            </a:r>
          </a:p>
          <a:p>
            <a:r>
              <a:rPr lang="cs-CZ" sz="1600" dirty="0" smtClean="0"/>
              <a:t>Ostatní obrázky: </a:t>
            </a:r>
            <a:r>
              <a:rPr lang="cs-CZ" sz="1600" dirty="0" smtClean="0">
                <a:hlinkClick r:id="rId2"/>
              </a:rPr>
              <a:t>www.office.</a:t>
            </a:r>
            <a:r>
              <a:rPr lang="cs-CZ" sz="1600" dirty="0" err="1" smtClean="0">
                <a:hlinkClick r:id="rId2"/>
              </a:rPr>
              <a:t>microsoft.com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1061</TotalTime>
  <Words>511</Words>
  <Application>Microsoft Office PowerPoint</Application>
  <PresentationFormat>Vlastní</PresentationFormat>
  <Paragraphs>116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  Všechna vyjmenovaná slova po M</vt:lpstr>
      <vt:lpstr>Co znamená slovo MY?</vt:lpstr>
      <vt:lpstr>Co znamená slovo MÝT?</vt:lpstr>
      <vt:lpstr>Co znamená slovo MYSLIT?</vt:lpstr>
      <vt:lpstr>Co znamená  MÝLIT SE?</vt:lpstr>
      <vt:lpstr>Co znamená slovo HMYZ?</vt:lpstr>
      <vt:lpstr>Co znamená  MYŠ?</vt:lpstr>
      <vt:lpstr>Co znamená slovo HLEMÝŽĎ?</vt:lpstr>
      <vt:lpstr>Malé opakování,   všechna vyjmenovaná slova po M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 a jejich význam</dc:title>
  <dc:subject>Český jazyk</dc:subject>
  <dc:creator>Plavská škola</dc:creator>
  <cp:lastModifiedBy>Jana Kneřová</cp:lastModifiedBy>
  <cp:revision>126</cp:revision>
  <cp:lastPrinted>1601-01-01T00:00:00Z</cp:lastPrinted>
  <dcterms:created xsi:type="dcterms:W3CDTF">2011-08-21T18:05:50Z</dcterms:created>
  <dcterms:modified xsi:type="dcterms:W3CDTF">2013-04-02T08:09:38Z</dcterms:modified>
</cp:coreProperties>
</file>