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73" r:id="rId4"/>
    <p:sldId id="282" r:id="rId5"/>
    <p:sldId id="279" r:id="rId6"/>
    <p:sldId id="280" r:id="rId7"/>
    <p:sldId id="278" r:id="rId8"/>
    <p:sldId id="277" r:id="rId9"/>
    <p:sldId id="276" r:id="rId10"/>
    <p:sldId id="274" r:id="rId11"/>
    <p:sldId id="283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9565996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gi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wmf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827509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165319"/>
              </p:ext>
            </p:extLst>
          </p:nvPr>
        </p:nvGraphicFramePr>
        <p:xfrm>
          <a:off x="647824" y="2555701"/>
          <a:ext cx="8784976" cy="4050310"/>
        </p:xfrm>
        <a:graphic>
          <a:graphicData uri="http://schemas.openxmlformats.org/drawingml/2006/table">
            <a:tbl>
              <a:tblPr/>
              <a:tblGrid>
                <a:gridCol w="4294878"/>
                <a:gridCol w="4490098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VY_52_INOVACE_08_ČJ_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Vyjmenovaná slova po M a jejich význam - 2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M názorně – mýtit, zamykat, smýkat, dmýchat, chmýří, nachomýtnout se, Litomyšl. Společná diskuze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539477"/>
            <a:ext cx="9072563" cy="6696744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M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část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mýtit, zamykat, smýkat, dmýchat, chmýří, nachomýtnout se, Litomyšl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539477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M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68" y="1763613"/>
            <a:ext cx="10080624" cy="4989036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my, mýt, myslit, mýlit se, hmyz, myš,    hlemýžď,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mýtit, zamykat, smýkat, dmýchat, chmýří, nachomýtnout se, Litomyšl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Dnes si vysvětlíme význam dalších vyjmenovaných slov po M.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C:\Documents and Settings\Alena T\Local Settings\Temporary Internet Files\Content.IE5\ZACM5V7C\MC9001507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68103" y="2627709"/>
            <a:ext cx="2066213" cy="201622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4031" y="1763927"/>
            <a:ext cx="9072563" cy="579574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Kácet stromy, vykácením plochy se vytvoří mýtina</a:t>
            </a:r>
          </a:p>
          <a:p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se musejí někdy stromy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lese pokácet?</a:t>
            </a:r>
          </a:p>
        </p:txBody>
      </p:sp>
      <p:pic>
        <p:nvPicPr>
          <p:cNvPr id="5126" name="Picture 6" descr="C:\Documents and Settings\Alena T\Local Settings\Temporary Internet Files\Content.IE5\ZACM5V7C\MM90028402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2555701"/>
            <a:ext cx="2378382" cy="2310428"/>
          </a:xfrm>
          <a:prstGeom prst="rect">
            <a:avLst/>
          </a:prstGeom>
          <a:noFill/>
        </p:spPr>
      </p:pic>
      <p:pic>
        <p:nvPicPr>
          <p:cNvPr id="5128" name="Picture 8" descr="C:\Documents and Settings\Alena T\Local Settings\Temporary Internet Files\Content.IE5\V3I0JEVZ\MC9000551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7856" y="3059757"/>
            <a:ext cx="4066437" cy="4155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Zavírat něco pomocí zámku a klíče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ZAMYKAT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150" name="Picture 6" descr="C:\Documents and Settings\Alena T\Local Settings\Temporary Internet Files\Content.IE5\ZACM5V7C\MC9002343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6536" y="1619597"/>
            <a:ext cx="2599853" cy="1922352"/>
          </a:xfrm>
          <a:prstGeom prst="rect">
            <a:avLst/>
          </a:prstGeom>
          <a:noFill/>
        </p:spPr>
      </p:pic>
      <p:pic>
        <p:nvPicPr>
          <p:cNvPr id="6151" name="Picture 7" descr="C:\Documents and Settings\Alena T\Local Settings\Temporary Internet Files\Content.IE5\86PASBBR\MC9002901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640" y="3419797"/>
            <a:ext cx="1769952" cy="1706578"/>
          </a:xfrm>
          <a:prstGeom prst="rect">
            <a:avLst/>
          </a:prstGeom>
          <a:noFill/>
        </p:spPr>
      </p:pic>
      <p:pic>
        <p:nvPicPr>
          <p:cNvPr id="6152" name="Picture 8" descr="C:\Documents and Settings\Alena T\Local Settings\Temporary Internet Files\Content.IE5\V3I0JEVZ\MC9003099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4" y="2627709"/>
            <a:ext cx="1824228" cy="159928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6153" name="Picture 9" descr="C:\Documents and Settings\Alena T\Local Settings\Temporary Internet Files\Content.IE5\ZACM5V7C\MP9002850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96297" y="2123653"/>
            <a:ext cx="1512168" cy="2279650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6154" name="Picture 10" descr="C:\Documents and Settings\Alena T\Local Settings\Temporary Internet Files\Content.IE5\HUIRV7X0\MP9001749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36056" y="2195661"/>
            <a:ext cx="2016224" cy="302433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6158" name="Picture 14" descr="C:\Documents and Settings\Alena T\Local Settings\Temporary Internet Files\Content.IE5\V3I0JEVZ\MC90028693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04408" y="3203773"/>
            <a:ext cx="2284491" cy="2145671"/>
          </a:xfrm>
          <a:prstGeom prst="rect">
            <a:avLst/>
          </a:prstGeom>
          <a:noFill/>
        </p:spPr>
      </p:pic>
      <p:pic>
        <p:nvPicPr>
          <p:cNvPr id="6149" name="Picture 5" descr="C:\Documents and Settings\Alena T\Local Settings\Temporary Internet Files\Content.IE5\V3I0JEVZ\MP90038542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7824" y="5003973"/>
            <a:ext cx="2736304" cy="1954503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528144" y="5219997"/>
            <a:ext cx="6087372" cy="18097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Zamykáme domovní dveře, trezory, kola, auta.</a:t>
            </a:r>
          </a:p>
          <a:p>
            <a:r>
              <a:rPr lang="cs-CZ" sz="2400" b="1" dirty="0" smtClean="0">
                <a:latin typeface="+mn-lt"/>
              </a:rPr>
              <a:t>Zamyká se ale třeba i řeka před zimou…</a:t>
            </a:r>
          </a:p>
          <a:p>
            <a:r>
              <a:rPr lang="cs-CZ" sz="2400" b="1" dirty="0" smtClean="0">
                <a:latin typeface="+mn-lt"/>
              </a:rPr>
              <a:t>Zamykají se i pouta. Jen je potřeba vždycky </a:t>
            </a:r>
          </a:p>
          <a:p>
            <a:r>
              <a:rPr lang="cs-CZ" sz="2400" b="1" dirty="0" smtClean="0">
                <a:latin typeface="+mn-lt"/>
              </a:rPr>
              <a:t>neztratit klíč.</a:t>
            </a:r>
          </a:p>
          <a:p>
            <a:endParaRPr lang="cs-CZ" sz="2400" b="1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56136" y="6660157"/>
            <a:ext cx="5253811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Co všechno se dá ještě zamknout?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SMÝKAT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9" name="Zástupný symbol pro obsah 8" descr="MC900383382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1800" y="4787949"/>
            <a:ext cx="3191780" cy="1944216"/>
          </a:xfrm>
        </p:spPr>
      </p:pic>
      <p:pic>
        <p:nvPicPr>
          <p:cNvPr id="7171" name="Picture 3" descr="C:\Documents and Settings\Alena T\Local Settings\Temporary Internet Files\Content.IE5\86PASBBR\MC9004113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5856" y="2483693"/>
            <a:ext cx="2431440" cy="1952170"/>
          </a:xfrm>
          <a:prstGeom prst="rect">
            <a:avLst/>
          </a:prstGeom>
          <a:noFill/>
        </p:spPr>
      </p:pic>
      <p:pic>
        <p:nvPicPr>
          <p:cNvPr id="11" name="Obrázek 10" descr="MM900296997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48624" y="6012085"/>
            <a:ext cx="1930614" cy="13681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35856" y="1547589"/>
            <a:ext cx="4862037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Táhnout, vláčet po něčem 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35" name="Picture 11" descr="C:\Documents and Settings\Alena T\Local Settings\Temporary Internet Files\Content.IE5\V3I0JEVZ\MP9004222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64448" y="1763613"/>
            <a:ext cx="3312373" cy="220738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6192440" y="3995861"/>
            <a:ext cx="3625864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Houslistka smýká smyčcem</a:t>
            </a:r>
          </a:p>
          <a:p>
            <a:r>
              <a:rPr lang="cs-CZ" sz="2400" b="1" dirty="0" smtClean="0">
                <a:latin typeface="+mn-lt"/>
              </a:rPr>
              <a:t>po strunách.</a:t>
            </a:r>
            <a:endParaRPr lang="cs-CZ" sz="2400" b="1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36056" y="2699717"/>
            <a:ext cx="3171446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Auto může dostat smyk</a:t>
            </a:r>
          </a:p>
          <a:p>
            <a:r>
              <a:rPr lang="cs-CZ" sz="2400" b="1" dirty="0" smtClean="0">
                <a:latin typeface="+mn-lt"/>
              </a:rPr>
              <a:t>na mokré vozovce.</a:t>
            </a:r>
            <a:endParaRPr lang="cs-CZ" sz="2400" b="1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44168" y="5075981"/>
            <a:ext cx="544604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Kluci smýkají těžkým křeslem po podlaze.</a:t>
            </a:r>
            <a:endParaRPr lang="cs-CZ" sz="2400" b="1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44168" y="5508029"/>
            <a:ext cx="6162200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 Věděl bys, jak si mohou práci ulehčit?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DMÝCHAT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8195" name="Picture 3" descr="C:\Documents and Settings\Alena T\Local Settings\Temporary Internet Files\Content.IE5\ZACM5V7C\MC9002960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44568" y="1619597"/>
            <a:ext cx="2127245" cy="1937192"/>
          </a:xfrm>
          <a:prstGeom prst="rect">
            <a:avLst/>
          </a:prstGeom>
          <a:noFill/>
        </p:spPr>
      </p:pic>
      <p:pic>
        <p:nvPicPr>
          <p:cNvPr id="8" name="Obrázek 7" descr="DSC00014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91840" y="2483693"/>
            <a:ext cx="2035377" cy="3131766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75816" y="1691605"/>
            <a:ext cx="418839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Foukat, vhánět vzduch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80072" y="4643933"/>
            <a:ext cx="4281237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Kovář vháněl vzduch do žhavých</a:t>
            </a:r>
          </a:p>
          <a:p>
            <a:r>
              <a:rPr lang="cs-CZ" sz="2400" b="1" dirty="0" smtClean="0">
                <a:latin typeface="+mn-lt"/>
              </a:rPr>
              <a:t>uhlíků pomocí dmychadla, které</a:t>
            </a:r>
          </a:p>
          <a:p>
            <a:r>
              <a:rPr lang="cs-CZ" sz="2400" b="1" dirty="0" smtClean="0">
                <a:latin typeface="+mn-lt"/>
              </a:rPr>
              <a:t>poháněl šlapáním.</a:t>
            </a:r>
          </a:p>
        </p:txBody>
      </p:sp>
      <p:pic>
        <p:nvPicPr>
          <p:cNvPr id="10" name="Obrázek 9" descr="dmychadlo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96296" y="1907628"/>
            <a:ext cx="2520280" cy="166588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328344" y="3419797"/>
            <a:ext cx="157459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dmychadla</a:t>
            </a:r>
            <a:endParaRPr lang="cs-CZ" sz="2400" b="1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6012085"/>
            <a:ext cx="8574783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co je nejlevnější dmychadlo, které máš stále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sobě?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 descr="kompresor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064648" y="3419797"/>
            <a:ext cx="1753819" cy="182697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8064648" y="5147989"/>
            <a:ext cx="156228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kompresor</a:t>
            </a:r>
            <a:endParaRPr lang="cs-CZ" sz="2400" b="1" dirty="0">
              <a:latin typeface="+mn-lt"/>
            </a:endParaRPr>
          </a:p>
        </p:txBody>
      </p:sp>
      <p:pic>
        <p:nvPicPr>
          <p:cNvPr id="16" name="Obrázek 15" descr="foukání do balónku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64648" y="6084093"/>
            <a:ext cx="1672606" cy="1187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CHMÝŘÍ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Peříčko, jemné chloupky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1" name="Picture 5" descr="C:\Documents and Settings\Alena T\Local Settings\Temporary Internet Files\Content.IE5\HUIRV7X0\MP9004331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16" y="5292005"/>
            <a:ext cx="3024336" cy="2016224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9224" name="Picture 8" descr="C:\Documents and Settings\Alena T\Local Settings\Temporary Internet Files\Content.IE5\86PASBBR\MP9004311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2411685"/>
            <a:ext cx="1584176" cy="2120517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503808" y="4787949"/>
            <a:ext cx="5818880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Chmýří mají i rostliny, například pampeliška.</a:t>
            </a:r>
            <a:endParaRPr lang="cs-CZ" sz="2400" b="1" dirty="0">
              <a:latin typeface="+mn-lt"/>
            </a:endParaRPr>
          </a:p>
        </p:txBody>
      </p:sp>
      <p:pic>
        <p:nvPicPr>
          <p:cNvPr id="9" name="Obrázek 8" descr="DSC0026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3334" y="1475581"/>
            <a:ext cx="3137250" cy="2088232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10" name="Obrázek 9" descr="DSC003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76016" y="2411685"/>
            <a:ext cx="2952328" cy="2138593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5328344" y="3563813"/>
            <a:ext cx="4608512" cy="1466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                chmýří na hlavě pelikána.</a:t>
            </a:r>
          </a:p>
          <a:p>
            <a:endParaRPr lang="cs-CZ" sz="2400" b="1" dirty="0" smtClean="0">
              <a:latin typeface="+mn-lt"/>
            </a:endParaRPr>
          </a:p>
          <a:p>
            <a:r>
              <a:rPr lang="cs-CZ" sz="2400" b="1" dirty="0" smtClean="0">
                <a:latin typeface="+mn-lt"/>
              </a:rPr>
              <a:t>mladá sova pálená (stará 3 týdny)</a:t>
            </a:r>
          </a:p>
          <a:p>
            <a:endParaRPr lang="cs-CZ" sz="2400" b="1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41353" y="6084093"/>
            <a:ext cx="6239272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Víš, kde se používá takzvané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prachové peří?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 co znamená, když se řekne – drát peří?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467469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znamená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NACHOMÝTNOUT SE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44" name="Picture 4" descr="C:\Documents and Settings\Alena T\Local Settings\Temporary Internet Files\Content.IE5\V3I0JEVZ\MC9000536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32" y="3635821"/>
            <a:ext cx="1999793" cy="2245766"/>
          </a:xfrm>
          <a:prstGeom prst="rect">
            <a:avLst/>
          </a:prstGeom>
          <a:noFill/>
        </p:spPr>
      </p:pic>
      <p:pic>
        <p:nvPicPr>
          <p:cNvPr id="10246" name="Picture 6" descr="C:\Documents and Settings\Alena T\Local Settings\Temporary Internet Files\Content.IE5\HUIRV7X0\MC900390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2699717"/>
            <a:ext cx="2346568" cy="1368152"/>
          </a:xfrm>
          <a:prstGeom prst="rect">
            <a:avLst/>
          </a:prstGeom>
          <a:noFill/>
        </p:spPr>
      </p:pic>
      <p:pic>
        <p:nvPicPr>
          <p:cNvPr id="10249" name="Picture 9" descr="C:\Documents and Settings\Alena T\Local Settings\Temporary Internet Files\Content.IE5\HUIRV7X0\MC9002908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24488" y="4211885"/>
            <a:ext cx="2130332" cy="1506988"/>
          </a:xfrm>
          <a:prstGeom prst="rect">
            <a:avLst/>
          </a:prstGeom>
          <a:noFill/>
        </p:spPr>
      </p:pic>
      <p:pic>
        <p:nvPicPr>
          <p:cNvPr id="10252" name="Picture 12" descr="C:\Documents and Settings\Alena T\Local Settings\Temporary Internet Files\Content.IE5\ZACM5V7C\MC9003013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8224" y="2483693"/>
            <a:ext cx="1656184" cy="1622147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503808" y="1979637"/>
            <a:ext cx="9072563" cy="49890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Vyskytnout se, náhodně se objevit u něčeho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1840" y="2627709"/>
            <a:ext cx="3503588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Nachomýtl jsem se</a:t>
            </a:r>
          </a:p>
          <a:p>
            <a:r>
              <a:rPr lang="cs-CZ" sz="2400" b="1" dirty="0" smtClean="0">
                <a:latin typeface="+mn-lt"/>
              </a:rPr>
              <a:t>k otvírání nového zimního</a:t>
            </a:r>
          </a:p>
          <a:p>
            <a:r>
              <a:rPr lang="cs-CZ" sz="2400" b="1" dirty="0" smtClean="0">
                <a:latin typeface="+mn-lt"/>
              </a:rPr>
              <a:t>stadionu…</a:t>
            </a:r>
            <a:endParaRPr lang="cs-CZ" sz="2400" b="1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80072" y="4859957"/>
            <a:ext cx="3833165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Nachomýtl jsem se k požáru,</a:t>
            </a:r>
          </a:p>
          <a:p>
            <a:r>
              <a:rPr lang="cs-CZ" sz="2400" b="1" dirty="0" smtClean="0">
                <a:latin typeface="+mn-lt"/>
              </a:rPr>
              <a:t>k havárii auta,</a:t>
            </a:r>
          </a:p>
          <a:p>
            <a:r>
              <a:rPr lang="cs-CZ" sz="2400" b="1" dirty="0" smtClean="0">
                <a:latin typeface="+mn-lt"/>
              </a:rPr>
              <a:t>k topícímu se člověku…</a:t>
            </a:r>
            <a:endParaRPr lang="cs-CZ" sz="2400" b="1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67904" y="6084093"/>
            <a:ext cx="8220327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Víš, co bys v těchto posledních třech případech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měl udělat?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</a:t>
            </a:r>
            <a:r>
              <a:rPr lang="cs-CZ" smtClean="0"/>
              <a:t>slovo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LITOMYŠL</a:t>
            </a:r>
            <a:r>
              <a:rPr lang="cs-CZ" smtClean="0"/>
              <a:t>?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3928" y="2195661"/>
            <a:ext cx="3456384" cy="2307136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352" y="1547589"/>
            <a:ext cx="3954015" cy="2965511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47824" y="5075981"/>
            <a:ext cx="1451570" cy="2177355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47824" y="1547589"/>
            <a:ext cx="3228128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m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ěsto v Čechách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80072" y="4571925"/>
            <a:ext cx="613725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náměstí                                                           zámek</a:t>
            </a:r>
            <a:endParaRPr lang="cs-CZ" sz="2400" b="1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00418" y="5436021"/>
            <a:ext cx="7780207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 Litomyšli se narodil i významný český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hudební skladatel. Poznáš ho                                       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podle obrázku?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5" name="Picture 3" descr="C:\Documents and Settings\Alena T\Local Settings\Temporary Internet Files\Content.IE5\ZACM5V7C\MC9001989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65350" y="5652045"/>
            <a:ext cx="2015275" cy="190763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664048" y="6876181"/>
            <a:ext cx="5474127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Bedřich Smetana (1824 – 1884)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539477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M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my, mýt, myslit, mýlit se, hmyz, myš, hlemýžď, mýtit, zamykat, smýkat, dmýchat, chmýří, nachomýtnout se, Litomyšl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Teď už víš, co znamenají. Zapiš si je a nauč se je nazpaměť              za sebou, hodně Ti to pomůže.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600" dirty="0" smtClean="0"/>
              <a:t>Litomyšl – náměstí: </a:t>
            </a:r>
            <a:r>
              <a:rPr lang="pt-BR" sz="1600" dirty="0" smtClean="0"/>
              <a:t>VILGUS, Petr. </a:t>
            </a:r>
            <a:r>
              <a:rPr lang="pt-BR" sz="1600" i="1" dirty="0" smtClean="0"/>
              <a:t>Wikipedia.cz</a:t>
            </a:r>
            <a:r>
              <a:rPr lang="pt-BR" sz="1600" dirty="0" smtClean="0"/>
              <a:t> [online]. [cit. 11.9.2012]. Dostupný na WWW: &lt;http://upload.wikimedia.org/wikipedia/commons/4/43/Litomy%C5%A1l_n%C3%A1m%C4%9Bst%C3%AD_2.jpg?uselang=cs&gt;.</a:t>
            </a:r>
            <a:endParaRPr lang="cs-CZ" sz="1600" dirty="0" smtClean="0"/>
          </a:p>
          <a:p>
            <a:r>
              <a:rPr lang="cs-CZ" sz="1600" dirty="0" smtClean="0"/>
              <a:t>Litomyšl – zámek: VAVŘÍK, Martin.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11.9.2012]. Dostupný na WWW: &lt;http://upload.wikimedia.org/wikipedia/commons/6/61/Litomysl3.jpg&gt;.</a:t>
            </a:r>
          </a:p>
          <a:p>
            <a:r>
              <a:rPr lang="cs-CZ" sz="1600" dirty="0" smtClean="0"/>
              <a:t>Bedřich Smetana: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11.9.2012]. Dostupný na WWW: &lt;http://upload.wikimedia.org/wikipedia/commons/7/74/FriedrichSmetana.jpg?uselang=cs&gt;. </a:t>
            </a:r>
          </a:p>
          <a:p>
            <a:r>
              <a:rPr lang="cs-CZ" sz="1600" dirty="0" smtClean="0"/>
              <a:t>Kovář, pelikán, sova pálená: Alena </a:t>
            </a:r>
            <a:r>
              <a:rPr lang="cs-CZ" sz="1600" dirty="0" err="1" smtClean="0"/>
              <a:t>Tučímová</a:t>
            </a:r>
            <a:r>
              <a:rPr lang="cs-CZ" sz="1600" dirty="0" smtClean="0"/>
              <a:t> (se souhlasem autorky)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1048</TotalTime>
  <Words>563</Words>
  <Application>Microsoft Office PowerPoint</Application>
  <PresentationFormat>Vlastní</PresentationFormat>
  <Paragraphs>112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  Všechna vyjmenovaná slova po M</vt:lpstr>
      <vt:lpstr>Co znamená slovo MÝTIT?</vt:lpstr>
      <vt:lpstr>Co znamená slovo ZAMYKAT?</vt:lpstr>
      <vt:lpstr>Co znamená slovo SMÝKAT?</vt:lpstr>
      <vt:lpstr>Co znamená slovo DMÝCHAT?</vt:lpstr>
      <vt:lpstr>Co znamená slovo CHMÝŘÍ?</vt:lpstr>
      <vt:lpstr>Co znamená NACHOMÝTNOUT SE?</vt:lpstr>
      <vt:lpstr>Co znamená slovo LITOMYŠL?</vt:lpstr>
      <vt:lpstr>Malé opakování,   všechna vyjmenovaná slova po 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124</cp:revision>
  <cp:lastPrinted>1601-01-01T00:00:00Z</cp:lastPrinted>
  <dcterms:created xsi:type="dcterms:W3CDTF">2011-08-21T18:05:50Z</dcterms:created>
  <dcterms:modified xsi:type="dcterms:W3CDTF">2013-04-02T08:10:03Z</dcterms:modified>
</cp:coreProperties>
</file>