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92" r:id="rId1"/>
  </p:sldMasterIdLst>
  <p:notesMasterIdLst>
    <p:notesMasterId r:id="rId14"/>
  </p:notesMasterIdLst>
  <p:sldIdLst>
    <p:sldId id="256" r:id="rId2"/>
    <p:sldId id="257" r:id="rId3"/>
    <p:sldId id="273" r:id="rId4"/>
    <p:sldId id="270" r:id="rId5"/>
    <p:sldId id="281" r:id="rId6"/>
    <p:sldId id="286" r:id="rId7"/>
    <p:sldId id="285" r:id="rId8"/>
    <p:sldId id="284" r:id="rId9"/>
    <p:sldId id="283" r:id="rId10"/>
    <p:sldId id="282" r:id="rId11"/>
    <p:sldId id="287" r:id="rId12"/>
    <p:sldId id="272" r:id="rId13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9900"/>
    <a:srgbClr val="336699"/>
    <a:srgbClr val="800000"/>
    <a:srgbClr val="990033"/>
    <a:srgbClr val="6F35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52" y="-72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19767808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3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7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2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88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25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63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1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6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8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76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52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28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05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8813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257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633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1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90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5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9" y="300992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7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763" indent="0">
              <a:buNone/>
              <a:defRPr sz="3100"/>
            </a:lvl2pPr>
            <a:lvl3pPr marL="1007525" indent="0">
              <a:buNone/>
              <a:defRPr sz="2600"/>
            </a:lvl3pPr>
            <a:lvl4pPr marL="1511289" indent="0">
              <a:buNone/>
              <a:defRPr sz="2200"/>
            </a:lvl4pPr>
            <a:lvl5pPr marL="2015050" indent="0">
              <a:buNone/>
              <a:defRPr sz="2200"/>
            </a:lvl5pPr>
            <a:lvl6pPr marL="2518813" indent="0">
              <a:buNone/>
              <a:defRPr sz="2200"/>
            </a:lvl6pPr>
            <a:lvl7pPr marL="3022575" indent="0">
              <a:buNone/>
              <a:defRPr sz="2200"/>
            </a:lvl7pPr>
            <a:lvl8pPr marL="3526337" indent="0">
              <a:buNone/>
              <a:defRPr sz="2200"/>
            </a:lvl8pPr>
            <a:lvl9pPr marL="4030100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336699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50" tIns="50377" rIns="100750" bIns="5037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8"/>
            <a:ext cx="9072563" cy="4989036"/>
          </a:xfrm>
          <a:prstGeom prst="rect">
            <a:avLst/>
          </a:prstGeom>
        </p:spPr>
        <p:txBody>
          <a:bodyPr vert="horz" lIns="100750" tIns="50377" rIns="100750" bIns="5037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4"/>
            <a:ext cx="3192198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1007525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822" indent="-377822" algn="l" defTabSz="1007525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614" indent="-314850" algn="l" defTabSz="1007525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409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170" indent="-251882" algn="l" defTabSz="1007525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32" indent="-251882" algn="l" defTabSz="1007525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0695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4457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8220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1982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76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52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289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05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881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257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6337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10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wmf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336699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2000" y="683493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9203117"/>
              </p:ext>
            </p:extLst>
          </p:nvPr>
        </p:nvGraphicFramePr>
        <p:xfrm>
          <a:off x="719832" y="2555701"/>
          <a:ext cx="8640960" cy="3828123"/>
        </p:xfrm>
        <a:graphic>
          <a:graphicData uri="http://schemas.openxmlformats.org/drawingml/2006/table">
            <a:tbl>
              <a:tblPr/>
              <a:tblGrid>
                <a:gridCol w="4224470"/>
                <a:gridCol w="4416490"/>
              </a:tblGrid>
              <a:tr h="24924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5085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VY_52_INOVACE_10_ČJ_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Vyjmenovaná slova po P a jejich význam - 1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ČJ 3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CZ.1.07/1.4.00/21.1135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Vyjmenovaná slova po P názorně – pýcha, pytel, pysk, netopýr, slepýš, pyl, kopyto. Společná diskuze nad různými významy slov. Mezipředmětové vztahy.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755501"/>
            <a:ext cx="9072563" cy="125994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87784" y="683493"/>
            <a:ext cx="9577064" cy="6480720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endParaRPr lang="cs-CZ" dirty="0"/>
          </a:p>
          <a:p>
            <a:pPr algn="ctr">
              <a:buNone/>
            </a:pPr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Vyjmenovaná slova po P</a:t>
            </a:r>
          </a:p>
          <a:p>
            <a:pPr algn="ctr">
              <a:buNone/>
            </a:pPr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jejich význam</a:t>
            </a:r>
          </a:p>
          <a:p>
            <a:pPr marL="742950" indent="-742950" algn="ctr"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část</a:t>
            </a:r>
          </a:p>
          <a:p>
            <a:pPr marL="742950" indent="-742950"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742950" indent="-742950"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742950" indent="-742950" algn="ctr">
              <a:buNone/>
            </a:pPr>
            <a:r>
              <a:rPr lang="cs-CZ" sz="40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pýcha, pytel, pysk, netopýr, slepýš, pyl, kopyto</a:t>
            </a: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742950" indent="-742950" algn="ctr">
              <a:buAutoNum type="arabicPeriod"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742950" indent="-742950" algn="ctr">
              <a:buAutoNum type="arabicPeriod"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742950" indent="-742950"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66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611485"/>
            <a:ext cx="9072563" cy="12599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Všechna vyjmenovaná slova po P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5777" y="1763928"/>
            <a:ext cx="9864848" cy="5795747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4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pýcha, pytel, pysk, netopýr, slepýš, pyl, kopyto, </a:t>
            </a:r>
          </a:p>
          <a:p>
            <a:pPr>
              <a:buNone/>
            </a:pPr>
            <a:r>
              <a:rPr lang="cs-CZ" sz="4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klopýtat, třpytit se, zpytovat, pykat, pýr, pýřit se,  čepýřit se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sz="3000" b="1" dirty="0" smtClean="0"/>
              <a:t>Dnes si odvodíme význam prvních vyjmenovaných slov po P.</a:t>
            </a:r>
            <a:endParaRPr lang="cs-CZ" sz="3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Hrdost, chlouba, příliš velké sebevědomí</a:t>
            </a:r>
            <a:endParaRPr lang="cs-CZ" sz="3200" b="1" dirty="0">
              <a:solidFill>
                <a:srgbClr val="CC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PÝCHA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26" name="Picture 2" descr="C:\Documents and Settings\Alena T\Local Settings\Temporary Internet Files\Content.IE5\ZACM5V7C\MC9004160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60592" y="2267669"/>
            <a:ext cx="1631950" cy="1943100"/>
          </a:xfrm>
          <a:prstGeom prst="rect">
            <a:avLst/>
          </a:prstGeom>
          <a:noFill/>
        </p:spPr>
      </p:pic>
      <p:pic>
        <p:nvPicPr>
          <p:cNvPr id="1027" name="Picture 3" descr="C:\Documents and Settings\Alena T\Local Settings\Temporary Internet Files\Content.IE5\HUIRV7X0\MP90043954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20032" y="2339677"/>
            <a:ext cx="2736304" cy="1821597"/>
          </a:xfrm>
          <a:prstGeom prst="rect">
            <a:avLst/>
          </a:prstGeom>
          <a:noFill/>
          <a:ln w="28575">
            <a:solidFill>
              <a:srgbClr val="CC9900"/>
            </a:solidFill>
          </a:ln>
        </p:spPr>
      </p:pic>
      <p:pic>
        <p:nvPicPr>
          <p:cNvPr id="1031" name="Picture 7" descr="C:\Documents and Settings\Alena T\Local Settings\Temporary Internet Files\Content.IE5\HUIRV7X0\MC90042416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96296" y="3203773"/>
            <a:ext cx="946150" cy="1825625"/>
          </a:xfrm>
          <a:prstGeom prst="rect">
            <a:avLst/>
          </a:prstGeom>
          <a:noFill/>
        </p:spPr>
      </p:pic>
      <p:pic>
        <p:nvPicPr>
          <p:cNvPr id="1033" name="Picture 9" descr="C:\Documents and Settings\Alena T\Local Settings\Temporary Internet Files\Content.IE5\HUIRV7X0\MP90040024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3200" y="2339676"/>
            <a:ext cx="2418879" cy="3024337"/>
          </a:xfrm>
          <a:prstGeom prst="rect">
            <a:avLst/>
          </a:prstGeom>
          <a:noFill/>
          <a:ln w="28575">
            <a:solidFill>
              <a:srgbClr val="CC9900"/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431800" y="5147989"/>
            <a:ext cx="6552728" cy="779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                                     Rodiče jsou pyšní            na své děti, </a:t>
            </a:r>
            <a:r>
              <a:rPr lang="cs-CZ" sz="2400" b="1" dirty="0" err="1" smtClean="0"/>
              <a:t>děti</a:t>
            </a:r>
            <a:r>
              <a:rPr lang="cs-CZ" sz="2400" b="1" dirty="0" smtClean="0"/>
              <a:t> jsou pyšné na své rodiče.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56536" y="4211885"/>
            <a:ext cx="2404826" cy="11228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Sportovci jsou </a:t>
            </a:r>
          </a:p>
          <a:p>
            <a:r>
              <a:rPr lang="cs-CZ" sz="2400" b="1" dirty="0" smtClean="0"/>
              <a:t>pyšní na své</a:t>
            </a:r>
          </a:p>
          <a:p>
            <a:r>
              <a:rPr lang="cs-CZ" sz="2400" b="1" dirty="0" smtClean="0"/>
              <a:t>výkony.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1800" y="6876181"/>
            <a:ext cx="9328195" cy="4930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Pýcha předchází pád.        Víš, co znamená toto rčení?</a:t>
            </a:r>
            <a:endParaRPr lang="cs-CZ" sz="2800" b="1" dirty="0">
              <a:solidFill>
                <a:srgbClr val="CC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31800" y="6012085"/>
            <a:ext cx="8016938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Příliš velká pýcha ale škodí. Říká se, že takový člověk</a:t>
            </a:r>
          </a:p>
          <a:p>
            <a:r>
              <a:rPr lang="cs-CZ" sz="2400" b="1" dirty="0" smtClean="0"/>
              <a:t>„nosí nos nahoru“.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Obal na nějaké věci, materiál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PYTEL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050" name="Picture 2" descr="C:\Documents and Settings\Alena T\Local Settings\Temporary Internet Files\Content.IE5\ZACM5V7C\MP9004485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9832" y="2267668"/>
            <a:ext cx="2160239" cy="2379535"/>
          </a:xfrm>
          <a:prstGeom prst="rect">
            <a:avLst/>
          </a:prstGeom>
          <a:noFill/>
          <a:ln w="28575">
            <a:solidFill>
              <a:srgbClr val="CC9900"/>
            </a:solidFill>
          </a:ln>
        </p:spPr>
      </p:pic>
      <p:pic>
        <p:nvPicPr>
          <p:cNvPr id="2051" name="Picture 3" descr="C:\Documents and Settings\Alena T\Local Settings\Temporary Internet Files\Content.IE5\HUIRV7X0\MP90043310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84528" y="1979637"/>
            <a:ext cx="2336304" cy="2336304"/>
          </a:xfrm>
          <a:prstGeom prst="rect">
            <a:avLst/>
          </a:prstGeom>
          <a:noFill/>
          <a:ln w="28575">
            <a:solidFill>
              <a:srgbClr val="CC9900"/>
            </a:solidFill>
          </a:ln>
        </p:spPr>
      </p:pic>
      <p:pic>
        <p:nvPicPr>
          <p:cNvPr id="2054" name="Picture 6" descr="C:\Documents and Settings\Alena T\Local Settings\Temporary Internet Files\Content.IE5\86PASBBR\MC90035218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36056" y="3347789"/>
            <a:ext cx="1512168" cy="1875915"/>
          </a:xfrm>
          <a:prstGeom prst="rect">
            <a:avLst/>
          </a:prstGeom>
          <a:noFill/>
        </p:spPr>
      </p:pic>
      <p:pic>
        <p:nvPicPr>
          <p:cNvPr id="3" name="Picture 2" descr="C:\Documents and Settings\Alena T\Local Settings\Temporary Internet Files\Content.IE5\HUIRV7X0\MC90031871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12320" y="2339677"/>
            <a:ext cx="1584176" cy="2946480"/>
          </a:xfrm>
          <a:prstGeom prst="rect">
            <a:avLst/>
          </a:prstGeom>
          <a:noFill/>
          <a:ln w="28575">
            <a:solidFill>
              <a:srgbClr val="CC9900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647824" y="5219997"/>
            <a:ext cx="3835922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Známe pytel na odpadky,</a:t>
            </a:r>
          </a:p>
          <a:p>
            <a:r>
              <a:rPr lang="cs-CZ" sz="2400" b="1" dirty="0" smtClean="0"/>
              <a:t>pytel s brambory.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68304" y="5292005"/>
            <a:ext cx="4801314" cy="11228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Někteří sportovci používají také</a:t>
            </a:r>
          </a:p>
          <a:p>
            <a:r>
              <a:rPr lang="cs-CZ" sz="2400" b="1" dirty="0" smtClean="0"/>
              <a:t> pytel – boxeři při tréninku,</a:t>
            </a:r>
          </a:p>
          <a:p>
            <a:r>
              <a:rPr lang="cs-CZ" sz="2400" b="1" dirty="0" smtClean="0"/>
              <a:t>golfisté na své hole…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5816" y="6732165"/>
            <a:ext cx="8151590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Kde všude ještě můžeme používat pytel?</a:t>
            </a:r>
            <a:endParaRPr lang="cs-CZ" sz="3200" b="1" dirty="0">
              <a:solidFill>
                <a:srgbClr val="CC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Alena T\Local Settings\Temporary Internet Files\Content.IE5\ZACM5V7C\MC9001113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48224" y="4211885"/>
            <a:ext cx="5168456" cy="2808312"/>
          </a:xfrm>
          <a:prstGeom prst="rect">
            <a:avLst/>
          </a:prstGeom>
          <a:noFill/>
        </p:spPr>
      </p:pic>
      <p:pic>
        <p:nvPicPr>
          <p:cNvPr id="1030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92507" y="1475581"/>
            <a:ext cx="2706670" cy="2030003"/>
          </a:xfrm>
          <a:prstGeom prst="rect">
            <a:avLst/>
          </a:prstGeom>
          <a:noFill/>
          <a:ln w="28575">
            <a:solidFill>
              <a:srgbClr val="CC9900"/>
            </a:solidFill>
            <a:miter lim="800000"/>
            <a:headEnd/>
            <a:tailEnd/>
          </a:ln>
        </p:spPr>
      </p:pic>
      <p:pic>
        <p:nvPicPr>
          <p:cNvPr id="1028" name="Picture 4" descr="C:\Documents and Settings\Alena T\Local Settings\Temporary Internet Files\Content.IE5\86PASBBR\MP90017852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96096" y="2123653"/>
            <a:ext cx="2916324" cy="1944216"/>
          </a:xfrm>
          <a:prstGeom prst="rect">
            <a:avLst/>
          </a:prstGeom>
          <a:noFill/>
          <a:ln w="28575">
            <a:solidFill>
              <a:srgbClr val="CC9900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PYSK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44568" y="3635821"/>
            <a:ext cx="2305439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Květ orchideje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5816" y="5364013"/>
            <a:ext cx="3334567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Krásný pysk má zvíře</a:t>
            </a:r>
          </a:p>
          <a:p>
            <a:r>
              <a:rPr lang="cs-CZ" sz="2400" b="1" dirty="0" smtClean="0"/>
              <a:t>ptakopysk podivný.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7784" y="6876181"/>
            <a:ext cx="4895892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Víš, kde ptakopysk žije?</a:t>
            </a:r>
            <a:endParaRPr lang="cs-CZ" sz="3200" b="1" dirty="0">
              <a:solidFill>
                <a:srgbClr val="CC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1" name="Picture 7" descr="C:\Documents and Settings\Alena T\Local Settings\Temporary Internet Files\Content.IE5\86PASBBR\MC90032695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92640" y="5796061"/>
            <a:ext cx="1676554" cy="1604137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8352680" y="6300117"/>
            <a:ext cx="1082348" cy="3499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Austrálie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3808" y="1403573"/>
            <a:ext cx="4184864" cy="27828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Symbol"/>
              <a:buChar char="×"/>
            </a:pPr>
            <a:r>
              <a:rPr lang="cs-CZ" sz="3200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sym typeface="Symbol"/>
              </a:rPr>
              <a:t> ret, přední část tlamy  </a:t>
            </a:r>
          </a:p>
          <a:p>
            <a:r>
              <a:rPr lang="cs-CZ" sz="3200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sym typeface="Symbol"/>
              </a:rPr>
              <a:t>  živočichů,</a:t>
            </a:r>
          </a:p>
          <a:p>
            <a:r>
              <a:rPr lang="cs-CZ" sz="3200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sym typeface="Symbol"/>
              </a:rPr>
              <a:t>  část květu</a:t>
            </a:r>
          </a:p>
          <a:p>
            <a:r>
              <a:rPr lang="cs-CZ" sz="3200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sym typeface="Symbol"/>
              </a:rPr>
              <a:t>  některých</a:t>
            </a:r>
          </a:p>
          <a:p>
            <a:r>
              <a:rPr lang="cs-CZ" sz="3200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sym typeface="Symbol"/>
              </a:rPr>
              <a:t>  rostlin</a:t>
            </a:r>
          </a:p>
          <a:p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Zvíře, létající savec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NETOPÝR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00152" y="2339677"/>
            <a:ext cx="4896544" cy="2976020"/>
          </a:xfrm>
          <a:prstGeom prst="rect">
            <a:avLst/>
          </a:prstGeom>
          <a:noFill/>
          <a:ln w="28575">
            <a:solidFill>
              <a:srgbClr val="CC9900"/>
            </a:solidFill>
            <a:miter lim="800000"/>
            <a:headEnd/>
            <a:tailEnd/>
          </a:ln>
        </p:spPr>
      </p:pic>
      <p:pic>
        <p:nvPicPr>
          <p:cNvPr id="6" name="Obrázek 5" descr="netopýr 1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992640" y="5508029"/>
            <a:ext cx="1587624" cy="1587624"/>
          </a:xfrm>
          <a:prstGeom prst="rect">
            <a:avLst/>
          </a:prstGeom>
        </p:spPr>
      </p:pic>
      <p:pic>
        <p:nvPicPr>
          <p:cNvPr id="7" name="Obrázek 6" descr="netopýr 2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flipH="1">
            <a:off x="647824" y="2195661"/>
            <a:ext cx="2808312" cy="2337457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47824" y="4787949"/>
            <a:ext cx="2868093" cy="11228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Netopýři (a kaloni)</a:t>
            </a:r>
          </a:p>
          <a:p>
            <a:r>
              <a:rPr lang="cs-CZ" sz="2400" b="1" dirty="0" smtClean="0"/>
              <a:t>jsou jediní savci,</a:t>
            </a:r>
          </a:p>
          <a:p>
            <a:r>
              <a:rPr lang="cs-CZ" sz="2400" b="1" dirty="0" smtClean="0"/>
              <a:t>kteří umí létat.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87984" y="6516141"/>
            <a:ext cx="3712876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Víš, kdo je savec?</a:t>
            </a:r>
            <a:endParaRPr lang="cs-CZ" sz="3200" b="1" dirty="0">
              <a:solidFill>
                <a:srgbClr val="CC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32200" y="5508029"/>
            <a:ext cx="3855543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Netopýři spí hlavou dolů.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Beznohý plaz, který se podobá hadu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SLEPÝŠ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7825" y="2123654"/>
            <a:ext cx="4320480" cy="3240360"/>
          </a:xfrm>
          <a:prstGeom prst="rect">
            <a:avLst/>
          </a:prstGeom>
          <a:noFill/>
          <a:ln w="28575">
            <a:solidFill>
              <a:srgbClr val="CC9900"/>
            </a:solidFill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62594" y="3347789"/>
            <a:ext cx="3763597" cy="2811944"/>
          </a:xfrm>
          <a:prstGeom prst="rect">
            <a:avLst/>
          </a:prstGeom>
          <a:noFill/>
          <a:ln w="28575">
            <a:solidFill>
              <a:srgbClr val="CC9900"/>
            </a:solidFill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03808" y="5436021"/>
            <a:ext cx="5246949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Slepýš je vlastně beznohá ještěrka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3808" y="6444133"/>
            <a:ext cx="9196748" cy="89383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Zapřemýšlejte, proč slepýš patří mezi naše chráněné</a:t>
            </a:r>
          </a:p>
          <a:p>
            <a:r>
              <a:rPr lang="cs-CZ" sz="2800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živočichy.</a:t>
            </a:r>
            <a:endParaRPr lang="cs-CZ" sz="2800" b="1" dirty="0">
              <a:solidFill>
                <a:srgbClr val="CC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sz="3200" b="1" smtClean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drobný</a:t>
            </a:r>
            <a:r>
              <a:rPr lang="cs-CZ" sz="3200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většinou žlutý prášek, který vidíme     na květech.</a:t>
            </a:r>
          </a:p>
          <a:p>
            <a:pPr>
              <a:buNone/>
            </a:pPr>
            <a:endParaRPr lang="cs-CZ" sz="3200" b="1" dirty="0" smtClean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3200" b="1" dirty="0" smtClean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PYL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5122" name="Picture 2" descr="C:\Documents and Settings\Alena T\Local Settings\Temporary Internet Files\Content.IE5\HUIRV7X0\MP9004486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4608" y="2267669"/>
            <a:ext cx="1760237" cy="1872208"/>
          </a:xfrm>
          <a:prstGeom prst="rect">
            <a:avLst/>
          </a:prstGeom>
          <a:noFill/>
          <a:ln w="28575">
            <a:solidFill>
              <a:srgbClr val="CC9900"/>
            </a:solidFill>
          </a:ln>
        </p:spPr>
      </p:pic>
      <p:pic>
        <p:nvPicPr>
          <p:cNvPr id="5126" name="Picture 6" descr="C:\Documents and Settings\Alena T\Local Settings\Temporary Internet Files\Content.IE5\ZACM5V7C\MP90044218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04608" y="4283893"/>
            <a:ext cx="1746654" cy="2627710"/>
          </a:xfrm>
          <a:prstGeom prst="rect">
            <a:avLst/>
          </a:prstGeom>
          <a:noFill/>
          <a:ln w="28575">
            <a:solidFill>
              <a:srgbClr val="CC9900"/>
            </a:solidFill>
          </a:ln>
        </p:spPr>
      </p:pic>
      <p:pic>
        <p:nvPicPr>
          <p:cNvPr id="9" name="Obrázek 8" descr="včela-výřez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48224" y="3995861"/>
            <a:ext cx="3115026" cy="2232248"/>
          </a:xfrm>
          <a:prstGeom prst="rect">
            <a:avLst/>
          </a:prstGeom>
          <a:ln w="28575">
            <a:solidFill>
              <a:srgbClr val="CC9900"/>
            </a:solidFill>
          </a:ln>
        </p:spPr>
      </p:pic>
      <p:pic>
        <p:nvPicPr>
          <p:cNvPr id="10" name="Obrázek 9" descr="pilná včelka - p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75816" y="2699717"/>
            <a:ext cx="3806931" cy="2520280"/>
          </a:xfrm>
          <a:prstGeom prst="rect">
            <a:avLst/>
          </a:prstGeom>
          <a:ln w="28575">
            <a:solidFill>
              <a:srgbClr val="CC9900"/>
            </a:solidFill>
          </a:ln>
        </p:spPr>
      </p:pic>
      <p:sp>
        <p:nvSpPr>
          <p:cNvPr id="11" name="TextovéPole 10"/>
          <p:cNvSpPr txBox="1"/>
          <p:nvPr/>
        </p:nvSpPr>
        <p:spPr>
          <a:xfrm>
            <a:off x="4392240" y="2627709"/>
            <a:ext cx="3089307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Pyl sbírají například</a:t>
            </a:r>
          </a:p>
          <a:p>
            <a:r>
              <a:rPr lang="cs-CZ" sz="2400" b="1" dirty="0" smtClean="0"/>
              <a:t>včely.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3808" y="6516141"/>
            <a:ext cx="6918882" cy="89383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Znáš ještě nějaký jiný hmyz, který sbírá</a:t>
            </a:r>
          </a:p>
          <a:p>
            <a:r>
              <a:rPr lang="cs-CZ" sz="2800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pyl z květů rostlin?</a:t>
            </a:r>
            <a:endParaRPr lang="cs-CZ" sz="2800" b="1" dirty="0">
              <a:solidFill>
                <a:srgbClr val="CC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kopyto - hříbě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7824" y="2771724"/>
            <a:ext cx="1872208" cy="1779915"/>
          </a:xfrm>
          <a:prstGeom prst="rect">
            <a:avLst/>
          </a:prstGeom>
          <a:ln w="28575">
            <a:solidFill>
              <a:srgbClr val="CC9900"/>
            </a:solidFill>
          </a:ln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3808" y="1547589"/>
            <a:ext cx="9072563" cy="58326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Rohovité zakončení prstu u některých savců, pazneht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znamená slovo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KOPYTO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5" name="Obrázek 4" descr="kopyto-kůň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48024" y="2123653"/>
            <a:ext cx="3240112" cy="2421983"/>
          </a:xfrm>
          <a:prstGeom prst="rect">
            <a:avLst/>
          </a:prstGeom>
          <a:ln w="28575">
            <a:solidFill>
              <a:srgbClr val="CC9900"/>
            </a:solidFill>
          </a:ln>
        </p:spPr>
      </p:pic>
      <p:pic>
        <p:nvPicPr>
          <p:cNvPr id="7" name="Obrázek 6" descr="kopyto-hřebec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472360" y="3599088"/>
            <a:ext cx="880282" cy="1311514"/>
          </a:xfrm>
          <a:prstGeom prst="rect">
            <a:avLst/>
          </a:prstGeom>
          <a:ln w="28575">
            <a:solidFill>
              <a:srgbClr val="CC9900"/>
            </a:solidFill>
          </a:ln>
        </p:spPr>
      </p:pic>
      <p:pic>
        <p:nvPicPr>
          <p:cNvPr id="9" name="Obrázek 8" descr="kopyto-osel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7824" y="5179383"/>
            <a:ext cx="1944216" cy="2200854"/>
          </a:xfrm>
          <a:prstGeom prst="rect">
            <a:avLst/>
          </a:prstGeom>
          <a:ln w="28575">
            <a:solidFill>
              <a:srgbClr val="CC9900"/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1655936" y="4643933"/>
            <a:ext cx="3706464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Kopyto hříběte a hřebce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00552" y="4859957"/>
            <a:ext cx="2303836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Kopyta poníka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64048" y="5508029"/>
            <a:ext cx="2577950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I osel má kopyta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80072" y="6551450"/>
            <a:ext cx="6809878" cy="10082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Znáte ještě jiná zvířata, která mají </a:t>
            </a:r>
          </a:p>
          <a:p>
            <a:r>
              <a:rPr lang="cs-CZ" sz="3200" b="1" dirty="0" smtClean="0">
                <a:solidFill>
                  <a:srgbClr val="CC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kopyta nebo kopýtka?</a:t>
            </a:r>
            <a:endParaRPr lang="cs-CZ" sz="3200" b="1" dirty="0">
              <a:solidFill>
                <a:srgbClr val="CC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Obrázek 7" descr="kopyto-poník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480472" y="2195661"/>
            <a:ext cx="2969930" cy="2676603"/>
          </a:xfrm>
          <a:prstGeom prst="rect">
            <a:avLst/>
          </a:prstGeom>
          <a:ln w="28575">
            <a:solidFill>
              <a:srgbClr val="CC990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611485"/>
            <a:ext cx="9072563" cy="12599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opakování, </a:t>
            </a:r>
            <a:b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všechna vyjmenovaná slova po P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4031" y="1763928"/>
            <a:ext cx="9072785" cy="5616310"/>
          </a:xfrm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4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pýcha, pytel, pysk, netopýr, slepýš, pyl, kopyto, </a:t>
            </a:r>
          </a:p>
          <a:p>
            <a:pPr>
              <a:buNone/>
            </a:pPr>
            <a:r>
              <a:rPr lang="cs-CZ" sz="4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klopýtat, třpytit se, zpytovat, pykat, pýr, pýřit se,  čepýřit se</a:t>
            </a:r>
          </a:p>
          <a:p>
            <a:pPr>
              <a:buNone/>
            </a:pPr>
            <a:endParaRPr lang="cs-CZ" sz="4800" b="1" dirty="0" smtClean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4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b="1" dirty="0" smtClean="0"/>
              <a:t>Zkus teď sám vysvětlit význam prvních vyjmenovaných slov po P, která jsme společně probrali.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33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336699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5816" y="1115541"/>
            <a:ext cx="9072563" cy="5472293"/>
          </a:xfrm>
        </p:spPr>
        <p:txBody>
          <a:bodyPr>
            <a:norm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sz="1600" dirty="0" smtClean="0"/>
              <a:t>Orchidej: BAŠE, Michal. 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 [online]. [cit. 12.9.2012]. Dostupný na WWW: &lt;http://cs.wikipedia.org/wiki/Soubor:Kvet_orchideje.JPG&gt;. </a:t>
            </a:r>
          </a:p>
          <a:p>
            <a:r>
              <a:rPr lang="cs-CZ" sz="1600" dirty="0" smtClean="0"/>
              <a:t>Netopýr: AUTOR NEUVEDEN. 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 [online]. [cit. 12.9.2012]. Dostupný na WWW: &lt;http://cs.wikipedia.org/wiki/Soubor:Big-eared-townsend-fledermaus.jpg&gt;. </a:t>
            </a:r>
          </a:p>
          <a:p>
            <a:r>
              <a:rPr lang="cs-CZ" sz="1600" dirty="0" smtClean="0"/>
              <a:t>Slepýš 1: AUTOR NEUVEDEN. 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 [online]. [cit. 12.9.2012]. Dostupný na WWW: &lt;http://commons.wikimedia.org/wiki/File:Escancer_01-07-cropped.jpg?uselang=cs&gt;. </a:t>
            </a:r>
          </a:p>
          <a:p>
            <a:r>
              <a:rPr lang="cs-CZ" sz="1600" dirty="0" smtClean="0"/>
              <a:t>Slepýš 2: MAREK. 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 [online]. [cit. 12.9.2012]. Dostupný na WWW: &lt;http://upload.wikimedia.org/wikipedia/commons/5/5e/Anguidae.jpg?uselang=cs&gt;. </a:t>
            </a:r>
          </a:p>
          <a:p>
            <a:r>
              <a:rPr lang="cs-CZ" sz="1600" dirty="0" smtClean="0"/>
              <a:t>Včela, kopyta: Alena </a:t>
            </a:r>
            <a:r>
              <a:rPr lang="cs-CZ" sz="1600" dirty="0" err="1" smtClean="0"/>
              <a:t>Tučímová</a:t>
            </a:r>
            <a:r>
              <a:rPr lang="cs-CZ" sz="1600" dirty="0" smtClean="0"/>
              <a:t> (se souhlasem autorky)</a:t>
            </a:r>
          </a:p>
          <a:p>
            <a:r>
              <a:rPr lang="cs-CZ" sz="1600" dirty="0" smtClean="0"/>
              <a:t>Ostatní obrázky: </a:t>
            </a:r>
            <a:r>
              <a:rPr lang="cs-CZ" sz="1600" dirty="0" smtClean="0">
                <a:hlinkClick r:id="rId2"/>
              </a:rPr>
              <a:t>www.office.</a:t>
            </a:r>
            <a:r>
              <a:rPr lang="cs-CZ" sz="1600" dirty="0" err="1" smtClean="0">
                <a:hlinkClick r:id="rId2"/>
              </a:rPr>
              <a:t>microsoft.com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946</TotalTime>
  <Words>557</Words>
  <Application>Microsoft Office PowerPoint</Application>
  <PresentationFormat>Vlastní</PresentationFormat>
  <Paragraphs>109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 </vt:lpstr>
      <vt:lpstr>  Všechna vyjmenovaná slova po P</vt:lpstr>
      <vt:lpstr>Co znamená slovo PÝCHA?</vt:lpstr>
      <vt:lpstr>Co znamená slovo PYTEL?</vt:lpstr>
      <vt:lpstr>Co znamená slovo PYSK?</vt:lpstr>
      <vt:lpstr>Co znamená slovo NETOPÝR?</vt:lpstr>
      <vt:lpstr>Co znamená slovo SLEPÝŠ?</vt:lpstr>
      <vt:lpstr>Co znamená slovo PYL?</vt:lpstr>
      <vt:lpstr>Co znamená slovo KOPYTO?</vt:lpstr>
      <vt:lpstr>Malé opakování,   všechna vyjmenovaná slova po P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 a jejich význam</dc:title>
  <dc:subject>Český jazyk</dc:subject>
  <dc:creator>Plavská škola</dc:creator>
  <cp:lastModifiedBy>Jana Kneřová</cp:lastModifiedBy>
  <cp:revision>116</cp:revision>
  <cp:lastPrinted>1601-01-01T00:00:00Z</cp:lastPrinted>
  <dcterms:created xsi:type="dcterms:W3CDTF">2011-08-21T18:05:50Z</dcterms:created>
  <dcterms:modified xsi:type="dcterms:W3CDTF">2013-04-02T08:10:39Z</dcterms:modified>
</cp:coreProperties>
</file>