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2" r:id="rId1"/>
  </p:sldMasterIdLst>
  <p:notesMasterIdLst>
    <p:notesMasterId r:id="rId14"/>
  </p:notesMasterIdLst>
  <p:sldIdLst>
    <p:sldId id="256" r:id="rId2"/>
    <p:sldId id="257" r:id="rId3"/>
    <p:sldId id="273" r:id="rId4"/>
    <p:sldId id="279" r:id="rId5"/>
    <p:sldId id="280" r:id="rId6"/>
    <p:sldId id="278" r:id="rId7"/>
    <p:sldId id="277" r:id="rId8"/>
    <p:sldId id="276" r:id="rId9"/>
    <p:sldId id="274" r:id="rId10"/>
    <p:sldId id="275" r:id="rId11"/>
    <p:sldId id="287" r:id="rId12"/>
    <p:sldId id="272" r:id="rId13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336699"/>
    <a:srgbClr val="800000"/>
    <a:srgbClr val="990033"/>
    <a:srgbClr val="6F35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52" y="738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0851448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3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8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2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6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6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8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76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5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2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0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88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2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63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1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90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5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9" y="300992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7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763" indent="0">
              <a:buNone/>
              <a:defRPr sz="3100"/>
            </a:lvl2pPr>
            <a:lvl3pPr marL="1007525" indent="0">
              <a:buNone/>
              <a:defRPr sz="2600"/>
            </a:lvl3pPr>
            <a:lvl4pPr marL="1511289" indent="0">
              <a:buNone/>
              <a:defRPr sz="2200"/>
            </a:lvl4pPr>
            <a:lvl5pPr marL="2015050" indent="0">
              <a:buNone/>
              <a:defRPr sz="2200"/>
            </a:lvl5pPr>
            <a:lvl6pPr marL="2518813" indent="0">
              <a:buNone/>
              <a:defRPr sz="2200"/>
            </a:lvl6pPr>
            <a:lvl7pPr marL="3022575" indent="0">
              <a:buNone/>
              <a:defRPr sz="2200"/>
            </a:lvl7pPr>
            <a:lvl8pPr marL="3526337" indent="0">
              <a:buNone/>
              <a:defRPr sz="2200"/>
            </a:lvl8pPr>
            <a:lvl9pPr marL="4030100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336699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50" tIns="50377" rIns="100750" bIns="5037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8"/>
            <a:ext cx="9072563" cy="4989036"/>
          </a:xfrm>
          <a:prstGeom prst="rect">
            <a:avLst/>
          </a:prstGeom>
        </p:spPr>
        <p:txBody>
          <a:bodyPr vert="horz" lIns="100750" tIns="50377" rIns="100750" bIns="5037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4"/>
            <a:ext cx="3192198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1007525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822" indent="-377822" algn="l" defTabSz="100752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614" indent="-314850" algn="l" defTabSz="1007525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409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170" indent="-251882" algn="l" defTabSz="1007525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32" indent="-251882" algn="l" defTabSz="1007525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0695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4457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8220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1982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76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52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289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05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881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257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337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10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6699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992" y="611485"/>
            <a:ext cx="5751513" cy="1408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9755825"/>
              </p:ext>
            </p:extLst>
          </p:nvPr>
        </p:nvGraphicFramePr>
        <p:xfrm>
          <a:off x="791840" y="2483693"/>
          <a:ext cx="8568952" cy="4050310"/>
        </p:xfrm>
        <a:graphic>
          <a:graphicData uri="http://schemas.openxmlformats.org/drawingml/2006/table">
            <a:tbl>
              <a:tblPr/>
              <a:tblGrid>
                <a:gridCol w="4189266"/>
                <a:gridCol w="4379686"/>
              </a:tblGrid>
              <a:tr h="24924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508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VY_52_INOVACE_11_ČJ_Vyjmenovaná slova po P a jejich význam - 2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ČJ 3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CZ.1.07/1.4.00/21.1135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Vyjmenovaná slova po P názorně – klopýtat, třpytit se, zpytovat, pykat, pýr, pýřit se, čepýřit se. Společná diskuze nad různými významy slov. Mezipředmětové vztahy.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755501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75816" y="611485"/>
            <a:ext cx="9072563" cy="648072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cs-CZ" dirty="0"/>
          </a:p>
          <a:p>
            <a:pPr algn="ctr">
              <a:buNone/>
            </a:pPr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Vyjmenovaná slova po P</a:t>
            </a:r>
          </a:p>
          <a:p>
            <a:pPr algn="ctr">
              <a:buNone/>
            </a:pPr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jejich význam</a:t>
            </a:r>
          </a:p>
          <a:p>
            <a:pPr algn="ctr">
              <a:buNone/>
            </a:pP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část</a:t>
            </a: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cs-CZ" sz="40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klopýtat, třpytit se, zpytovat, pykat, pýr, pýřit se,  čepýřit se</a:t>
            </a: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6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808" y="611485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Všechna vyjmenovaná slova po P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" y="1763927"/>
            <a:ext cx="9864848" cy="579574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pýcha, pytel, pysk, netopýr, slepýš, pyl, kopyto, </a:t>
            </a:r>
          </a:p>
          <a:p>
            <a:pPr>
              <a:buNone/>
            </a:pP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klopýtat, třpytit se, zpytovat, pykat, pýr, pýřit se,  čepýřit se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300" b="1" dirty="0" smtClean="0"/>
              <a:t>     Dnes si probereme význam posledních vyjmenovaných slov po P.</a:t>
            </a:r>
            <a:endParaRPr lang="cs-CZ" sz="33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Zakopávat, vrávorat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KLOPÝTAT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7171" name="Picture 3" descr="C:\Documents and Settings\Alena T\Local Settings\Temporary Internet Files\Content.IE5\ZACM5V7C\MP9004484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6456" y="1475581"/>
            <a:ext cx="2903934" cy="4355902"/>
          </a:xfrm>
          <a:prstGeom prst="rect">
            <a:avLst/>
          </a:prstGeom>
          <a:noFill/>
          <a:ln w="28575">
            <a:solidFill>
              <a:srgbClr val="CC9900"/>
            </a:solidFill>
          </a:ln>
        </p:spPr>
      </p:pic>
      <p:pic>
        <p:nvPicPr>
          <p:cNvPr id="7172" name="Picture 4" descr="C:\Documents and Settings\Alena T\Local Settings\Temporary Internet Files\Content.IE5\HUIRV7X0\MC9003908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800" y="2339677"/>
            <a:ext cx="2620931" cy="2383868"/>
          </a:xfrm>
          <a:prstGeom prst="rect">
            <a:avLst/>
          </a:prstGeom>
          <a:noFill/>
        </p:spPr>
      </p:pic>
      <p:pic>
        <p:nvPicPr>
          <p:cNvPr id="7173" name="Picture 5" descr="C:\Documents and Settings\Alena T\Local Settings\Temporary Internet Files\Content.IE5\86PASBBR\MC90032473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8144" y="2051645"/>
            <a:ext cx="2448272" cy="2624558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215776" y="4787949"/>
            <a:ext cx="6167073" cy="11228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Klopýtavá bývá chůze malého človíčka,</a:t>
            </a:r>
          </a:p>
          <a:p>
            <a:r>
              <a:rPr lang="cs-CZ" sz="2400" b="1" dirty="0" smtClean="0"/>
              <a:t>který se teprve učí chodit – nejdříve </a:t>
            </a:r>
          </a:p>
          <a:p>
            <a:r>
              <a:rPr lang="cs-CZ" sz="2400" b="1" dirty="0" smtClean="0"/>
              <a:t>po čtyřech, pak s rodiči a nakonec i sám.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15776" y="6084093"/>
            <a:ext cx="8178842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Klopýtavě se ale pohybují i nemocní lidé, kteří neudrží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rovnováhu.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5776" y="6804173"/>
            <a:ext cx="8632491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Víš, o jaké lidi jde a čím si ničí sami zdraví?</a:t>
            </a:r>
            <a:endParaRPr lang="cs-CZ" sz="3200" b="1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Blýskat se, lesknout se, zářit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TŘPYTIT SE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8194" name="Picture 2" descr="C:\Documents and Settings\Alena T\Local Settings\Temporary Internet Files\Content.IE5\86PASBBR\MC90044170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1840" y="2051645"/>
            <a:ext cx="2304256" cy="2304256"/>
          </a:xfrm>
          <a:prstGeom prst="rect">
            <a:avLst/>
          </a:prstGeom>
          <a:noFill/>
        </p:spPr>
      </p:pic>
      <p:pic>
        <p:nvPicPr>
          <p:cNvPr id="8197" name="Picture 5" descr="C:\Documents and Settings\Alena T\Local Settings\Temporary Internet Files\Content.IE5\ZACM5V7C\MP90040965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8144" y="2339677"/>
            <a:ext cx="3345759" cy="2232248"/>
          </a:xfrm>
          <a:prstGeom prst="rect">
            <a:avLst/>
          </a:prstGeom>
          <a:noFill/>
          <a:ln w="28575">
            <a:solidFill>
              <a:srgbClr val="CC9900"/>
            </a:solidFill>
          </a:ln>
        </p:spPr>
      </p:pic>
      <p:pic>
        <p:nvPicPr>
          <p:cNvPr id="8201" name="Picture 9" descr="C:\Documents and Settings\Alena T\Local Settings\Temporary Internet Files\Content.IE5\V3I0JEVZ\MC90041597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28544" y="1475581"/>
            <a:ext cx="2330747" cy="2322438"/>
          </a:xfrm>
          <a:prstGeom prst="rect">
            <a:avLst/>
          </a:prstGeom>
          <a:noFill/>
        </p:spPr>
      </p:pic>
      <p:pic>
        <p:nvPicPr>
          <p:cNvPr id="12" name="Obrázek 11" descr="jezero-les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1800" y="5219997"/>
            <a:ext cx="2980928" cy="2007158"/>
          </a:xfrm>
          <a:prstGeom prst="rect">
            <a:avLst/>
          </a:prstGeom>
          <a:ln w="28575">
            <a:solidFill>
              <a:srgbClr val="CC9900"/>
            </a:solidFill>
          </a:ln>
        </p:spPr>
      </p:pic>
      <p:sp>
        <p:nvSpPr>
          <p:cNvPr id="13" name="TextovéPole 12"/>
          <p:cNvSpPr txBox="1"/>
          <p:nvPr/>
        </p:nvSpPr>
        <p:spPr>
          <a:xfrm>
            <a:off x="575816" y="4355901"/>
            <a:ext cx="1399742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Diamant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528144" y="4715941"/>
            <a:ext cx="679994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Oči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00552" y="3995861"/>
            <a:ext cx="2541080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Třpytí se i okno,</a:t>
            </a:r>
          </a:p>
          <a:p>
            <a:r>
              <a:rPr lang="cs-CZ" sz="2400" b="1" dirty="0" smtClean="0"/>
              <a:t>zrcadlo…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56136" y="5436021"/>
            <a:ext cx="3701654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Třpytí se i vodní hladina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08264" y="6156101"/>
            <a:ext cx="4806124" cy="10082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všude ještě můžeš </a:t>
            </a:r>
          </a:p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pozorovat třpyt, lesk?</a:t>
            </a:r>
            <a:endParaRPr lang="cs-CZ" sz="3200" b="1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Přemýšlet o svém svědomí, zkoumat, bádat, zjišťovat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ZPYTOVAT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6" name="Picture 2" descr="C:\Documents and Settings\Alena T\Local Settings\Temporary Internet Files\Content.IE5\V3I0JEVZ\MP9004485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784" y="5219997"/>
            <a:ext cx="3096096" cy="2064064"/>
          </a:xfrm>
          <a:prstGeom prst="rect">
            <a:avLst/>
          </a:prstGeom>
          <a:noFill/>
          <a:ln w="28575">
            <a:solidFill>
              <a:srgbClr val="CC9900"/>
            </a:solidFill>
          </a:ln>
        </p:spPr>
      </p:pic>
      <p:pic>
        <p:nvPicPr>
          <p:cNvPr id="1029" name="Picture 5" descr="C:\Documents and Settings\Alena T\Local Settings\Temporary Internet Files\Content.IE5\HUIRV7X0\MC90035539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776" y="2616403"/>
            <a:ext cx="2016224" cy="2315562"/>
          </a:xfrm>
          <a:prstGeom prst="rect">
            <a:avLst/>
          </a:prstGeom>
          <a:noFill/>
        </p:spPr>
      </p:pic>
      <p:pic>
        <p:nvPicPr>
          <p:cNvPr id="1030" name="Picture 6" descr="C:\Documents and Settings\Alena T\Local Settings\Temporary Internet Files\Content.IE5\HUIRV7X0\MP90042760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943968" y="4715941"/>
            <a:ext cx="1835622" cy="1835622"/>
          </a:xfrm>
          <a:prstGeom prst="rect">
            <a:avLst/>
          </a:prstGeom>
          <a:noFill/>
          <a:ln w="28575">
            <a:solidFill>
              <a:srgbClr val="CC9900"/>
            </a:solidFill>
          </a:ln>
        </p:spPr>
      </p:pic>
      <p:pic>
        <p:nvPicPr>
          <p:cNvPr id="12" name="Obrázek 11" descr="zpytova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16430" y="2267669"/>
            <a:ext cx="5217586" cy="2016224"/>
          </a:xfrm>
          <a:prstGeom prst="rect">
            <a:avLst/>
          </a:prstGeom>
          <a:ln w="28575">
            <a:solidFill>
              <a:srgbClr val="CC9900"/>
            </a:solidFill>
          </a:ln>
        </p:spPr>
      </p:pic>
      <p:pic>
        <p:nvPicPr>
          <p:cNvPr id="1035" name="Picture 11" descr="C:\Documents and Settings\Alena T\Local Settings\Temporary Internet Files\Content.IE5\V3I0JEVZ\MP90028991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48624" y="4571925"/>
            <a:ext cx="1790702" cy="2652892"/>
          </a:xfrm>
          <a:prstGeom prst="rect">
            <a:avLst/>
          </a:prstGeom>
          <a:noFill/>
          <a:ln w="28575">
            <a:solidFill>
              <a:srgbClr val="CC9900"/>
            </a:solidFill>
          </a:ln>
        </p:spPr>
      </p:pic>
      <p:sp>
        <p:nvSpPr>
          <p:cNvPr id="16" name="TextovéPole 15"/>
          <p:cNvSpPr txBox="1"/>
          <p:nvPr/>
        </p:nvSpPr>
        <p:spPr>
          <a:xfrm>
            <a:off x="2592040" y="3779837"/>
            <a:ext cx="4028667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„Proč jsem se víc neučil? </a:t>
            </a:r>
          </a:p>
          <a:p>
            <a:r>
              <a:rPr lang="cs-CZ" sz="2400" b="1" dirty="0" smtClean="0"/>
              <a:t>Mohl jsem mít jedničku…“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583928" y="2627709"/>
            <a:ext cx="2698175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Nad svými činy</a:t>
            </a:r>
          </a:p>
          <a:p>
            <a:r>
              <a:rPr lang="cs-CZ" sz="2400" b="1" dirty="0" smtClean="0"/>
              <a:t>přemýšlej denně.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744168" y="5147989"/>
            <a:ext cx="4073551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„Teď už vím, že jsem měla</a:t>
            </a:r>
          </a:p>
          <a:p>
            <a:r>
              <a:rPr lang="cs-CZ" sz="2400" b="1" dirty="0" smtClean="0"/>
              <a:t>házet na druhou stranu…“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816176" y="6156101"/>
            <a:ext cx="4102405" cy="12945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 ty jsi naposledy</a:t>
            </a:r>
          </a:p>
          <a:p>
            <a:r>
              <a:rPr lang="cs-CZ" sz="28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zpytoval své svědomí?</a:t>
            </a:r>
          </a:p>
          <a:p>
            <a:r>
              <a:rPr lang="cs-CZ" sz="28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tě k tomu vedlo?</a:t>
            </a:r>
            <a:endParaRPr lang="cs-CZ" sz="2800" b="1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Platit za své chyby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PYKAT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0" name="Picture 2" descr="C:\Documents and Settings\Alena T\Local Settings\Temporary Internet Files\Content.IE5\V3I0JEVZ\MP90040179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0512" y="1547590"/>
            <a:ext cx="2790620" cy="2876928"/>
          </a:xfrm>
          <a:prstGeom prst="rect">
            <a:avLst/>
          </a:prstGeom>
          <a:noFill/>
          <a:ln w="28575">
            <a:solidFill>
              <a:srgbClr val="CC9900"/>
            </a:solidFill>
          </a:ln>
        </p:spPr>
      </p:pic>
      <p:pic>
        <p:nvPicPr>
          <p:cNvPr id="2051" name="Picture 3" descr="C:\Documents and Settings\Alena T\Local Settings\Temporary Internet Files\Content.IE5\ZACM5V7C\MC90034650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8504" y="3563813"/>
            <a:ext cx="871227" cy="1008112"/>
          </a:xfrm>
          <a:prstGeom prst="rect">
            <a:avLst/>
          </a:prstGeom>
          <a:noFill/>
        </p:spPr>
      </p:pic>
      <p:pic>
        <p:nvPicPr>
          <p:cNvPr id="2055" name="Picture 7" descr="C:\Documents and Settings\Alena T\Local Settings\Temporary Internet Files\Content.IE5\ZACM5V7C\MC90023164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833" y="2267670"/>
            <a:ext cx="2880319" cy="1997178"/>
          </a:xfrm>
          <a:prstGeom prst="rect">
            <a:avLst/>
          </a:prstGeom>
          <a:noFill/>
          <a:ln w="28575">
            <a:solidFill>
              <a:srgbClr val="CC9900"/>
            </a:solidFill>
          </a:ln>
        </p:spPr>
      </p:pic>
      <p:pic>
        <p:nvPicPr>
          <p:cNvPr id="2060" name="Picture 12" descr="C:\Documents and Settings\Alena T\Local Settings\Temporary Internet Files\Content.IE5\V3I0JEVZ\MC90044132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16576" y="5508029"/>
            <a:ext cx="1872208" cy="1872208"/>
          </a:xfrm>
          <a:prstGeom prst="rect">
            <a:avLst/>
          </a:prstGeom>
          <a:noFill/>
        </p:spPr>
      </p:pic>
      <p:cxnSp>
        <p:nvCxnSpPr>
          <p:cNvPr id="19" name="Přímá spojovací čára 18"/>
          <p:cNvCxnSpPr/>
          <p:nvPr/>
        </p:nvCxnSpPr>
        <p:spPr>
          <a:xfrm>
            <a:off x="7560592" y="5724053"/>
            <a:ext cx="1728192" cy="136815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H="1">
            <a:off x="7488584" y="5652045"/>
            <a:ext cx="1728192" cy="1584176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63" name="Picture 15" descr="C:\Documents and Settings\Alena T\Local Settings\Temporary Internet Files\Content.IE5\V3I0JEVZ\MP90040648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9832" y="5147989"/>
            <a:ext cx="1395046" cy="1763614"/>
          </a:xfrm>
          <a:prstGeom prst="rect">
            <a:avLst/>
          </a:prstGeom>
          <a:noFill/>
          <a:ln w="28575">
            <a:solidFill>
              <a:srgbClr val="CC9900"/>
            </a:solidFill>
          </a:ln>
        </p:spPr>
      </p:pic>
      <p:cxnSp>
        <p:nvCxnSpPr>
          <p:cNvPr id="26" name="Přímá spojovací čára 25"/>
          <p:cNvCxnSpPr/>
          <p:nvPr/>
        </p:nvCxnSpPr>
        <p:spPr>
          <a:xfrm>
            <a:off x="719832" y="5003973"/>
            <a:ext cx="1512168" cy="180020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H="1">
            <a:off x="575816" y="5219997"/>
            <a:ext cx="1800200" cy="172819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ázek 12" descr="vězení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16176" y="2267669"/>
            <a:ext cx="2736304" cy="1823490"/>
          </a:xfrm>
          <a:prstGeom prst="rect">
            <a:avLst/>
          </a:prstGeom>
          <a:ln w="28575">
            <a:solidFill>
              <a:srgbClr val="CC9900"/>
            </a:solidFill>
          </a:ln>
        </p:spPr>
      </p:pic>
      <p:sp>
        <p:nvSpPr>
          <p:cNvPr id="29" name="TextovéPole 28"/>
          <p:cNvSpPr txBox="1"/>
          <p:nvPr/>
        </p:nvSpPr>
        <p:spPr>
          <a:xfrm>
            <a:off x="503808" y="4283893"/>
            <a:ext cx="7876130" cy="6647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Za chyby musí člověk pykat. Šidícího prodavače </a:t>
            </a:r>
          </a:p>
          <a:p>
            <a:r>
              <a:rPr lang="cs-CZ" sz="2000" b="1" dirty="0" smtClean="0"/>
              <a:t>dříve vykoupali ve vodě. Za velké chyby můžeš pykat ve vězení.</a:t>
            </a:r>
            <a:endParaRPr lang="cs-CZ" sz="2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760392" y="4931965"/>
            <a:ext cx="4155305" cy="6647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Fotbalista za faul dostane kartu, </a:t>
            </a:r>
          </a:p>
          <a:p>
            <a:r>
              <a:rPr lang="cs-CZ" sz="2000" b="1" dirty="0" smtClean="0"/>
              <a:t>může být i vyloučen ze hry.</a:t>
            </a:r>
            <a:endParaRPr lang="cs-CZ" sz="2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448024" y="5580037"/>
            <a:ext cx="5085046" cy="9510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Dnes třeba za nějaký svůj prohřešek</a:t>
            </a:r>
          </a:p>
          <a:p>
            <a:r>
              <a:rPr lang="cs-CZ" sz="2000" b="1" dirty="0" smtClean="0"/>
              <a:t>nedostaneš slíbenou zmrzlinu, nemůžeš</a:t>
            </a:r>
          </a:p>
          <a:p>
            <a:r>
              <a:rPr lang="cs-CZ" sz="2000" b="1" dirty="0" smtClean="0"/>
              <a:t>na pár dní na počítač…</a:t>
            </a:r>
            <a:endParaRPr lang="cs-CZ" sz="20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159992" y="6732165"/>
            <a:ext cx="5421677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Jaký je pro tebe nejtěžší trest?</a:t>
            </a:r>
            <a:endParaRPr lang="cs-CZ" sz="2800" b="1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Rostlina, druh trávy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808" y="467469"/>
            <a:ext cx="9072563" cy="1259946"/>
          </a:xfrm>
        </p:spPr>
        <p:txBody>
          <a:bodyPr>
            <a:normAutofit/>
          </a:bodyPr>
          <a:lstStyle/>
          <a:p>
            <a:r>
              <a:rPr lang="cs-CZ" dirty="0" smtClean="0"/>
              <a:t>Co znamená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PÝR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832" y="2339677"/>
            <a:ext cx="3737678" cy="4803279"/>
          </a:xfrm>
          <a:prstGeom prst="rect">
            <a:avLst/>
          </a:prstGeom>
          <a:noFill/>
          <a:ln w="28575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4536256" y="2411685"/>
            <a:ext cx="1792478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Pýr plazivý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68304" y="5508029"/>
            <a:ext cx="4419800" cy="10082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Patří nebo nepatří pýr</a:t>
            </a:r>
          </a:p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byliny? Vysvětli.</a:t>
            </a:r>
            <a:endParaRPr lang="cs-CZ" sz="3200" b="1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Zrudnout, červenat se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PÝŘIT SE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" name="Obrázek 4" descr="pýření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4488" y="1547589"/>
            <a:ext cx="2649590" cy="3997096"/>
          </a:xfrm>
          <a:prstGeom prst="rect">
            <a:avLst/>
          </a:prstGeom>
          <a:ln w="28575">
            <a:solidFill>
              <a:srgbClr val="CC9900"/>
            </a:solidFill>
          </a:ln>
        </p:spPr>
      </p:pic>
      <p:pic>
        <p:nvPicPr>
          <p:cNvPr id="6" name="Obrázek 5" descr="pýření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5816" y="2411685"/>
            <a:ext cx="3312368" cy="4666298"/>
          </a:xfrm>
          <a:prstGeom prst="rect">
            <a:avLst/>
          </a:prstGeom>
          <a:ln w="28575">
            <a:solidFill>
              <a:srgbClr val="CC9900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104208" y="2339677"/>
            <a:ext cx="2202847" cy="3183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Někteří lidé,</a:t>
            </a:r>
          </a:p>
          <a:p>
            <a:r>
              <a:rPr lang="cs-CZ" sz="2400" b="1" dirty="0" smtClean="0"/>
              <a:t>když jsou</a:t>
            </a:r>
          </a:p>
          <a:p>
            <a:r>
              <a:rPr lang="cs-CZ" sz="2400" b="1" dirty="0" smtClean="0"/>
              <a:t>v rozpacích,</a:t>
            </a:r>
          </a:p>
          <a:p>
            <a:r>
              <a:rPr lang="cs-CZ" sz="2400" b="1" dirty="0" smtClean="0"/>
              <a:t>tak se začnou</a:t>
            </a:r>
          </a:p>
          <a:p>
            <a:r>
              <a:rPr lang="cs-CZ" sz="2400" b="1" dirty="0" smtClean="0"/>
              <a:t>červenat.</a:t>
            </a:r>
          </a:p>
          <a:p>
            <a:r>
              <a:rPr lang="cs-CZ" sz="2400" b="1" dirty="0" smtClean="0"/>
              <a:t>Většinou tato</a:t>
            </a:r>
          </a:p>
          <a:p>
            <a:r>
              <a:rPr lang="cs-CZ" sz="2400" b="1" dirty="0" smtClean="0"/>
              <a:t>vlastnost</a:t>
            </a:r>
          </a:p>
          <a:p>
            <a:r>
              <a:rPr lang="cs-CZ" sz="2400" b="1" dirty="0" smtClean="0"/>
              <a:t>v dospělosti</a:t>
            </a:r>
          </a:p>
          <a:p>
            <a:r>
              <a:rPr lang="cs-CZ" sz="2400" b="1" dirty="0" smtClean="0"/>
              <a:t>zmizí.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60192" y="6228109"/>
            <a:ext cx="5841664" cy="8938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Znáš někoho, kdo se takto občas</a:t>
            </a:r>
          </a:p>
          <a:p>
            <a:r>
              <a:rPr lang="cs-CZ" sz="28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pýří? </a:t>
            </a:r>
            <a:endParaRPr lang="cs-CZ" sz="2800" b="1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83264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Čechrat, natřásat se, zlobit se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znamená slovo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ČEPÝŘIT SE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808" y="4931965"/>
            <a:ext cx="3213727" cy="2346021"/>
          </a:xfrm>
          <a:prstGeom prst="rect">
            <a:avLst/>
          </a:prstGeom>
          <a:noFill/>
          <a:ln w="28575">
            <a:solidFill>
              <a:srgbClr val="CC9900"/>
            </a:solidFill>
            <a:miter lim="800000"/>
            <a:headEnd/>
            <a:tailEnd/>
          </a:ln>
        </p:spPr>
      </p:pic>
      <p:pic>
        <p:nvPicPr>
          <p:cNvPr id="6" name="Obrázek 5" descr="čepýření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5816" y="2123653"/>
            <a:ext cx="2093251" cy="2493295"/>
          </a:xfrm>
          <a:prstGeom prst="rect">
            <a:avLst/>
          </a:prstGeom>
          <a:ln w="28575">
            <a:solidFill>
              <a:srgbClr val="CC9900"/>
            </a:solidFill>
          </a:ln>
        </p:spPr>
      </p:pic>
      <p:pic>
        <p:nvPicPr>
          <p:cNvPr id="7" name="Obrázek 6" descr="čepýření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32400" y="2123653"/>
            <a:ext cx="3600400" cy="2909123"/>
          </a:xfrm>
          <a:prstGeom prst="rect">
            <a:avLst/>
          </a:prstGeom>
          <a:ln w="28575">
            <a:solidFill>
              <a:srgbClr val="CC9900"/>
            </a:solidFill>
          </a:ln>
        </p:spPr>
      </p:pic>
      <p:pic>
        <p:nvPicPr>
          <p:cNvPr id="8" name="Obrázek 7" descr="čepýření 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84128" y="2339677"/>
            <a:ext cx="1873531" cy="2234186"/>
          </a:xfrm>
          <a:prstGeom prst="rect">
            <a:avLst/>
          </a:prstGeom>
          <a:ln w="28575">
            <a:solidFill>
              <a:srgbClr val="CC9900"/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3743921" y="5508029"/>
            <a:ext cx="6336704" cy="1924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Čepýří se především ptáci. Ale někdy</a:t>
            </a:r>
          </a:p>
          <a:p>
            <a:r>
              <a:rPr lang="cs-CZ" sz="2400" b="1" dirty="0" smtClean="0"/>
              <a:t>se říká i o člověku, že se čepýří jako</a:t>
            </a:r>
          </a:p>
          <a:p>
            <a:r>
              <a:rPr lang="cs-CZ" sz="2400" b="1" dirty="0" smtClean="0"/>
              <a:t>vrabec.</a:t>
            </a:r>
          </a:p>
          <a:p>
            <a:r>
              <a:rPr lang="cs-CZ" sz="28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Víš, co to znamená, jaký takový člověk je?</a:t>
            </a:r>
            <a:endParaRPr lang="cs-CZ" sz="2800" b="1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808" y="611485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Malé opakování, </a:t>
            </a:r>
            <a:b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všechna vyjmenovaná slova po P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4031" y="1763927"/>
            <a:ext cx="9072563" cy="5795747"/>
          </a:xfrm>
        </p:spPr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48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pýcha, pytel, pysk, netopýr, slepýš, pyl, kopyto, klopýtat, třpytit se, zpytovat, pykat, pýr, pýřit se,  čepýřit se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300" b="1" dirty="0" smtClean="0"/>
              <a:t>     Teď už víš, co všechna znamenají. Zapiš si je a nauč se je nazpaměť za sebou, hodně Ti to pomůže.</a:t>
            </a:r>
            <a:endParaRPr lang="cs-CZ" sz="33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6699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5816" y="1115541"/>
            <a:ext cx="9072563" cy="5472293"/>
          </a:xfrm>
        </p:spPr>
        <p:txBody>
          <a:bodyPr>
            <a:norm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sz="1600" dirty="0" smtClean="0"/>
              <a:t>Pýr plazivý: KÖHLER, </a:t>
            </a:r>
            <a:r>
              <a:rPr lang="cs-CZ" sz="1600" dirty="0" err="1" smtClean="0"/>
              <a:t>Franz</a:t>
            </a:r>
            <a:r>
              <a:rPr lang="cs-CZ" sz="1600" dirty="0" smtClean="0"/>
              <a:t> </a:t>
            </a:r>
            <a:r>
              <a:rPr lang="cs-CZ" sz="1600" dirty="0" err="1" smtClean="0"/>
              <a:t>Eugen</a:t>
            </a:r>
            <a:r>
              <a:rPr lang="cs-CZ" sz="1600" dirty="0" smtClean="0"/>
              <a:t>. </a:t>
            </a:r>
            <a:r>
              <a:rPr lang="cs-CZ" sz="1600" i="1" dirty="0" err="1" smtClean="0"/>
              <a:t>Wikipedia.cz</a:t>
            </a:r>
            <a:r>
              <a:rPr lang="cs-CZ" sz="1600" dirty="0" smtClean="0"/>
              <a:t> [online]. [cit. 12.9.2012]. Dostupný na WWW: &lt;http://cs.wikipedia.org/wiki/Soubor:Elytrigia_repens_-_K%C3%B6hler%E2%80%93s_Medizinal-Pflanzen-203.jpg&gt;. </a:t>
            </a:r>
          </a:p>
          <a:p>
            <a:r>
              <a:rPr lang="cs-CZ" sz="1600" dirty="0" smtClean="0"/>
              <a:t>Vrabec: </a:t>
            </a:r>
            <a:r>
              <a:rPr lang="en-US" sz="1600" dirty="0" smtClean="0"/>
              <a:t>TREPTE, Andreas. </a:t>
            </a:r>
            <a:r>
              <a:rPr lang="en-US" sz="1600" i="1" dirty="0" smtClean="0"/>
              <a:t>Wikipedia.cz</a:t>
            </a:r>
            <a:r>
              <a:rPr lang="en-US" sz="1600" dirty="0" smtClean="0"/>
              <a:t> [online]. [cit. 12.9.2012]. </a:t>
            </a:r>
            <a:r>
              <a:rPr lang="en-US" sz="1600" dirty="0" err="1" smtClean="0"/>
              <a:t>Dostupný</a:t>
            </a:r>
            <a:r>
              <a:rPr lang="en-US" sz="1600" dirty="0" smtClean="0"/>
              <a:t> </a:t>
            </a:r>
            <a:r>
              <a:rPr lang="en-US" sz="1600" dirty="0" err="1" smtClean="0"/>
              <a:t>na</a:t>
            </a:r>
            <a:r>
              <a:rPr lang="en-US" sz="1600" dirty="0" smtClean="0"/>
              <a:t> WWW: &lt;http://upload.wikimedia.org/wikipedia/commons/7/75/Tree-Sparrow.jpg?uselang=cs&gt;. </a:t>
            </a:r>
            <a:endParaRPr lang="cs-CZ" sz="1600" dirty="0" smtClean="0"/>
          </a:p>
          <a:p>
            <a:r>
              <a:rPr lang="cs-CZ" sz="1600" dirty="0" smtClean="0"/>
              <a:t>Žáci ve škole, draví ptáci, sovy: Alena </a:t>
            </a:r>
            <a:r>
              <a:rPr lang="cs-CZ" sz="1600" dirty="0" err="1" smtClean="0"/>
              <a:t>Tučímová</a:t>
            </a:r>
            <a:r>
              <a:rPr lang="cs-CZ" sz="1600" dirty="0" smtClean="0"/>
              <a:t> (se souhlasem autorky)</a:t>
            </a:r>
          </a:p>
          <a:p>
            <a:r>
              <a:rPr lang="cs-CZ" sz="1600" dirty="0" smtClean="0"/>
              <a:t>Ostatní obrázky: </a:t>
            </a:r>
            <a:r>
              <a:rPr lang="cs-CZ" sz="1600" dirty="0" smtClean="0">
                <a:hlinkClick r:id="rId2"/>
              </a:rPr>
              <a:t>www.office.</a:t>
            </a:r>
            <a:r>
              <a:rPr lang="cs-CZ" sz="1600" dirty="0" err="1" smtClean="0">
                <a:hlinkClick r:id="rId2"/>
              </a:rPr>
              <a:t>microsoft.com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938</TotalTime>
  <Words>582</Words>
  <Application>Microsoft Office PowerPoint</Application>
  <PresentationFormat>Vlastní</PresentationFormat>
  <Paragraphs>114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 </vt:lpstr>
      <vt:lpstr>  Všechna vyjmenovaná slova po P</vt:lpstr>
      <vt:lpstr>Co znamená slovo KLOPÝTAT?</vt:lpstr>
      <vt:lpstr>Co znamená slovo TŘPYTIT SE?</vt:lpstr>
      <vt:lpstr>Co znamená slovo ZPYTOVAT?</vt:lpstr>
      <vt:lpstr>Co znamená slovo PYKAT?</vt:lpstr>
      <vt:lpstr>Co znamená PÝR?</vt:lpstr>
      <vt:lpstr>Co znamená slovo PÝŘIT SE?</vt:lpstr>
      <vt:lpstr>Co znamená slovo ČEPÝŘIT SE?</vt:lpstr>
      <vt:lpstr>Malé opakování,   všechna vyjmenovaná slova po P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 a jejich význam</dc:title>
  <dc:subject>Český jazyk</dc:subject>
  <dc:creator>Plavská škola</dc:creator>
  <cp:lastModifiedBy>Jana Kneřová</cp:lastModifiedBy>
  <cp:revision>115</cp:revision>
  <cp:lastPrinted>1601-01-01T00:00:00Z</cp:lastPrinted>
  <dcterms:created xsi:type="dcterms:W3CDTF">2011-08-21T18:05:50Z</dcterms:created>
  <dcterms:modified xsi:type="dcterms:W3CDTF">2013-04-02T08:12:00Z</dcterms:modified>
</cp:coreProperties>
</file>