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2"/>
  </p:notesMasterIdLst>
  <p:sldIdLst>
    <p:sldId id="256" r:id="rId2"/>
    <p:sldId id="257" r:id="rId3"/>
    <p:sldId id="273" r:id="rId4"/>
    <p:sldId id="282" r:id="rId5"/>
    <p:sldId id="280" r:id="rId6"/>
    <p:sldId id="278" r:id="rId7"/>
    <p:sldId id="277" r:id="rId8"/>
    <p:sldId id="276" r:id="rId9"/>
    <p:sldId id="287" r:id="rId10"/>
    <p:sldId id="272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B200"/>
    <a:srgbClr val="6F3505"/>
    <a:srgbClr val="D09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1838998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upload.wikimedia.org/wikipedia/commons/9/90/Europ%C3%A4ischer_Ziesel_aus_Erdloch_guckend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683493"/>
            <a:ext cx="5751513" cy="1408113"/>
          </a:xfrm>
          <a:prstGeom prst="rect">
            <a:avLst/>
          </a:prstGeom>
          <a:noFill/>
          <a:ln w="9525">
            <a:solidFill>
              <a:schemeClr val="accent1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299192"/>
              </p:ext>
            </p:extLst>
          </p:nvPr>
        </p:nvGraphicFramePr>
        <p:xfrm>
          <a:off x="719832" y="2699717"/>
          <a:ext cx="8640960" cy="4050310"/>
        </p:xfrm>
        <a:graphic>
          <a:graphicData uri="http://schemas.openxmlformats.org/drawingml/2006/table">
            <a:tbl>
              <a:tblPr/>
              <a:tblGrid>
                <a:gridCol w="4224470"/>
                <a:gridCol w="4416490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VY_52_INOVACE_14_ČJ_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Vyjmenovaná slova po S a jejich význam - 2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S názorně – sýkora, sýček, sysel, syčet, sypat. Společná diskuze nad různými významy slov. Mezipředmětové vztahy.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5816" y="683493"/>
            <a:ext cx="9072563" cy="6552728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S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část</a:t>
            </a:r>
          </a:p>
          <a:p>
            <a:pPr algn="ctr">
              <a:buNone/>
            </a:pPr>
            <a:endParaRPr lang="cs-CZ" sz="66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58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sýkora, sýček, sysel, syčet, sypat</a:t>
            </a:r>
            <a:endParaRPr lang="cs-CZ" sz="58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64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syn, sytý, sýr, syrový, sychravý, usychat, </a:t>
            </a:r>
          </a:p>
          <a:p>
            <a:pPr>
              <a:buNone/>
            </a:pPr>
            <a:r>
              <a:rPr lang="cs-CZ" sz="64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sýkora, sýček, sysel, syčet, sypat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Dnes si probereme význam posledních vyjmenovaných slov po S.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Pták z řádu pěvců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SÝKORA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5123" name="Picture 3" descr="C:\Documents and Settings\Alena T\Local Settings\Temporary Internet Files\Content.IE5\HUIRV7X0\MC9001092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59791" y="2267669"/>
            <a:ext cx="2059121" cy="3384376"/>
          </a:xfrm>
          <a:prstGeom prst="rect">
            <a:avLst/>
          </a:prstGeom>
          <a:noFill/>
        </p:spPr>
      </p:pic>
      <p:pic>
        <p:nvPicPr>
          <p:cNvPr id="5124" name="Picture 4" descr="C:\Documents and Settings\Alena T\Local Settings\Temporary Internet Files\Content.IE5\86PASBBR\MC9001092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4488" y="1619597"/>
            <a:ext cx="2957857" cy="146888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128544" y="5868069"/>
            <a:ext cx="249459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Sýkora koňadra</a:t>
            </a:r>
            <a:endParaRPr lang="cs-CZ" sz="2400" b="1" dirty="0"/>
          </a:p>
        </p:txBody>
      </p:sp>
      <p:pic>
        <p:nvPicPr>
          <p:cNvPr id="4100" name="Picture 4" descr="C:\Documents and Settings\Alena T\Local Settings\Temporary Internet Files\Content.IE5\V3I0JEVZ\MC9002381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95896" y="5436021"/>
            <a:ext cx="1075987" cy="190240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448024" y="6300117"/>
            <a:ext cx="5375189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můžete nasypat v zimě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sýkorkám na přilepšenou?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Obrázek 13" descr="sýkora koňadr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20032" y="2195661"/>
            <a:ext cx="4069225" cy="2708941"/>
          </a:xfrm>
          <a:prstGeom prst="rect">
            <a:avLst/>
          </a:prstGeom>
          <a:ln w="28575">
            <a:solidFill>
              <a:srgbClr val="EAB200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6984528" y="3419797"/>
            <a:ext cx="2816797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Známe více druhů</a:t>
            </a:r>
          </a:p>
          <a:p>
            <a:r>
              <a:rPr lang="cs-CZ" sz="2400" b="1" dirty="0" smtClean="0"/>
              <a:t>sýkorek</a:t>
            </a:r>
            <a:endParaRPr lang="cs-CZ" sz="2400" b="1" dirty="0"/>
          </a:p>
        </p:txBody>
      </p:sp>
      <p:pic>
        <p:nvPicPr>
          <p:cNvPr id="4102" name="Picture 6" descr="C:\Documents and Settings\Alena T\Local Settings\Temporary Internet Files\Content.IE5\ZACM5V7C\MC9001092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04608" y="4139877"/>
            <a:ext cx="1459061" cy="175864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032200" y="4931965"/>
            <a:ext cx="2682145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Sýkora modřinka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sova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SÝČEK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5" name="Obrázek 4" descr="sýček A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60392" y="1619597"/>
            <a:ext cx="3611456" cy="3528392"/>
          </a:xfrm>
          <a:prstGeom prst="rect">
            <a:avLst/>
          </a:prstGeom>
          <a:ln w="28575">
            <a:solidFill>
              <a:srgbClr val="EAB200"/>
            </a:solidFill>
          </a:ln>
        </p:spPr>
      </p:pic>
      <p:pic>
        <p:nvPicPr>
          <p:cNvPr id="6" name="Obrázek 5" descr="sýček-zayfer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2123653"/>
            <a:ext cx="3312368" cy="5120017"/>
          </a:xfrm>
          <a:prstGeom prst="rect">
            <a:avLst/>
          </a:prstGeom>
          <a:ln w="28575">
            <a:solidFill>
              <a:srgbClr val="EAB2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888184" y="5219997"/>
            <a:ext cx="6234399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Hnízdí v dutinách stromů, ale i ve starých</a:t>
            </a:r>
          </a:p>
          <a:p>
            <a:r>
              <a:rPr lang="cs-CZ" sz="2400" b="1" dirty="0" smtClean="0"/>
              <a:t>opuštěných budovách, zříceninách…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76216" y="6156101"/>
            <a:ext cx="5777544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“Nesýčkuj!“ Víš, co to znamená, 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ti tohle někdo řekne?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Zvíře, menší hlodavec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</a:t>
            </a:r>
            <a:r>
              <a:rPr lang="cs-CZ" sz="72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816" y="2267669"/>
            <a:ext cx="4032448" cy="3024336"/>
          </a:xfrm>
          <a:prstGeom prst="rect">
            <a:avLst/>
          </a:prstGeom>
          <a:noFill/>
          <a:ln w="28575">
            <a:solidFill>
              <a:srgbClr val="EAB200"/>
            </a:solidFill>
            <a:miter lim="800000"/>
            <a:headEnd/>
            <a:tailEnd/>
          </a:ln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0312" y="2699717"/>
            <a:ext cx="3954017" cy="2965513"/>
          </a:xfrm>
          <a:prstGeom prst="rect">
            <a:avLst/>
          </a:prstGeom>
          <a:noFill/>
          <a:ln w="28575">
            <a:solidFill>
              <a:srgbClr val="EAB200"/>
            </a:solidFill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4968304" y="2195661"/>
            <a:ext cx="257795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Sysel žije v noře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1800" y="6084093"/>
            <a:ext cx="7359707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s kterým zvířátkem je příbuzný? 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zapřemýšlet.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81" name="Picture 9" descr="C:\Documents and Settings\Alena T\Local Settings\Temporary Internet Files\Content.IE5\V3I0JEVZ\MC9004414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60592" y="5868069"/>
            <a:ext cx="1735967" cy="1559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Vydávat zvuk – </a:t>
            </a:r>
            <a:r>
              <a:rPr lang="cs-CZ" sz="3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sssssss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slovo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SYČET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7170" name="Picture 2" descr="C:\Documents and Settings\Alena T\Local Settings\Temporary Internet Files\Content.IE5\86PASBBR\MC9004302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03808" y="2411685"/>
            <a:ext cx="4030340" cy="4731573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pic>
        <p:nvPicPr>
          <p:cNvPr id="2051" name="Picture 3" descr="C:\Documents and Settings\Alena T\Local Settings\Temporary Internet Files\Content.IE5\V3I0JEVZ\MC9002961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6416" y="1763613"/>
            <a:ext cx="3223613" cy="26112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72360" y="4283893"/>
            <a:ext cx="4047903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Může syčet i unikající pára</a:t>
            </a:r>
          </a:p>
          <a:p>
            <a:r>
              <a:rPr lang="cs-CZ" sz="2400" b="1" dirty="0" smtClean="0"/>
              <a:t>při vaření vody.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08264" y="5436021"/>
            <a:ext cx="4452437" cy="17525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Syčení máme spojené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především s hady, varují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tím své nepřátele.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jaké hady znáš ty?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 descr="MM900040900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28744" y="5436021"/>
            <a:ext cx="952500" cy="1685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467469"/>
            <a:ext cx="9072563" cy="125994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Co znamená </a:t>
            </a: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SYPAT</a:t>
            </a:r>
            <a:r>
              <a:rPr lang="cs-CZ" dirty="0" smtClean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8195" name="Picture 3" descr="C:\Documents and Settings\Alena T\Local Settings\Temporary Internet Files\Content.IE5\ZACM5V7C\MP90043095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0632" y="2195660"/>
            <a:ext cx="1677561" cy="2284339"/>
          </a:xfrm>
          <a:prstGeom prst="rect">
            <a:avLst/>
          </a:prstGeom>
          <a:noFill/>
          <a:ln w="28575">
            <a:solidFill>
              <a:srgbClr val="EAB2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935856" y="1691605"/>
            <a:ext cx="7589322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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Přemisťovat drobný materiál směrem dolů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" name="Obrázek 6" descr="posypá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2411685"/>
            <a:ext cx="1872208" cy="2340832"/>
          </a:xfrm>
          <a:prstGeom prst="rect">
            <a:avLst/>
          </a:prstGeom>
          <a:ln w="28575">
            <a:solidFill>
              <a:srgbClr val="EAB200"/>
            </a:solidFill>
          </a:ln>
        </p:spPr>
      </p:pic>
      <p:pic>
        <p:nvPicPr>
          <p:cNvPr id="1028" name="Picture 4" descr="C:\Documents and Settings\Alena T\Local Settings\Temporary Internet Files\Content.IE5\V3I0JEVZ\MC9001550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6256" y="2483694"/>
            <a:ext cx="2594135" cy="252028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448024" y="2411685"/>
            <a:ext cx="2408032" cy="14662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Šlehačku jsme </a:t>
            </a:r>
          </a:p>
          <a:p>
            <a:r>
              <a:rPr lang="cs-CZ" sz="2400" b="1" dirty="0" smtClean="0"/>
              <a:t>posypali</a:t>
            </a:r>
          </a:p>
          <a:p>
            <a:r>
              <a:rPr lang="cs-CZ" sz="2400" b="1" dirty="0" smtClean="0"/>
              <a:t>nastrouhanou</a:t>
            </a:r>
          </a:p>
          <a:p>
            <a:r>
              <a:rPr lang="cs-CZ" sz="2400" b="1" dirty="0" smtClean="0"/>
              <a:t>čokoládou.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32200" y="5075981"/>
            <a:ext cx="2374368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Maminka sype </a:t>
            </a:r>
          </a:p>
          <a:p>
            <a:r>
              <a:rPr lang="cs-CZ" sz="2400" b="1" dirty="0" smtClean="0"/>
              <a:t>slepicím  zrní.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88584" y="4499917"/>
            <a:ext cx="2305439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Písek, který</a:t>
            </a:r>
          </a:p>
          <a:p>
            <a:r>
              <a:rPr lang="cs-CZ" sz="2400" b="1" dirty="0" smtClean="0"/>
              <a:t>se sype dolů, </a:t>
            </a:r>
          </a:p>
          <a:p>
            <a:r>
              <a:rPr lang="cs-CZ" sz="2400" b="1" dirty="0" smtClean="0"/>
              <a:t>odměřuje čas.</a:t>
            </a:r>
            <a:endParaRPr lang="cs-CZ" sz="2400" b="1" dirty="0"/>
          </a:p>
        </p:txBody>
      </p:sp>
      <p:pic>
        <p:nvPicPr>
          <p:cNvPr id="14" name="Obrázek 13" descr="led 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1801" y="5075981"/>
            <a:ext cx="3056384" cy="2183131"/>
          </a:xfrm>
          <a:prstGeom prst="rect">
            <a:avLst/>
          </a:prstGeom>
          <a:ln w="28575">
            <a:solidFill>
              <a:srgbClr val="EAB200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3562494" y="6444133"/>
            <a:ext cx="6518131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se často musí sypat chodníky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silnice. Víš, čím a proč?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S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6400" b="1" dirty="0" smtClean="0">
                <a:solidFill>
                  <a:srgbClr val="EAB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syn, sytý, sýr, syrový, sychravý, usychat, sýkora, sýček, sysel, syčet, sypat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Teď už víš, co všechna znamenají. Zapiš si je a nauč se je nazpaměť  za sebou, hodně Ti to pomůže.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   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1600" dirty="0" smtClean="0"/>
              <a:t>Sysel 1:  AUTOR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13.9.2012]. Dostupný na WWW: &lt;http://upload.wikimedia.org/wikipedia/commons/1/19/Europ%C3%A4ischer_Ziesel_in_Hockstellung.jpg?uselang=cs&gt;. </a:t>
            </a:r>
          </a:p>
          <a:p>
            <a:r>
              <a:rPr lang="cs-CZ" sz="1600" dirty="0" smtClean="0"/>
              <a:t>Sysel 2: </a:t>
            </a:r>
            <a:r>
              <a:rPr lang="cs-CZ" sz="1600" dirty="0" smtClean="0">
                <a:hlinkClick r:id="rId2"/>
              </a:rPr>
              <a:t>http://upload.wikimedia.org/wikipedia/commons/9/90/Europ%C3%A4ischer_Ziesel_aus_Erdloch_guckend.jpg?uselang=cs</a:t>
            </a:r>
            <a:endParaRPr lang="cs-CZ" sz="1600" dirty="0" smtClean="0"/>
          </a:p>
          <a:p>
            <a:r>
              <a:rPr lang="cs-CZ" sz="1600" dirty="0" smtClean="0"/>
              <a:t>Sýček 1: HROTEK, </a:t>
            </a:r>
            <a:r>
              <a:rPr lang="cs-CZ" sz="1600" dirty="0" err="1" smtClean="0"/>
              <a:t>Jíří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Zayferus.cz</a:t>
            </a:r>
            <a:r>
              <a:rPr lang="cs-CZ" sz="1600" dirty="0" smtClean="0"/>
              <a:t> [online]. [cit. 13.9.2012]. Dostupný na WWW: &lt;http://www.</a:t>
            </a:r>
            <a:r>
              <a:rPr lang="cs-CZ" sz="1600" dirty="0" err="1" smtClean="0"/>
              <a:t>zayferus.cz</a:t>
            </a:r>
            <a:r>
              <a:rPr lang="cs-CZ" sz="1600" dirty="0" smtClean="0"/>
              <a:t>/</a:t>
            </a:r>
            <a:r>
              <a:rPr lang="cs-CZ" sz="1600" dirty="0" err="1" smtClean="0"/>
              <a:t>fotogalerie</a:t>
            </a:r>
            <a:r>
              <a:rPr lang="cs-CZ" sz="1600" dirty="0" smtClean="0"/>
              <a:t>-</a:t>
            </a:r>
            <a:r>
              <a:rPr lang="cs-CZ" sz="1600" dirty="0" err="1" smtClean="0"/>
              <a:t>zayferus</a:t>
            </a:r>
            <a:r>
              <a:rPr lang="cs-CZ" sz="1600" dirty="0" smtClean="0"/>
              <a:t>-</a:t>
            </a:r>
            <a:r>
              <a:rPr lang="cs-CZ" sz="1600" dirty="0" err="1" smtClean="0"/>
              <a:t>nasich</a:t>
            </a:r>
            <a:r>
              <a:rPr lang="cs-CZ" sz="1600" dirty="0" smtClean="0"/>
              <a:t>-38-druhu-</a:t>
            </a:r>
            <a:r>
              <a:rPr lang="cs-CZ" sz="1600" dirty="0" err="1" smtClean="0"/>
              <a:t>nepouzivame</a:t>
            </a:r>
            <a:r>
              <a:rPr lang="cs-CZ" sz="1600" dirty="0" smtClean="0"/>
              <a:t>-</a:t>
            </a:r>
            <a:r>
              <a:rPr lang="cs-CZ" sz="1600" dirty="0" err="1" smtClean="0"/>
              <a:t>cizi</a:t>
            </a:r>
            <a:r>
              <a:rPr lang="cs-CZ" sz="1600" dirty="0" smtClean="0"/>
              <a:t>-fotografie/36-</a:t>
            </a:r>
            <a:r>
              <a:rPr lang="cs-CZ" sz="1600" dirty="0" err="1" smtClean="0"/>
              <a:t>sycek</a:t>
            </a:r>
            <a:r>
              <a:rPr lang="cs-CZ" sz="1600" dirty="0" smtClean="0"/>
              <a:t>-</a:t>
            </a:r>
            <a:r>
              <a:rPr lang="cs-CZ" sz="1600" dirty="0" err="1" smtClean="0"/>
              <a:t>obecny</a:t>
            </a:r>
            <a:r>
              <a:rPr lang="cs-CZ" sz="1600" dirty="0" smtClean="0"/>
              <a:t>-dravci-</a:t>
            </a:r>
            <a:r>
              <a:rPr lang="cs-CZ" sz="1600" dirty="0" err="1" smtClean="0"/>
              <a:t>zayferus</a:t>
            </a:r>
            <a:r>
              <a:rPr lang="cs-CZ" sz="1600" dirty="0" smtClean="0"/>
              <a:t>/&gt;. (se souhlasem autora)</a:t>
            </a:r>
          </a:p>
          <a:p>
            <a:r>
              <a:rPr lang="cs-CZ" sz="1600" dirty="0" smtClean="0"/>
              <a:t>Sýček 2: Alena </a:t>
            </a:r>
            <a:r>
              <a:rPr lang="cs-CZ" sz="1600" dirty="0" err="1" smtClean="0"/>
              <a:t>Tučímová</a:t>
            </a:r>
            <a:r>
              <a:rPr lang="cs-CZ" sz="1600" dirty="0" smtClean="0"/>
              <a:t> (se souhlasem autorky)</a:t>
            </a:r>
          </a:p>
          <a:p>
            <a:endParaRPr lang="cs-CZ" sz="1600" dirty="0" smtClean="0"/>
          </a:p>
          <a:p>
            <a:r>
              <a:rPr lang="cs-CZ" sz="1600" dirty="0" smtClean="0"/>
              <a:t>Ostatní obrázky: </a:t>
            </a:r>
            <a:r>
              <a:rPr lang="cs-CZ" sz="1600" dirty="0" smtClean="0">
                <a:hlinkClick r:id="rId3"/>
              </a:rPr>
              <a:t>www.office.</a:t>
            </a:r>
            <a:r>
              <a:rPr lang="cs-CZ" sz="1600" dirty="0" err="1" smtClean="0">
                <a:hlinkClick r:id="rId3"/>
              </a:rPr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1033</TotalTime>
  <Words>401</Words>
  <Application>Microsoft Office PowerPoint</Application>
  <PresentationFormat>Vlastní</PresentationFormat>
  <Paragraphs>94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  Všechna vyjmenovaná slova po S</vt:lpstr>
      <vt:lpstr>Co znamená slovo SÝKORA?</vt:lpstr>
      <vt:lpstr>Co znamená slovo SÝČEK?</vt:lpstr>
      <vt:lpstr>Co znamená slovo SYSEL?</vt:lpstr>
      <vt:lpstr>Co znamená slovo SYČET?</vt:lpstr>
      <vt:lpstr>Co znamená SYPAT?</vt:lpstr>
      <vt:lpstr>Malé opakování,   všechna vyjmenovaná slova po S</vt:lpstr>
      <vt:lpstr>  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126</cp:revision>
  <cp:lastPrinted>1601-01-01T00:00:00Z</cp:lastPrinted>
  <dcterms:created xsi:type="dcterms:W3CDTF">2011-08-21T18:05:50Z</dcterms:created>
  <dcterms:modified xsi:type="dcterms:W3CDTF">2013-04-02T08:48:29Z</dcterms:modified>
</cp:coreProperties>
</file>