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90" r:id="rId3"/>
    <p:sldId id="289" r:id="rId4"/>
    <p:sldId id="287" r:id="rId5"/>
    <p:sldId id="269" r:id="rId6"/>
    <p:sldId id="267" r:id="rId7"/>
    <p:sldId id="291" r:id="rId8"/>
    <p:sldId id="279" r:id="rId9"/>
    <p:sldId id="261" r:id="rId10"/>
    <p:sldId id="292" r:id="rId11"/>
    <p:sldId id="270" r:id="rId12"/>
    <p:sldId id="260" r:id="rId13"/>
    <p:sldId id="293" r:id="rId14"/>
    <p:sldId id="280" r:id="rId15"/>
    <p:sldId id="259" r:id="rId16"/>
    <p:sldId id="294" r:id="rId17"/>
    <p:sldId id="281" r:id="rId18"/>
    <p:sldId id="262" r:id="rId19"/>
    <p:sldId id="295" r:id="rId20"/>
    <p:sldId id="282" r:id="rId21"/>
    <p:sldId id="263" r:id="rId22"/>
    <p:sldId id="298" r:id="rId23"/>
    <p:sldId id="283" r:id="rId24"/>
    <p:sldId id="264" r:id="rId25"/>
    <p:sldId id="296" r:id="rId26"/>
    <p:sldId id="284" r:id="rId27"/>
    <p:sldId id="265" r:id="rId28"/>
    <p:sldId id="297" r:id="rId29"/>
    <p:sldId id="285" r:id="rId30"/>
    <p:sldId id="266" r:id="rId31"/>
    <p:sldId id="299" r:id="rId32"/>
    <p:sldId id="286" r:id="rId33"/>
    <p:sldId id="258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674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wmf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5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5.png"/><Relationship Id="rId7" Type="http://schemas.openxmlformats.org/officeDocument/2006/relationships/image" Target="../media/image38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41.jpeg"/><Relationship Id="rId7" Type="http://schemas.microsoft.com/office/2007/relationships/hdphoto" Target="../media/hdphoto4.wdp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microsoft.com/office/2007/relationships/hdphoto" Target="../media/hdphoto3.wdp"/><Relationship Id="rId4" Type="http://schemas.openxmlformats.org/officeDocument/2006/relationships/image" Target="../media/image42.jpeg"/><Relationship Id="rId9" Type="http://schemas.openxmlformats.org/officeDocument/2006/relationships/image" Target="../media/image45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7" Type="http://schemas.openxmlformats.org/officeDocument/2006/relationships/image" Target="../media/image51.jpe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32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5" Type="http://schemas.openxmlformats.org/officeDocument/2006/relationships/image" Target="../media/image56.jpeg"/><Relationship Id="rId4" Type="http://schemas.openxmlformats.org/officeDocument/2006/relationships/image" Target="../media/image55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w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1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i.idnes.cz/07/061/sp5/BAD1b7f10_42_17716245.jpg" TargetMode="External"/><Relationship Id="rId3" Type="http://schemas.openxmlformats.org/officeDocument/2006/relationships/hyperlink" Target="http://i.idnes.cz/09/113/sp5/JUP2f40d1_nos4.jpg" TargetMode="External"/><Relationship Id="rId7" Type="http://schemas.openxmlformats.org/officeDocument/2006/relationships/hyperlink" Target="http://upload.wikimedia.org/wikipedia/commons/thumb/5/52/Ear_with_earring.jpg/220px-Ear_with_earring.jpg" TargetMode="External"/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ejnar.com/telo/03.jpg" TargetMode="External"/><Relationship Id="rId5" Type="http://schemas.openxmlformats.org/officeDocument/2006/relationships/hyperlink" Target="http://papajana.bloguje.cz/oko.jpg" TargetMode="External"/><Relationship Id="rId4" Type="http://schemas.openxmlformats.org/officeDocument/2006/relationships/hyperlink" Target="http://upload.wikimedia.org/wikipedia/commons/thumb/b/b8/Ear.jpg/220px-Ea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253170"/>
            <a:ext cx="3913817" cy="3602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0526399"/>
              </p:ext>
            </p:extLst>
          </p:nvPr>
        </p:nvGraphicFramePr>
        <p:xfrm>
          <a:off x="660256" y="4869160"/>
          <a:ext cx="7848872" cy="1609498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5579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rgbClr val="C00000"/>
                          </a:solidFill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rgbClr val="C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rgbClr val="C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VY_52_INOVACE_30_Lidské</a:t>
                      </a:r>
                      <a:r>
                        <a:rPr lang="cs-CZ" sz="2000" b="1" baseline="0" dirty="0" smtClean="0">
                          <a:solidFill>
                            <a:srgbClr val="C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tělo</a:t>
                      </a:r>
                      <a:endParaRPr lang="cs-CZ" sz="2000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29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C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solidFill>
                            <a:srgbClr val="C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solidFill>
                          <a:srgbClr val="C0000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55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7772400" cy="1143000"/>
          </a:xfrm>
        </p:spPr>
        <p:txBody>
          <a:bodyPr>
            <a:normAutofit/>
          </a:bodyPr>
          <a:lstStyle/>
          <a:p>
            <a:pPr algn="ctr"/>
            <a:r>
              <a:rPr lang="cs-CZ" sz="6000" cap="none" dirty="0" smtClean="0"/>
              <a:t>Lidské tělo</a:t>
            </a:r>
            <a:endParaRPr lang="cs-CZ" sz="6000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/>
              <a:t>Mgr. Iva Dušková,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2</a:t>
            </a:r>
            <a:r>
              <a:rPr lang="cs-CZ" sz="2400" dirty="0"/>
              <a:t>. ZŠ Dobříš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38" name="Picture 14" descr="C:\Users\OEM\AppData\Local\Microsoft\Windows\Temporary Internet Files\Content.IE5\B4A6B7Q4\MP9004020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294345"/>
            <a:ext cx="4464496" cy="2975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9287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4377" y="521823"/>
            <a:ext cx="77724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8000" cap="none" dirty="0" smtClean="0"/>
              <a:t>Lidé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 descr="C:\Users\OEM\AppData\Local\Microsoft\Windows\Temporary Internet Files\Content.IE5\RZBRHLXH\MC90043822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2037" y="2132856"/>
            <a:ext cx="1939925" cy="129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S2OJ9WZ5\MC9002328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830890"/>
            <a:ext cx="1828800" cy="186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PG9PTAV0\MC9004360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928453"/>
            <a:ext cx="1873250" cy="147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AppData\Local\Microsoft\Windows\Temporary Internet Files\Content.IE5\B4A6B7Q4\MC9000564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73016"/>
            <a:ext cx="1459382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EM\AppData\Local\Microsoft\Windows\Temporary Internet Files\Content.IE5\ACJE728X\MC9000562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335" y="3806342"/>
            <a:ext cx="1939442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EM\AppData\Local\Microsoft\Windows\Temporary Internet Files\Content.IE5\9QG18NOM\MC9000245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830890"/>
            <a:ext cx="2298802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5204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500"/>
                            </p:stCondLst>
                            <p:childTnLst>
                              <p:par>
                                <p:cTn id="19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500"/>
                            </p:stCondLst>
                            <p:childTnLst>
                              <p:par>
                                <p:cTn id="24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500"/>
                            </p:stCondLst>
                            <p:childTnLst>
                              <p:par>
                                <p:cTn id="2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OEM\AppData\Local\Microsoft\Windows\Temporary Internet Files\Content.IE5\XQTYV0J0\MP9001852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736284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OEM\AppData\Local\Microsoft\Windows\Temporary Internet Files\Content.IE5\K16NV49I\MP90022757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713" y="4653136"/>
            <a:ext cx="3332288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OEM\AppData\Local\Microsoft\Windows\Temporary Internet Files\Content.IE5\FRCCIUH4\MP900422340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312"/>
          <a:stretch/>
        </p:blipFill>
        <p:spPr bwMode="auto">
          <a:xfrm>
            <a:off x="5811714" y="1"/>
            <a:ext cx="3332286" cy="23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OEM\AppData\Local\Microsoft\Windows\Temporary Internet Files\Content.IE5\G1NH6TT2\MP900439451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33"/>
          <a:stretch/>
        </p:blipFill>
        <p:spPr bwMode="auto">
          <a:xfrm>
            <a:off x="3736285" y="0"/>
            <a:ext cx="2075430" cy="3026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Users\OEM\AppData\Local\Microsoft\Windows\Temporary Internet Files\Content.IE5\FRCCIUH4\MP90043942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714" y="2414016"/>
            <a:ext cx="3332286" cy="223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Users\OEM\AppData\Local\Microsoft\Windows\Temporary Internet Files\Content.IE5\XQTYV0J0\MP900439552[1]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24" t="7273" r="13451"/>
          <a:stretch/>
        </p:blipFill>
        <p:spPr bwMode="auto">
          <a:xfrm>
            <a:off x="0" y="2414017"/>
            <a:ext cx="3736285" cy="444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5" name="Picture 9" descr="C:\Users\OEM\AppData\Local\Microsoft\Windows\Temporary Internet Files\Content.IE5\G1NH6TT2\MP900439539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56" r="26169"/>
          <a:stretch/>
        </p:blipFill>
        <p:spPr bwMode="auto">
          <a:xfrm>
            <a:off x="3727183" y="3026216"/>
            <a:ext cx="2084530" cy="383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3742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8301" y="4005064"/>
            <a:ext cx="74168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Pojmenuj správně </a:t>
            </a:r>
            <a:endParaRPr lang="cs-CZ" sz="5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těla:</a:t>
            </a:r>
            <a:endParaRPr lang="cs-CZ" sz="5400" dirty="0"/>
          </a:p>
        </p:txBody>
      </p:sp>
      <p:pic>
        <p:nvPicPr>
          <p:cNvPr id="1027" name="Picture 3" descr="C:\Users\OEM\AppData\Local\Microsoft\Windows\Temporary Internet Files\Content.IE5\H1KETE02\MC9002505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9748" y="1141075"/>
            <a:ext cx="1797113" cy="2117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B4A6B7Q4\MC9002918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5" y="620688"/>
            <a:ext cx="3157776" cy="315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H1KETE02\MC9003391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301" y="1700808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3114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OEM\AppData\Local\Microsoft\Windows\Temporary Internet Files\Content.IE5\K16NV49I\MP900431223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480" t="12467" r="51558" b="46668"/>
          <a:stretch/>
        </p:blipFill>
        <p:spPr bwMode="auto">
          <a:xfrm>
            <a:off x="6012160" y="3538718"/>
            <a:ext cx="3131840" cy="3319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OEM\AppData\Local\Microsoft\Windows\Temporary Internet Files\Content.IE5\G1NH6TT2\MP900422567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091" t="10831" r="24286" b="38635"/>
          <a:stretch/>
        </p:blipFill>
        <p:spPr bwMode="auto">
          <a:xfrm>
            <a:off x="-36513" y="0"/>
            <a:ext cx="2714073" cy="3538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OEM\AppData\Local\Microsoft\Windows\Temporary Internet Files\Content.IE5\FRCCIUH4\MP900408938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5800"/>
          <a:stretch/>
        </p:blipFill>
        <p:spPr bwMode="auto">
          <a:xfrm>
            <a:off x="2677560" y="16310"/>
            <a:ext cx="6466440" cy="3522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OEM\AppData\Local\Microsoft\Windows\Temporary Internet Files\Content.IE5\XQTYV0J0\MP90042222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049" y="3538314"/>
            <a:ext cx="2336731" cy="3347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OEM\AppData\Local\Microsoft\Windows\Temporary Internet Files\Content.IE5\FRCCIUH4\MP900426554[1]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62" t="22338" r="7749" b="20519"/>
          <a:stretch/>
        </p:blipFill>
        <p:spPr bwMode="auto">
          <a:xfrm>
            <a:off x="-36512" y="3538718"/>
            <a:ext cx="3600400" cy="3319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7372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600" dirty="0" smtClean="0"/>
              <a:t>  Na parádu jen tak není – </a:t>
            </a:r>
          </a:p>
          <a:p>
            <a:pPr marL="68580" indent="0">
              <a:buNone/>
            </a:pPr>
            <a:r>
              <a:rPr lang="cs-CZ" sz="3600" dirty="0" smtClean="0"/>
              <a:t>  slouží hlavně k přemýšlení.</a:t>
            </a:r>
          </a:p>
          <a:p>
            <a:pPr marL="68580" indent="0">
              <a:buNone/>
            </a:pPr>
            <a:r>
              <a:rPr lang="cs-CZ" sz="3600" dirty="0" smtClean="0"/>
              <a:t>  </a:t>
            </a:r>
            <a:r>
              <a:rPr lang="cs-CZ" sz="3600" dirty="0" smtClean="0">
                <a:solidFill>
                  <a:srgbClr val="FFC000"/>
                </a:solidFill>
              </a:rPr>
              <a:t>Hlava</a:t>
            </a:r>
            <a:r>
              <a:rPr lang="cs-CZ" sz="3600" dirty="0" smtClean="0"/>
              <a:t> celé tělo řídí,</a:t>
            </a:r>
          </a:p>
          <a:p>
            <a:pPr marL="68580" indent="0">
              <a:buNone/>
            </a:pPr>
            <a:r>
              <a:rPr lang="cs-CZ" sz="3600" dirty="0" smtClean="0"/>
              <a:t>  slyší, čichá, všechno vidí.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48472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7325" y="2767281"/>
            <a:ext cx="26364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lava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OEM\AppData\Local\Microsoft\Windows\Temporary Internet Files\Content.IE5\S2OJ9WZ5\MM90004103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68361"/>
            <a:ext cx="1844804" cy="2322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550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418" y="0"/>
            <a:ext cx="5487581" cy="3621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 descr="C:\Users\OEM\AppData\Local\Microsoft\Windows\Temporary Internet Files\Content.IE5\B4A6B7Q4\MP900430600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22" t="30206" r="13463" b="54979"/>
          <a:stretch/>
        </p:blipFill>
        <p:spPr bwMode="auto">
          <a:xfrm>
            <a:off x="4231446" y="5265878"/>
            <a:ext cx="4912554" cy="1592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OEM\AppData\Local\Microsoft\Windows\Temporary Internet Files\Content.IE5\ACJE728X\MP900409311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159" r="39587"/>
          <a:stretch/>
        </p:blipFill>
        <p:spPr bwMode="auto">
          <a:xfrm>
            <a:off x="0" y="-1"/>
            <a:ext cx="3656419" cy="3621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OEM\AppData\Local\Microsoft\Windows\Temporary Internet Files\Content.IE5\RZBRHLXH\MP900422227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7" t="6395" r="24026" b="10585"/>
          <a:stretch/>
        </p:blipFill>
        <p:spPr bwMode="auto">
          <a:xfrm>
            <a:off x="1" y="3639078"/>
            <a:ext cx="4231445" cy="3218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OEM\AppData\Local\Microsoft\Windows\Temporary Internet Files\Content.IE5\RZBRHLXH\MP9004067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8866" y="3639078"/>
            <a:ext cx="2415133" cy="1609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OEM\AppData\Local\Microsoft\Windows\Temporary Internet Files\Content.IE5\S2OJ9WZ5\MP900423034[1]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88" t="22857" r="51904" b="57056"/>
          <a:stretch/>
        </p:blipFill>
        <p:spPr bwMode="auto">
          <a:xfrm>
            <a:off x="4231446" y="3639078"/>
            <a:ext cx="2497420" cy="1609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4775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800" dirty="0" smtClean="0"/>
              <a:t>    </a:t>
            </a:r>
            <a:r>
              <a:rPr lang="cs-CZ" sz="3600" dirty="0" smtClean="0"/>
              <a:t>Orgán, který tvoří zrak,</a:t>
            </a:r>
          </a:p>
          <a:p>
            <a:pPr marL="68580" indent="0">
              <a:buNone/>
            </a:pPr>
            <a:r>
              <a:rPr lang="cs-CZ" sz="3600" dirty="0" smtClean="0"/>
              <a:t>  to je oko – přesně tak!</a:t>
            </a:r>
          </a:p>
          <a:p>
            <a:pPr marL="68580" indent="0">
              <a:buNone/>
            </a:pPr>
            <a:r>
              <a:rPr lang="cs-CZ" sz="3600" dirty="0" smtClean="0"/>
              <a:t>  </a:t>
            </a:r>
            <a:r>
              <a:rPr lang="cs-CZ" sz="3600" dirty="0" smtClean="0">
                <a:solidFill>
                  <a:srgbClr val="FFC000"/>
                </a:solidFill>
              </a:rPr>
              <a:t>Oči</a:t>
            </a:r>
            <a:r>
              <a:rPr lang="cs-CZ" sz="3600" dirty="0" smtClean="0"/>
              <a:t> slouží na dívání</a:t>
            </a:r>
          </a:p>
          <a:p>
            <a:pPr marL="6858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a vždycky je víčka chrání.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40164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56205" y="2767281"/>
            <a:ext cx="158408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8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C:\Users\OEM\AppData\Local\Microsoft\Windows\Temporary Internet Files\Content.IE5\2FH3CH61\MM90023623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5877" y="1124744"/>
            <a:ext cx="1544744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7845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-15956"/>
            <a:ext cx="2411760" cy="37820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OEM\AppData\Local\Microsoft\Windows\Temporary Internet Files\Content.IE5\XQTYV0J0\MP900410146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3971" t="21266" b="44860"/>
          <a:stretch/>
        </p:blipFill>
        <p:spPr bwMode="auto">
          <a:xfrm>
            <a:off x="6732240" y="3756537"/>
            <a:ext cx="2411761" cy="3101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FRCCIUH4\MP900431024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83" r="78398" b="43377"/>
          <a:stretch/>
        </p:blipFill>
        <p:spPr bwMode="auto">
          <a:xfrm>
            <a:off x="4572000" y="3636183"/>
            <a:ext cx="2160240" cy="322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FRCCIUH4\MP900409149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61" t="16623" r="31902" b="33506"/>
          <a:stretch/>
        </p:blipFill>
        <p:spPr bwMode="auto">
          <a:xfrm>
            <a:off x="2987824" y="-15955"/>
            <a:ext cx="3731785" cy="3804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FRCCIUH4\MP900431735[1]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28744" r="28701" b="22612"/>
          <a:stretch/>
        </p:blipFill>
        <p:spPr bwMode="auto">
          <a:xfrm>
            <a:off x="0" y="-2"/>
            <a:ext cx="2987824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6282" y="3794496"/>
            <a:ext cx="1565718" cy="3063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7347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    </a:t>
            </a:r>
            <a:r>
              <a:rPr lang="cs-CZ" sz="3600" dirty="0" smtClean="0"/>
              <a:t>Snad vám trochu napoví –</a:t>
            </a:r>
          </a:p>
          <a:p>
            <a:pPr marL="68580" indent="0">
              <a:buNone/>
            </a:pPr>
            <a:r>
              <a:rPr lang="cs-CZ" sz="3600" dirty="0" smtClean="0"/>
              <a:t>  je to orgán sluchový.</a:t>
            </a:r>
          </a:p>
          <a:p>
            <a:pPr marL="68580" indent="0">
              <a:buNone/>
            </a:pPr>
            <a:r>
              <a:rPr lang="cs-CZ" sz="3600" dirty="0" smtClean="0"/>
              <a:t>  Člověk má dvě </a:t>
            </a:r>
            <a:r>
              <a:rPr lang="cs-CZ" sz="3600" dirty="0" smtClean="0">
                <a:solidFill>
                  <a:srgbClr val="FFC000"/>
                </a:solidFill>
              </a:rPr>
              <a:t>uši</a:t>
            </a:r>
            <a:r>
              <a:rPr lang="cs-CZ" sz="3600" dirty="0" smtClean="0"/>
              <a:t> k mání,</a:t>
            </a:r>
          </a:p>
          <a:p>
            <a:pPr marL="68580" indent="0">
              <a:buNone/>
            </a:pPr>
            <a:r>
              <a:rPr lang="cs-CZ" sz="3600" dirty="0" smtClean="0"/>
              <a:t>  slouží hlavně k poslouchání.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68238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64728" y="3068960"/>
            <a:ext cx="149752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ši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05" name="Picture 9" descr="C:\Users\OEM\AppData\Local\Microsoft\Windows\Temporary Internet Files\Content.IE5\2FH3CH61\MC9000551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6358" y="980727"/>
            <a:ext cx="1175611" cy="1752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OEM\AppData\Local\Microsoft\Windows\Temporary Internet Files\Content.IE5\2FH3CH61\MC9000551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19610" y="1009269"/>
            <a:ext cx="1156470" cy="1724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5506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 descr="C:\Users\OEM\AppData\Local\Microsoft\Windows\Temporary Internet Files\Content.IE5\G1NH6TT2\MP90042303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571" t="36536" r="30714" b="38009"/>
          <a:stretch/>
        </p:blipFill>
        <p:spPr bwMode="auto">
          <a:xfrm>
            <a:off x="1227243" y="4048628"/>
            <a:ext cx="2106385" cy="174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OEM\AppData\Local\Microsoft\Windows\Temporary Internet Files\Content.IE5\XQTYV0J0\MP900422360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02" t="24935" r="45327" b="59654"/>
          <a:stretch/>
        </p:blipFill>
        <p:spPr bwMode="auto">
          <a:xfrm>
            <a:off x="-2" y="2935064"/>
            <a:ext cx="3410930" cy="3972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OEM\AppData\Local\Microsoft\Windows\Temporary Internet Files\Content.IE5\FRCCIUH4\MP900432825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211" t="46190" r="58164" b="18894"/>
          <a:stretch/>
        </p:blipFill>
        <p:spPr bwMode="auto">
          <a:xfrm>
            <a:off x="-1" y="0"/>
            <a:ext cx="2483769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-1"/>
            <a:ext cx="4388620" cy="3212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 descr="C:\Users\OEM\AppData\Local\Microsoft\Windows\Temporary Internet Files\Content.IE5\FRCCIUH4\MP900422202[1]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039" t="46614" r="14481" b="25195"/>
          <a:stretch/>
        </p:blipFill>
        <p:spPr bwMode="auto">
          <a:xfrm>
            <a:off x="6891339" y="-25535"/>
            <a:ext cx="2252661" cy="323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OEM\AppData\Local\Microsoft\Windows\Temporary Internet Files\Content.IE5\XQTYV0J0\MP900410146[1]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03" t="34190" r="31039" b="40748"/>
          <a:stretch/>
        </p:blipFill>
        <p:spPr bwMode="auto">
          <a:xfrm>
            <a:off x="6228184" y="3212976"/>
            <a:ext cx="2915817" cy="3641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OEM\AppData\Local\Microsoft\Windows\Temporary Internet Files\Content.IE5\XQTYV0J0\MP900410146[1]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15" t="36576" r="58945" b="39732"/>
          <a:stretch/>
        </p:blipFill>
        <p:spPr bwMode="auto">
          <a:xfrm>
            <a:off x="3203848" y="3242056"/>
            <a:ext cx="3024336" cy="3612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0518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4000" dirty="0" smtClean="0"/>
              <a:t> </a:t>
            </a:r>
            <a:r>
              <a:rPr lang="cs-CZ" sz="3600" dirty="0" smtClean="0"/>
              <a:t> Když ve vzduchu vůně lítá,</a:t>
            </a:r>
          </a:p>
          <a:p>
            <a:pPr marL="68580" indent="0">
              <a:buNone/>
            </a:pPr>
            <a:r>
              <a:rPr lang="cs-CZ" sz="3600" dirty="0" smtClean="0"/>
              <a:t>  náš </a:t>
            </a:r>
            <a:r>
              <a:rPr lang="cs-CZ" sz="3600" dirty="0" smtClean="0">
                <a:solidFill>
                  <a:srgbClr val="FFC000"/>
                </a:solidFill>
              </a:rPr>
              <a:t>nos</a:t>
            </a:r>
            <a:r>
              <a:rPr lang="cs-CZ" sz="3600" dirty="0" smtClean="0"/>
              <a:t> ji hned rychle chytá.</a:t>
            </a:r>
          </a:p>
          <a:p>
            <a:pPr marL="68580" indent="0">
              <a:buNone/>
            </a:pPr>
            <a:r>
              <a:rPr lang="cs-CZ" sz="3600" dirty="0" smtClean="0"/>
              <a:t>  A kde všechny nosy jsou?</a:t>
            </a:r>
          </a:p>
          <a:p>
            <a:pPr marL="68580" indent="0">
              <a:buNone/>
            </a:pPr>
            <a:r>
              <a:rPr lang="cs-CZ" sz="3600" dirty="0" smtClean="0"/>
              <a:t>  pod očima, nad pusou.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743054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51527" y="3861048"/>
            <a:ext cx="182934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nos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5511" y="764704"/>
            <a:ext cx="1961381" cy="2974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550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413" y="0"/>
            <a:ext cx="5280587" cy="4653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OEM\AppData\Local\Microsoft\Windows\Temporary Internet Files\Content.IE5\FRCCIUH4\MP900422771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20" t="65108" r="31840" b="20866"/>
          <a:stretch/>
        </p:blipFill>
        <p:spPr bwMode="auto">
          <a:xfrm>
            <a:off x="1" y="3140968"/>
            <a:ext cx="3873194" cy="151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OEM\AppData\Local\Microsoft\Windows\Temporary Internet Files\Content.IE5\G1NH6TT2\MP900423034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18" t="60433" r="26277" b="21212"/>
          <a:stretch/>
        </p:blipFill>
        <p:spPr bwMode="auto">
          <a:xfrm>
            <a:off x="0" y="0"/>
            <a:ext cx="3882976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OEM\AppData\Local\Microsoft\Windows\Temporary Internet Files\Content.IE5\K16NV49I\MP900427684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69" t="47574" r="28874" b="39014"/>
          <a:stretch/>
        </p:blipFill>
        <p:spPr bwMode="auto">
          <a:xfrm>
            <a:off x="0" y="1484784"/>
            <a:ext cx="388297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OEM\AppData\Local\Microsoft\Windows\Temporary Internet Files\Content.IE5\G1NH6TT2\MP900422334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54" t="56970" r="28452" b="30216"/>
          <a:stretch/>
        </p:blipFill>
        <p:spPr bwMode="auto">
          <a:xfrm>
            <a:off x="4211959" y="4653136"/>
            <a:ext cx="4932041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OEM\AppData\Local\Microsoft\Windows\Temporary Internet Files\Content.IE5\G1NH6TT2\MP900424377[1]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83" t="37922" r="8441" b="18095"/>
          <a:stretch/>
        </p:blipFill>
        <p:spPr bwMode="auto">
          <a:xfrm>
            <a:off x="0" y="4653136"/>
            <a:ext cx="4211959" cy="220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2010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4000" dirty="0" smtClean="0"/>
              <a:t>  </a:t>
            </a:r>
            <a:r>
              <a:rPr lang="cs-CZ" sz="3600" dirty="0" smtClean="0"/>
              <a:t>Víš, která část obličeje</a:t>
            </a:r>
          </a:p>
          <a:p>
            <a:pPr marL="68580" indent="0">
              <a:buNone/>
            </a:pPr>
            <a:r>
              <a:rPr lang="cs-CZ" sz="3600" dirty="0" smtClean="0"/>
              <a:t>  dá najevo, že se směje?</a:t>
            </a:r>
          </a:p>
          <a:p>
            <a:pPr marL="68580" indent="0">
              <a:buNone/>
            </a:pPr>
            <a:r>
              <a:rPr lang="cs-CZ" sz="3600" dirty="0" smtClean="0"/>
              <a:t>  Jsou to </a:t>
            </a:r>
            <a:r>
              <a:rPr lang="cs-CZ" sz="3600" dirty="0" smtClean="0">
                <a:solidFill>
                  <a:srgbClr val="FFC000"/>
                </a:solidFill>
              </a:rPr>
              <a:t>ústa</a:t>
            </a:r>
            <a:r>
              <a:rPr lang="cs-CZ" sz="3600" dirty="0" smtClean="0"/>
              <a:t> – pusinka –</a:t>
            </a:r>
          </a:p>
          <a:p>
            <a:pPr marL="68580" indent="0">
              <a:buNone/>
            </a:pPr>
            <a:r>
              <a:rPr lang="cs-CZ" sz="3600" dirty="0" smtClean="0"/>
              <a:t>  velká nebo malinká.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5213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6247" y="3212976"/>
            <a:ext cx="218200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ústa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Users\OEM\AppData\Local\Microsoft\Windows\Temporary Internet Files\Content.IE5\9QG18NOM\MC900290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6247" y="1669222"/>
            <a:ext cx="2472008" cy="1515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5506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OEM\AppData\Local\Microsoft\Windows\Temporary Internet Files\Content.IE5\ACJE728X\MP9004074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027" y="0"/>
            <a:ext cx="5436096" cy="362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OEM\AppData\Local\Microsoft\Windows\Temporary Internet Files\Content.IE5\B4A6B7Q4\MP900409348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19" t="-871" r="2019" b="42168"/>
          <a:stretch/>
        </p:blipFill>
        <p:spPr bwMode="auto">
          <a:xfrm>
            <a:off x="5292080" y="-52905"/>
            <a:ext cx="3850597" cy="3656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OEM\AppData\Local\Microsoft\Windows\Temporary Internet Files\Content.IE5\FRCCIUH4\MP900422375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36" b="50000"/>
          <a:stretch/>
        </p:blipFill>
        <p:spPr bwMode="auto">
          <a:xfrm>
            <a:off x="-5716" y="3622648"/>
            <a:ext cx="3929644" cy="3235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OEM\AppData\Local\Microsoft\Windows\Temporary Internet Files\Content.IE5\FRCCIUH4\MP900427666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85" b="1991"/>
          <a:stretch/>
        </p:blipFill>
        <p:spPr bwMode="auto">
          <a:xfrm>
            <a:off x="6550397" y="3603802"/>
            <a:ext cx="2592280" cy="3265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1" t="15326" r="14196" b="1989"/>
          <a:stretch/>
        </p:blipFill>
        <p:spPr bwMode="auto">
          <a:xfrm>
            <a:off x="3923927" y="3603802"/>
            <a:ext cx="2626469" cy="3265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6750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200" dirty="0" smtClean="0"/>
              <a:t>  </a:t>
            </a:r>
            <a:r>
              <a:rPr lang="cs-CZ" sz="3600" dirty="0" smtClean="0"/>
              <a:t>Palec patří na </a:t>
            </a:r>
            <a:r>
              <a:rPr lang="cs-CZ" sz="3600" dirty="0" smtClean="0">
                <a:solidFill>
                  <a:srgbClr val="FFC000"/>
                </a:solidFill>
              </a:rPr>
              <a:t>ruku</a:t>
            </a:r>
            <a:r>
              <a:rPr lang="cs-CZ" sz="3600" dirty="0" smtClean="0"/>
              <a:t> –</a:t>
            </a:r>
          </a:p>
          <a:p>
            <a:pPr marL="68580" indent="0">
              <a:buNone/>
            </a:pPr>
            <a:r>
              <a:rPr lang="cs-CZ" sz="3600" dirty="0" smtClean="0"/>
              <a:t>  Na to dávám záruku!</a:t>
            </a:r>
          </a:p>
          <a:p>
            <a:pPr marL="68580" indent="0">
              <a:buNone/>
            </a:pPr>
            <a:r>
              <a:rPr lang="cs-CZ" sz="3600" dirty="0" smtClean="0"/>
              <a:t>  Jak ho všichni poznají?</a:t>
            </a:r>
          </a:p>
          <a:p>
            <a:pPr marL="68580" indent="0">
              <a:buNone/>
            </a:pPr>
            <a:r>
              <a:rPr lang="cs-CZ" sz="3600" dirty="0" smtClean="0"/>
              <a:t>  Malý, tlustý, na kraji.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68931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6952" y="3140968"/>
            <a:ext cx="232146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ruce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1" name="Picture 3" descr="C:\Users\OEM\AppData\Local\Microsoft\Windows\Temporary Internet Files\Content.IE5\S2OJ9WZ5\MC9002979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335" y="1124744"/>
            <a:ext cx="1201522" cy="170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OEM\AppData\Local\Microsoft\Windows\Temporary Internet Files\Content.IE5\S2OJ9WZ5\MC9002979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987824" y="1124744"/>
            <a:ext cx="1201522" cy="170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5506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OEM\AppData\Local\Microsoft\Windows\Temporary Internet Files\Content.IE5\B4A6B7Q4\MP9004252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82" y="14087"/>
            <a:ext cx="5189518" cy="6863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OEM\AppData\Local\Microsoft\Windows\Temporary Internet Files\Content.IE5\B4A6B7Q4\MP9004093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4088"/>
            <a:ext cx="3954483" cy="3954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OEM\AppData\Local\Microsoft\Windows\Temporary Internet Files\Content.IE5\RZBRHLXH\MP900430466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9041" b="31305"/>
          <a:stretch/>
        </p:blipFill>
        <p:spPr bwMode="auto">
          <a:xfrm>
            <a:off x="0" y="3968571"/>
            <a:ext cx="3954482" cy="2889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801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4000" dirty="0" smtClean="0"/>
              <a:t>  </a:t>
            </a:r>
            <a:r>
              <a:rPr lang="cs-CZ" sz="3600" dirty="0" smtClean="0"/>
              <a:t>Z trupu vedou směrem dolů</a:t>
            </a:r>
          </a:p>
          <a:p>
            <a:pPr marL="68580" indent="0">
              <a:buNone/>
            </a:pPr>
            <a:r>
              <a:rPr lang="cs-CZ" sz="3600" dirty="0" smtClean="0"/>
              <a:t>  končetiny, jež jsou </a:t>
            </a:r>
            <a:r>
              <a:rPr lang="cs-CZ" sz="3200" dirty="0" smtClean="0"/>
              <a:t>spolu</a:t>
            </a:r>
            <a:r>
              <a:rPr lang="cs-CZ" sz="3600" dirty="0" smtClean="0"/>
              <a:t>.</a:t>
            </a:r>
          </a:p>
          <a:p>
            <a:pPr marL="68580" indent="0">
              <a:buNone/>
            </a:pPr>
            <a:r>
              <a:rPr lang="cs-CZ" sz="3600" dirty="0" smtClean="0"/>
              <a:t>  Při chůzi se předhánějí,</a:t>
            </a:r>
          </a:p>
          <a:p>
            <a:pPr marL="68580" indent="0">
              <a:buNone/>
            </a:pPr>
            <a:r>
              <a:rPr lang="cs-CZ" sz="3600" dirty="0" smtClean="0"/>
              <a:t>  jedna druhou dohnat chtějí.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81418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33937" y="3645024"/>
            <a:ext cx="24761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nohy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6" name="Picture 4" descr="C:\Users\OEM\AppData\Local\Microsoft\Windows\Temporary Internet Files\Content.IE5\2FH3CH61\MP9004304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6904" y="1052736"/>
            <a:ext cx="2390192" cy="2390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550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OEM\AppData\Local\Microsoft\Windows\Temporary Internet Files\Content.IE5\FRCCIUH4\MP900407322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264" r="42206"/>
          <a:stretch/>
        </p:blipFill>
        <p:spPr bwMode="auto">
          <a:xfrm>
            <a:off x="4643120" y="1"/>
            <a:ext cx="4500880" cy="6887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OEM\AppData\Local\Microsoft\Windows\Temporary Internet Files\Content.IE5\K16NV49I\MP900409781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07"/>
          <a:stretch/>
        </p:blipFill>
        <p:spPr bwMode="auto">
          <a:xfrm>
            <a:off x="0" y="0"/>
            <a:ext cx="4643120" cy="688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5415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600" dirty="0" smtClean="0"/>
              <a:t>  I když o nich dobře víme,</a:t>
            </a:r>
          </a:p>
          <a:p>
            <a:pPr marL="68580" indent="0">
              <a:buNone/>
            </a:pPr>
            <a:r>
              <a:rPr lang="cs-CZ" sz="3600" dirty="0" smtClean="0"/>
              <a:t>  na </a:t>
            </a:r>
            <a:r>
              <a:rPr lang="cs-CZ" sz="3600" dirty="0" smtClean="0">
                <a:solidFill>
                  <a:srgbClr val="FFC000"/>
                </a:solidFill>
              </a:rPr>
              <a:t>záda</a:t>
            </a:r>
            <a:r>
              <a:rPr lang="cs-CZ" sz="3600" dirty="0" smtClean="0"/>
              <a:t> si nevidíme.</a:t>
            </a:r>
          </a:p>
          <a:p>
            <a:pPr marL="68580" indent="0">
              <a:buNone/>
            </a:pPr>
            <a:r>
              <a:rPr lang="cs-CZ" sz="3600" dirty="0" smtClean="0"/>
              <a:t>  Z malých kůstek páteř máme,</a:t>
            </a:r>
          </a:p>
          <a:p>
            <a:pPr marL="68580" indent="0">
              <a:buNone/>
            </a:pPr>
            <a:r>
              <a:rPr lang="cs-CZ" sz="3600" dirty="0" smtClean="0"/>
              <a:t>  proto záda ohýbáme.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26385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68786" y="3913883"/>
            <a:ext cx="240642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záda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20" name="Picture 4" descr="C:\Users\OEM\AppData\Local\Microsoft\Windows\Temporary Internet Files\Content.IE5\B4A6B7Q4\MP9004317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980728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550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OEM\AppData\Local\Microsoft\Windows\Temporary Internet Files\Content.IE5\FRCCIUH4\MP90040730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31" t="44225" r="13778" b="8749"/>
          <a:stretch/>
        </p:blipFill>
        <p:spPr bwMode="auto">
          <a:xfrm>
            <a:off x="1592728" y="1124744"/>
            <a:ext cx="5958544" cy="439490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2711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124744"/>
            <a:ext cx="7772400" cy="3733800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sz="3600" dirty="0" smtClean="0"/>
              <a:t>  Do žaludku ukládáme </a:t>
            </a:r>
          </a:p>
          <a:p>
            <a:pPr marL="68580" indent="0">
              <a:buNone/>
            </a:pPr>
            <a:r>
              <a:rPr lang="cs-CZ" sz="3600" dirty="0" smtClean="0"/>
              <a:t>  to, co k jídlu spořádáme.</a:t>
            </a:r>
          </a:p>
          <a:p>
            <a:pPr marL="68580" indent="0">
              <a:buNone/>
            </a:pPr>
            <a:r>
              <a:rPr lang="cs-CZ" sz="3600" dirty="0" smtClean="0"/>
              <a:t>  Žaludek, ten sídlí v </a:t>
            </a:r>
            <a:r>
              <a:rPr lang="cs-CZ" sz="3600" dirty="0" smtClean="0">
                <a:solidFill>
                  <a:srgbClr val="FFC000"/>
                </a:solidFill>
              </a:rPr>
              <a:t>břiše</a:t>
            </a:r>
          </a:p>
          <a:p>
            <a:pPr marL="68580" indent="0">
              <a:buNone/>
            </a:pPr>
            <a:r>
              <a:rPr lang="cs-CZ" sz="3600" dirty="0" smtClean="0"/>
              <a:t>  a nemusí být jen tiše.</a:t>
            </a:r>
          </a:p>
          <a:p>
            <a:pPr marL="68580" indent="0">
              <a:buNone/>
            </a:pPr>
            <a:r>
              <a:rPr lang="cs-CZ" sz="3600" dirty="0" smtClean="0"/>
              <a:t>  Pokud by rád něco </a:t>
            </a:r>
            <a:r>
              <a:rPr lang="cs-CZ" sz="3600" dirty="0" err="1" smtClean="0"/>
              <a:t>sněd</a:t>
            </a:r>
            <a:r>
              <a:rPr lang="cs-CZ" sz="3600" dirty="0" smtClean="0"/>
              <a:t>,</a:t>
            </a:r>
          </a:p>
          <a:p>
            <a:pPr marL="68580" indent="0">
              <a:buNone/>
            </a:pPr>
            <a:r>
              <a:rPr lang="cs-CZ" sz="3600" dirty="0" smtClean="0"/>
              <a:t>  umí nahlas zakručet.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046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52005" y="3501008"/>
            <a:ext cx="323999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břicho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50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4333" y="1196752"/>
            <a:ext cx="2475334" cy="1856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550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7772400" cy="37338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/>
              <a:t>Básně:   </a:t>
            </a:r>
            <a:r>
              <a:rPr lang="cs-CZ" dirty="0" smtClean="0"/>
              <a:t>  Zuzana </a:t>
            </a:r>
            <a:r>
              <a:rPr lang="cs-CZ" dirty="0"/>
              <a:t>Pospíšilová,</a:t>
            </a:r>
          </a:p>
          <a:p>
            <a:pPr marL="0" indent="0">
              <a:buNone/>
            </a:pPr>
            <a:r>
              <a:rPr lang="cs-CZ" dirty="0"/>
              <a:t>                    </a:t>
            </a:r>
            <a:r>
              <a:rPr lang="cs-CZ" dirty="0" smtClean="0"/>
              <a:t>  </a:t>
            </a:r>
            <a:r>
              <a:rPr lang="cs-CZ" dirty="0"/>
              <a:t>Veršovaná encyklopedie,</a:t>
            </a:r>
          </a:p>
          <a:p>
            <a:pPr marL="0" indent="0">
              <a:buNone/>
            </a:pPr>
            <a:r>
              <a:rPr lang="cs-CZ" dirty="0"/>
              <a:t>                     </a:t>
            </a:r>
            <a:r>
              <a:rPr lang="cs-CZ" dirty="0" smtClean="0"/>
              <a:t> Portál</a:t>
            </a:r>
            <a:r>
              <a:rPr lang="cs-CZ" dirty="0"/>
              <a:t>, s.r.o., Praha 2010</a:t>
            </a:r>
          </a:p>
          <a:p>
            <a:pPr marL="0" indent="0">
              <a:buNone/>
            </a:pPr>
            <a:r>
              <a:rPr lang="cs-CZ" dirty="0" smtClean="0"/>
              <a:t>   Obrázky</a:t>
            </a:r>
            <a:r>
              <a:rPr lang="cs-CZ" dirty="0"/>
              <a:t>: </a:t>
            </a:r>
            <a:r>
              <a:rPr lang="cs-CZ" dirty="0"/>
              <a:t>Klipart 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sz="1200" smtClean="0">
                <a:hlinkClick r:id="rId3"/>
              </a:rPr>
              <a:t>http</a:t>
            </a:r>
            <a:r>
              <a:rPr lang="cs-CZ" sz="1200" dirty="0" smtClean="0">
                <a:hlinkClick r:id="rId3"/>
              </a:rPr>
              <a:t>://i.idnes.cz/09/113/sp5/JUP2f40d1_nos4.jpg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upload.wikimedia.org/wikipedia/commons/thumb/b/b8/Ear.jpg/220px-Ear.jpg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papajana.bloguje.cz/oko.jpg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www.vejnar.com/telo/03.jpg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upload.wikimedia.org/wikipedia/commons/thumb/5/52/Ear_with_earring.jpg/220px-Ear_with_earring.jpg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i.idnes.cz/07/061/sp5/BAD1b7f10_42_17716245.jpg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674936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498</TotalTime>
  <Words>348</Words>
  <Application>Microsoft Office PowerPoint</Application>
  <PresentationFormat>Předvádění na obrazovce (4:3)</PresentationFormat>
  <Paragraphs>89</Paragraphs>
  <Slides>33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Urban Pop</vt:lpstr>
      <vt:lpstr>Prezentace aplikace PowerPoint</vt:lpstr>
      <vt:lpstr>Lidské tělo</vt:lpstr>
      <vt:lpstr>Lidé </vt:lpstr>
      <vt:lpstr>Prezentace aplikace PowerPoint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 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52</cp:revision>
  <dcterms:created xsi:type="dcterms:W3CDTF">2011-09-07T19:54:49Z</dcterms:created>
  <dcterms:modified xsi:type="dcterms:W3CDTF">2011-11-29T08:50:22Z</dcterms:modified>
</cp:coreProperties>
</file>