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792" r:id="rId1"/>
  </p:sldMasterIdLst>
  <p:notesMasterIdLst>
    <p:notesMasterId r:id="rId13"/>
  </p:notesMasterIdLst>
  <p:sldIdLst>
    <p:sldId id="256" r:id="rId2"/>
    <p:sldId id="257" r:id="rId3"/>
    <p:sldId id="273" r:id="rId4"/>
    <p:sldId id="270" r:id="rId5"/>
    <p:sldId id="281" r:id="rId6"/>
    <p:sldId id="286" r:id="rId7"/>
    <p:sldId id="285" r:id="rId8"/>
    <p:sldId id="284" r:id="rId9"/>
    <p:sldId id="283" r:id="rId10"/>
    <p:sldId id="287" r:id="rId11"/>
    <p:sldId id="272" r:id="rId12"/>
  </p:sldIdLst>
  <p:sldSz cx="10080625" cy="7559675"/>
  <p:notesSz cx="7559675" cy="10691813"/>
  <p:defaultTextStyle>
    <a:defPPr>
      <a:defRPr lang="en-GB"/>
    </a:defPPr>
    <a:lvl1pPr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742719" indent="-285662"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1142643" indent="-228529"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599702" indent="-228529"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2056760" indent="-228529"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5289" algn="l" defTabSz="914115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2347" algn="l" defTabSz="914115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199405" algn="l" defTabSz="914115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6462" algn="l" defTabSz="914115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F35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852" y="738"/>
      </p:cViewPr>
      <p:guideLst>
        <p:guide orient="horz" pos="2161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312863" y="1027113"/>
            <a:ext cx="4932362" cy="36988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1169988" y="5086350"/>
            <a:ext cx="5224462" cy="41052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55609934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719" indent="-285662"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2643" indent="-228529"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599702" indent="-228529"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6760" indent="-228529"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5289" algn="l" defTabSz="91411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347" algn="l" defTabSz="91411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405" algn="l" defTabSz="91411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462" algn="l" defTabSz="91411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312863" y="1027113"/>
            <a:ext cx="4933950" cy="3700462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1169988" y="5086350"/>
            <a:ext cx="5226050" cy="41068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6047" y="2348403"/>
            <a:ext cx="8568531" cy="162043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12094" y="4283818"/>
            <a:ext cx="7056438" cy="193191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037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075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112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15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188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225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26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301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96300" y="4857796"/>
            <a:ext cx="8568531" cy="1501435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96300" y="3204118"/>
            <a:ext cx="8568531" cy="1653678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503763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0752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112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201505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51881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302257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52633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40301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54790" y="1944167"/>
            <a:ext cx="4917805" cy="5500013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640605" y="1944167"/>
            <a:ext cx="4917805" cy="5500013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031" y="302737"/>
            <a:ext cx="9072563" cy="1259946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04031" y="1692179"/>
            <a:ext cx="4454027" cy="705219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503763" indent="0">
              <a:buNone/>
              <a:defRPr sz="2200" b="1"/>
            </a:lvl2pPr>
            <a:lvl3pPr marL="1007525" indent="0">
              <a:buNone/>
              <a:defRPr sz="2000" b="1"/>
            </a:lvl3pPr>
            <a:lvl4pPr marL="1511289" indent="0">
              <a:buNone/>
              <a:defRPr sz="1800" b="1"/>
            </a:lvl4pPr>
            <a:lvl5pPr marL="2015050" indent="0">
              <a:buNone/>
              <a:defRPr sz="1800" b="1"/>
            </a:lvl5pPr>
            <a:lvl6pPr marL="2518813" indent="0">
              <a:buNone/>
              <a:defRPr sz="1800" b="1"/>
            </a:lvl6pPr>
            <a:lvl7pPr marL="3022575" indent="0">
              <a:buNone/>
              <a:defRPr sz="1800" b="1"/>
            </a:lvl7pPr>
            <a:lvl8pPr marL="3526337" indent="0">
              <a:buNone/>
              <a:defRPr sz="1800" b="1"/>
            </a:lvl8pPr>
            <a:lvl9pPr marL="4030100" indent="0">
              <a:buNone/>
              <a:defRPr sz="18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04031" y="2397397"/>
            <a:ext cx="4454027" cy="43555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120818" y="1692179"/>
            <a:ext cx="4455776" cy="705219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503763" indent="0">
              <a:buNone/>
              <a:defRPr sz="2200" b="1"/>
            </a:lvl2pPr>
            <a:lvl3pPr marL="1007525" indent="0">
              <a:buNone/>
              <a:defRPr sz="2000" b="1"/>
            </a:lvl3pPr>
            <a:lvl4pPr marL="1511289" indent="0">
              <a:buNone/>
              <a:defRPr sz="1800" b="1"/>
            </a:lvl4pPr>
            <a:lvl5pPr marL="2015050" indent="0">
              <a:buNone/>
              <a:defRPr sz="1800" b="1"/>
            </a:lvl5pPr>
            <a:lvl6pPr marL="2518813" indent="0">
              <a:buNone/>
              <a:defRPr sz="1800" b="1"/>
            </a:lvl6pPr>
            <a:lvl7pPr marL="3022575" indent="0">
              <a:buNone/>
              <a:defRPr sz="1800" b="1"/>
            </a:lvl7pPr>
            <a:lvl8pPr marL="3526337" indent="0">
              <a:buNone/>
              <a:defRPr sz="1800" b="1"/>
            </a:lvl8pPr>
            <a:lvl9pPr marL="4030100" indent="0">
              <a:buNone/>
              <a:defRPr sz="18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120818" y="2397397"/>
            <a:ext cx="4455776" cy="43555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034" y="300987"/>
            <a:ext cx="3316456" cy="1280945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41249" y="300992"/>
            <a:ext cx="5635349" cy="6451973"/>
          </a:xfrm>
        </p:spPr>
        <p:txBody>
          <a:bodyPr/>
          <a:lstStyle>
            <a:lvl1pPr>
              <a:defRPr sz="3500"/>
            </a:lvl1pPr>
            <a:lvl2pPr>
              <a:defRPr sz="31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04034" y="1581937"/>
            <a:ext cx="3316456" cy="5171028"/>
          </a:xfrm>
        </p:spPr>
        <p:txBody>
          <a:bodyPr/>
          <a:lstStyle>
            <a:lvl1pPr marL="0" indent="0">
              <a:buNone/>
              <a:defRPr sz="1500"/>
            </a:lvl1pPr>
            <a:lvl2pPr marL="503763" indent="0">
              <a:buNone/>
              <a:defRPr sz="1300"/>
            </a:lvl2pPr>
            <a:lvl3pPr marL="1007525" indent="0">
              <a:buNone/>
              <a:defRPr sz="1100"/>
            </a:lvl3pPr>
            <a:lvl4pPr marL="1511289" indent="0">
              <a:buNone/>
              <a:defRPr sz="1000"/>
            </a:lvl4pPr>
            <a:lvl5pPr marL="2015050" indent="0">
              <a:buNone/>
              <a:defRPr sz="1000"/>
            </a:lvl5pPr>
            <a:lvl6pPr marL="2518813" indent="0">
              <a:buNone/>
              <a:defRPr sz="1000"/>
            </a:lvl6pPr>
            <a:lvl7pPr marL="3022575" indent="0">
              <a:buNone/>
              <a:defRPr sz="1000"/>
            </a:lvl7pPr>
            <a:lvl8pPr marL="3526337" indent="0">
              <a:buNone/>
              <a:defRPr sz="1000"/>
            </a:lvl8pPr>
            <a:lvl9pPr marL="4030100" indent="0">
              <a:buNone/>
              <a:defRPr sz="1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75873" y="5291772"/>
            <a:ext cx="6048375" cy="624724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975873" y="675471"/>
            <a:ext cx="6048375" cy="4535805"/>
          </a:xfrm>
        </p:spPr>
        <p:txBody>
          <a:bodyPr/>
          <a:lstStyle>
            <a:lvl1pPr marL="0" indent="0">
              <a:buNone/>
              <a:defRPr sz="3500"/>
            </a:lvl1pPr>
            <a:lvl2pPr marL="503763" indent="0">
              <a:buNone/>
              <a:defRPr sz="3100"/>
            </a:lvl2pPr>
            <a:lvl3pPr marL="1007525" indent="0">
              <a:buNone/>
              <a:defRPr sz="2600"/>
            </a:lvl3pPr>
            <a:lvl4pPr marL="1511289" indent="0">
              <a:buNone/>
              <a:defRPr sz="2200"/>
            </a:lvl4pPr>
            <a:lvl5pPr marL="2015050" indent="0">
              <a:buNone/>
              <a:defRPr sz="2200"/>
            </a:lvl5pPr>
            <a:lvl6pPr marL="2518813" indent="0">
              <a:buNone/>
              <a:defRPr sz="2200"/>
            </a:lvl6pPr>
            <a:lvl7pPr marL="3022575" indent="0">
              <a:buNone/>
              <a:defRPr sz="2200"/>
            </a:lvl7pPr>
            <a:lvl8pPr marL="3526337" indent="0">
              <a:buNone/>
              <a:defRPr sz="2200"/>
            </a:lvl8pPr>
            <a:lvl9pPr marL="4030100" indent="0">
              <a:buNone/>
              <a:defRPr sz="22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975873" y="5916496"/>
            <a:ext cx="6048375" cy="887211"/>
          </a:xfrm>
        </p:spPr>
        <p:txBody>
          <a:bodyPr/>
          <a:lstStyle>
            <a:lvl1pPr marL="0" indent="0">
              <a:buNone/>
              <a:defRPr sz="1500"/>
            </a:lvl1pPr>
            <a:lvl2pPr marL="503763" indent="0">
              <a:buNone/>
              <a:defRPr sz="1300"/>
            </a:lvl2pPr>
            <a:lvl3pPr marL="1007525" indent="0">
              <a:buNone/>
              <a:defRPr sz="1100"/>
            </a:lvl3pPr>
            <a:lvl4pPr marL="1511289" indent="0">
              <a:buNone/>
              <a:defRPr sz="1000"/>
            </a:lvl4pPr>
            <a:lvl5pPr marL="2015050" indent="0">
              <a:buNone/>
              <a:defRPr sz="1000"/>
            </a:lvl5pPr>
            <a:lvl6pPr marL="2518813" indent="0">
              <a:buNone/>
              <a:defRPr sz="1000"/>
            </a:lvl6pPr>
            <a:lvl7pPr marL="3022575" indent="0">
              <a:buNone/>
              <a:defRPr sz="1000"/>
            </a:lvl7pPr>
            <a:lvl8pPr marL="3526337" indent="0">
              <a:buNone/>
              <a:defRPr sz="1000"/>
            </a:lvl8pPr>
            <a:lvl9pPr marL="4030100" indent="0">
              <a:buNone/>
              <a:defRPr sz="1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057499" y="334236"/>
            <a:ext cx="2500906" cy="7109944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54785" y="334236"/>
            <a:ext cx="7334704" cy="7109944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6F3505">
                <a:alpha val="64000"/>
              </a:srgb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504031" y="302737"/>
            <a:ext cx="9072563" cy="1259946"/>
          </a:xfrm>
          <a:prstGeom prst="rect">
            <a:avLst/>
          </a:prstGeom>
        </p:spPr>
        <p:txBody>
          <a:bodyPr vert="horz" lIns="100750" tIns="50377" rIns="100750" bIns="50377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04031" y="1763928"/>
            <a:ext cx="9072563" cy="4989036"/>
          </a:xfrm>
          <a:prstGeom prst="rect">
            <a:avLst/>
          </a:prstGeom>
        </p:spPr>
        <p:txBody>
          <a:bodyPr vert="horz" lIns="100750" tIns="50377" rIns="100750" bIns="50377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504031" y="7006704"/>
            <a:ext cx="2352146" cy="402483"/>
          </a:xfrm>
          <a:prstGeom prst="rect">
            <a:avLst/>
          </a:prstGeom>
        </p:spPr>
        <p:txBody>
          <a:bodyPr vert="horz" lIns="100750" tIns="50377" rIns="100750" bIns="50377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56266C-A932-4797-A742-7BB4CAE8A728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444214" y="7006704"/>
            <a:ext cx="3192198" cy="402483"/>
          </a:xfrm>
          <a:prstGeom prst="rect">
            <a:avLst/>
          </a:prstGeom>
        </p:spPr>
        <p:txBody>
          <a:bodyPr vert="horz" lIns="100750" tIns="50377" rIns="100750" bIns="50377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224448" y="7006704"/>
            <a:ext cx="2352146" cy="402483"/>
          </a:xfrm>
          <a:prstGeom prst="rect">
            <a:avLst/>
          </a:prstGeom>
        </p:spPr>
        <p:txBody>
          <a:bodyPr vert="horz" lIns="100750" tIns="50377" rIns="100750" bIns="50377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defTabSz="1007525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7822" indent="-377822" algn="l" defTabSz="1007525" rtl="0" eaLnBrk="1" latinLnBrk="0" hangingPunct="1">
        <a:spcBef>
          <a:spcPct val="20000"/>
        </a:spcBef>
        <a:buFont typeface="Arial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18614" indent="-314850" algn="l" defTabSz="1007525" rtl="0" eaLnBrk="1" latinLnBrk="0" hangingPunct="1">
        <a:spcBef>
          <a:spcPct val="20000"/>
        </a:spcBef>
        <a:buFont typeface="Arial" pitchFamily="34" charset="0"/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259409" indent="-251882" algn="l" defTabSz="1007525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63170" indent="-251882" algn="l" defTabSz="1007525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66932" indent="-251882" algn="l" defTabSz="1007525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70695" indent="-251882" algn="l" defTabSz="1007525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74457" indent="-251882" algn="l" defTabSz="1007525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78220" indent="-251882" algn="l" defTabSz="1007525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281982" indent="-251882" algn="l" defTabSz="1007525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3763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7525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11289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15050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8813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22575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26337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30100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7" Type="http://schemas.openxmlformats.org/officeDocument/2006/relationships/image" Target="../media/image14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6" Type="http://schemas.openxmlformats.org/officeDocument/2006/relationships/image" Target="../media/image13.jpeg"/><Relationship Id="rId5" Type="http://schemas.openxmlformats.org/officeDocument/2006/relationships/image" Target="../media/image12.png"/><Relationship Id="rId4" Type="http://schemas.openxmlformats.org/officeDocument/2006/relationships/image" Target="../media/image11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wmf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F3505">
                <a:alpha val="64000"/>
              </a:srgb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59992" y="755501"/>
            <a:ext cx="5751513" cy="1408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graphicFrame>
        <p:nvGraphicFramePr>
          <p:cNvPr id="3075" name="Group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8039718"/>
              </p:ext>
            </p:extLst>
          </p:nvPr>
        </p:nvGraphicFramePr>
        <p:xfrm>
          <a:off x="719832" y="2699717"/>
          <a:ext cx="8640960" cy="3880257"/>
        </p:xfrm>
        <a:graphic>
          <a:graphicData uri="http://schemas.openxmlformats.org/drawingml/2006/table">
            <a:tbl>
              <a:tblPr/>
              <a:tblGrid>
                <a:gridCol w="4320480"/>
                <a:gridCol w="4320480"/>
              </a:tblGrid>
              <a:tr h="249244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Název školy</a:t>
                      </a: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Plavská škola</a:t>
                      </a: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21252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Autor</a:t>
                      </a: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Mgr. Jana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Kneřová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950853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Název</a:t>
                      </a: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VY_52_INOVACE_16_ČJ_Vyj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menovaná slova po V a jejich význam - 1</a:t>
                      </a: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21252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Téma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Číslo projektu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Anotace</a:t>
                      </a: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ČJ 3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CZ.1.07/1.4.00/21.1135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Vyjmenovaná slova po V názorně – vy, vysoký, výt, výskat, zvykat, žvýkat. Společná diskuze nad různými významy slov. Mezipředmětové vztahy.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21252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S Gothic" charset="0"/>
                        <a:cs typeface="MS Gothic" charset="0"/>
                      </a:endParaRP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S Gothic" charset="0"/>
                        <a:cs typeface="MS Gothic" charset="0"/>
                      </a:endParaRP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F3505">
                <a:alpha val="64000"/>
              </a:srgb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359792" y="467469"/>
            <a:ext cx="9433048" cy="6552728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6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Vyjmenovaná slova po V</a:t>
            </a:r>
          </a:p>
          <a:p>
            <a:pPr algn="ctr">
              <a:buNone/>
            </a:pPr>
            <a:r>
              <a:rPr lang="cs-CZ" sz="6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jejich význam</a:t>
            </a:r>
          </a:p>
          <a:p>
            <a:pPr marL="1143000" indent="-1143000" algn="ctr">
              <a:buNone/>
            </a:pPr>
            <a:r>
              <a:rPr lang="cs-CZ" sz="6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část</a:t>
            </a:r>
          </a:p>
          <a:p>
            <a:pPr marL="1143000" indent="-1143000" algn="ctr">
              <a:buAutoNum type="arabicPeriod"/>
            </a:pPr>
            <a:endParaRPr lang="cs-CZ" sz="66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143000" indent="-1143000" algn="ctr">
              <a:buNone/>
            </a:pPr>
            <a:r>
              <a:rPr lang="cs-CZ" sz="4800" b="1" dirty="0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vy, vysoký, výt, výskat, zvykat, žvýkat</a:t>
            </a:r>
            <a:endParaRPr lang="cs-CZ" sz="48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Všechna vyjmenovaná slova po V</a:t>
            </a:r>
            <a:endParaRPr lang="cs-CZ" dirty="0">
              <a:solidFill>
                <a:schemeClr val="bg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r>
              <a:rPr lang="cs-CZ" sz="4800" b="1" dirty="0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vy, vysoký, výt, výskat, zvykat, žvýkat,</a:t>
            </a:r>
          </a:p>
          <a:p>
            <a:pPr>
              <a:buNone/>
            </a:pPr>
            <a:r>
              <a:rPr lang="cs-CZ" sz="4800" b="1" dirty="0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vydra, výr, vyžle, povyk, výheň</a:t>
            </a:r>
            <a:r>
              <a:rPr lang="cs-CZ" sz="4800" b="1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                  slova s </a:t>
            </a:r>
            <a:r>
              <a:rPr lang="cs-CZ" sz="4800" b="1" dirty="0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předponou vy-, </a:t>
            </a:r>
            <a:r>
              <a:rPr lang="cs-CZ" sz="4800" b="1" dirty="0" err="1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</a:t>
            </a:r>
            <a:r>
              <a:rPr lang="cs-CZ" sz="4800" b="1" dirty="0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</a:t>
            </a:r>
            <a:r>
              <a:rPr lang="cs-CZ" b="1" dirty="0" smtClean="0"/>
              <a:t>Dnes si probereme význam prvních vyjmenovaných slov po V.</a:t>
            </a:r>
            <a:endParaRPr lang="cs-CZ" sz="33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503808" y="1547589"/>
            <a:ext cx="9072563" cy="5832648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Oslovit více osob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znamená slovo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72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1028" name="Picture 4" descr="C:\Documents and Settings\Alena T\Local Settings\Temporary Internet Files\Content.IE5\86PASBBR\MP90040105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96096" y="2555701"/>
            <a:ext cx="2700300" cy="2160240"/>
          </a:xfrm>
          <a:prstGeom prst="rect">
            <a:avLst/>
          </a:prstGeom>
          <a:noFill/>
          <a:ln w="28575">
            <a:solidFill>
              <a:srgbClr val="6F3505"/>
            </a:solidFill>
          </a:ln>
        </p:spPr>
      </p:pic>
      <p:pic>
        <p:nvPicPr>
          <p:cNvPr id="1037" name="Picture 13" descr="C:\Documents and Settings\Alena T\Local Settings\Temporary Internet Files\Content.IE5\HUIRV7X0\MP90042231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7784" y="2123653"/>
            <a:ext cx="2088232" cy="2088232"/>
          </a:xfrm>
          <a:prstGeom prst="rect">
            <a:avLst/>
          </a:prstGeom>
          <a:noFill/>
          <a:ln w="28575">
            <a:solidFill>
              <a:srgbClr val="6F3505"/>
            </a:solidFill>
          </a:ln>
        </p:spPr>
      </p:pic>
      <p:sp>
        <p:nvSpPr>
          <p:cNvPr id="19" name="TextovéPole 18"/>
          <p:cNvSpPr txBox="1"/>
          <p:nvPr/>
        </p:nvSpPr>
        <p:spPr>
          <a:xfrm>
            <a:off x="287784" y="4211885"/>
            <a:ext cx="2404826" cy="6647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To jste vy, moji </a:t>
            </a:r>
          </a:p>
          <a:p>
            <a:r>
              <a:rPr lang="cs-CZ" sz="2000" b="1" dirty="0" smtClean="0"/>
              <a:t>nejlepší kamarádi.</a:t>
            </a:r>
            <a:endParaRPr lang="cs-CZ" sz="20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3888184" y="1907629"/>
            <a:ext cx="3371436" cy="6647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A tady jste vy, má </a:t>
            </a:r>
          </a:p>
          <a:p>
            <a:r>
              <a:rPr lang="cs-CZ" sz="2000" b="1" dirty="0" smtClean="0"/>
              <a:t>maminka, tatínek a sestra.</a:t>
            </a:r>
            <a:endParaRPr lang="cs-CZ" sz="2000" b="1" dirty="0"/>
          </a:p>
        </p:txBody>
      </p:sp>
      <p:pic>
        <p:nvPicPr>
          <p:cNvPr id="1045" name="Picture 21" descr="C:\Documents and Settings\Alena T\Local Settings\Temporary Internet Files\Content.IE5\86PASBBR\MP90043869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80472" y="2555701"/>
            <a:ext cx="3063833" cy="1916625"/>
          </a:xfrm>
          <a:prstGeom prst="rect">
            <a:avLst/>
          </a:prstGeom>
          <a:noFill/>
          <a:ln w="28575">
            <a:solidFill>
              <a:srgbClr val="6F3505"/>
            </a:solidFill>
          </a:ln>
        </p:spPr>
      </p:pic>
      <p:sp>
        <p:nvSpPr>
          <p:cNvPr id="26" name="TextovéPole 25"/>
          <p:cNvSpPr txBox="1"/>
          <p:nvPr/>
        </p:nvSpPr>
        <p:spPr>
          <a:xfrm>
            <a:off x="6912520" y="4499917"/>
            <a:ext cx="2690160" cy="378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Rozumíte tomu i vy?</a:t>
            </a:r>
            <a:endParaRPr lang="cs-CZ" sz="2000" b="1" dirty="0"/>
          </a:p>
        </p:txBody>
      </p:sp>
      <p:pic>
        <p:nvPicPr>
          <p:cNvPr id="1052" name="Picture 28" descr="C:\Documents and Settings\Alena T\Local Settings\Temporary Internet Files\Content.IE5\ZACM5V7C\MP900439545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7783" y="4931965"/>
            <a:ext cx="3343595" cy="2232248"/>
          </a:xfrm>
          <a:prstGeom prst="rect">
            <a:avLst/>
          </a:prstGeom>
          <a:noFill/>
          <a:ln w="28575">
            <a:solidFill>
              <a:srgbClr val="6F3505"/>
            </a:solidFill>
          </a:ln>
        </p:spPr>
      </p:pic>
      <p:sp>
        <p:nvSpPr>
          <p:cNvPr id="34" name="TextovéPole 33"/>
          <p:cNvSpPr txBox="1"/>
          <p:nvPr/>
        </p:nvSpPr>
        <p:spPr>
          <a:xfrm>
            <a:off x="3888184" y="5940077"/>
            <a:ext cx="3036537" cy="6647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„Paní učitelko, Vy toho </a:t>
            </a:r>
          </a:p>
          <a:p>
            <a:r>
              <a:rPr lang="cs-CZ" sz="2000" b="1" dirty="0" smtClean="0"/>
              <a:t>tolik umíte…“</a:t>
            </a:r>
            <a:endParaRPr lang="cs-CZ" sz="2000" b="1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3672160" y="4931965"/>
            <a:ext cx="5713424" cy="10368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b="1" dirty="0" smtClean="0"/>
              <a:t>Lidem, které tolik neznáme, nebo kterých</a:t>
            </a:r>
          </a:p>
          <a:p>
            <a:r>
              <a:rPr lang="cs-CZ" sz="2200" b="1" dirty="0" smtClean="0"/>
              <a:t>si hodně vážíme, vykáme – používáme</a:t>
            </a:r>
          </a:p>
          <a:p>
            <a:r>
              <a:rPr lang="cs-CZ" sz="2200" b="1" dirty="0" smtClean="0"/>
              <a:t>slovíčko „Vy“.</a:t>
            </a:r>
            <a:endParaRPr lang="cs-CZ" sz="2200" b="1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3672160" y="6732165"/>
            <a:ext cx="5718232" cy="4930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Koho si nejvíc vážíš ty – a proč?</a:t>
            </a:r>
            <a:endParaRPr lang="cs-CZ" sz="2800" b="1" dirty="0">
              <a:solidFill>
                <a:srgbClr val="6F350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znamená slovo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72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VYSOKÝ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1029" name="Picture 5" descr="C:\Documents and Settings\Alena T\Local Settings\Temporary Internet Files\Content.IE5\86PASBBR\MP900438605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791840" y="2411684"/>
            <a:ext cx="2448272" cy="3667807"/>
          </a:xfrm>
          <a:prstGeom prst="rect">
            <a:avLst/>
          </a:prstGeom>
          <a:noFill/>
          <a:ln w="28575">
            <a:solidFill>
              <a:srgbClr val="6F3505"/>
            </a:solidFill>
          </a:ln>
        </p:spPr>
      </p:pic>
      <p:pic>
        <p:nvPicPr>
          <p:cNvPr id="1026" name="Picture 2" descr="C:\Documents and Settings\Alena T\Local Settings\Temporary Internet Files\Content.IE5\86PASBBR\MC90008888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88584" y="1403573"/>
            <a:ext cx="1852566" cy="2635528"/>
          </a:xfrm>
          <a:prstGeom prst="rect">
            <a:avLst/>
          </a:prstGeom>
          <a:noFill/>
        </p:spPr>
      </p:pic>
      <p:pic>
        <p:nvPicPr>
          <p:cNvPr id="1027" name="Picture 3" descr="C:\Documents and Settings\Alena T\Local Settings\Temporary Internet Files\Content.IE5\HUIRV7X0\MC90021759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24" y="4499917"/>
            <a:ext cx="1872208" cy="1953438"/>
          </a:xfrm>
          <a:prstGeom prst="rect">
            <a:avLst/>
          </a:prstGeom>
          <a:noFill/>
        </p:spPr>
      </p:pic>
      <p:pic>
        <p:nvPicPr>
          <p:cNvPr id="1028" name="Picture 4" descr="C:\Documents and Settings\Alena T\Local Settings\Temporary Internet Files\Content.IE5\V3I0JEVZ\MP900438757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16175" y="1475581"/>
            <a:ext cx="2064949" cy="3085853"/>
          </a:xfrm>
          <a:prstGeom prst="rect">
            <a:avLst/>
          </a:prstGeom>
          <a:noFill/>
          <a:ln w="28575">
            <a:solidFill>
              <a:srgbClr val="6F3505"/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719832" y="1619597"/>
            <a:ext cx="2871299" cy="5502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sym typeface="Symbol"/>
              </a:rPr>
              <a:t> </a:t>
            </a:r>
            <a:r>
              <a:rPr lang="cs-CZ" sz="32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Velký na výšku</a:t>
            </a:r>
            <a:endParaRPr lang="cs-CZ" sz="3200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47824" y="6084093"/>
            <a:ext cx="2468561" cy="7793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Topol je vysoký</a:t>
            </a:r>
          </a:p>
          <a:p>
            <a:r>
              <a:rPr lang="cs-CZ" sz="2400" b="1" dirty="0" smtClean="0"/>
              <a:t>strom.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3744168" y="4643933"/>
            <a:ext cx="2321469" cy="7793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Jeřáb je také</a:t>
            </a:r>
          </a:p>
          <a:p>
            <a:r>
              <a:rPr lang="cs-CZ" sz="2400" b="1" dirty="0" smtClean="0"/>
              <a:t>hodně vysoký.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480472" y="4067869"/>
            <a:ext cx="3443571" cy="4358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„Ukaž, jak jsi vysoký.“</a:t>
            </a:r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688384" y="5436021"/>
            <a:ext cx="2135521" cy="7793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Atleti skáčou</a:t>
            </a:r>
          </a:p>
          <a:p>
            <a:r>
              <a:rPr lang="cs-CZ" sz="2400" b="1" dirty="0" smtClean="0"/>
              <a:t>skok vysoký.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880072" y="6444133"/>
            <a:ext cx="6973960" cy="89383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Znáš ještě jiné skoky, které můžeš vidět</a:t>
            </a:r>
          </a:p>
          <a:p>
            <a:r>
              <a:rPr lang="cs-CZ" sz="2800" b="1" dirty="0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atletických závodech?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287784" y="5921598"/>
            <a:ext cx="8574783" cy="1638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Vyjí vlci, ale i psi. Slyšel jsi už výt vlka nebo psa?</a:t>
            </a:r>
          </a:p>
          <a:p>
            <a:endParaRPr lang="cs-CZ" sz="2800" b="1" dirty="0" smtClean="0">
              <a:solidFill>
                <a:srgbClr val="6F350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800" b="1" dirty="0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Jestli ne, tak si ho můžeš právě teď poslechnout,</a:t>
            </a:r>
          </a:p>
          <a:p>
            <a:r>
              <a:rPr lang="cs-CZ" sz="2800" b="1" dirty="0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stačí kliknout na ampliónek…</a:t>
            </a:r>
            <a:endParaRPr lang="cs-CZ" sz="2800" b="1" dirty="0">
              <a:solidFill>
                <a:srgbClr val="6F350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C:\Documents and Settings\Alena T\Local Settings\Temporary Internet Files\Content.IE5\86PASBBR\MC90035985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712720" y="4931966"/>
            <a:ext cx="1118166" cy="180020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znamená slovo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72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VÝT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1027" name="Picture 3" descr="C:\Documents and Settings\Alena T\Local Settings\Temporary Internet Files\Content.IE5\86PASBBR\MM900356638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40112" y="3131765"/>
            <a:ext cx="2194917" cy="2418888"/>
          </a:xfrm>
          <a:prstGeom prst="rect">
            <a:avLst/>
          </a:prstGeom>
          <a:noFill/>
          <a:ln w="28575">
            <a:solidFill>
              <a:srgbClr val="6F3505"/>
            </a:solidFill>
          </a:ln>
        </p:spPr>
      </p:pic>
      <p:pic>
        <p:nvPicPr>
          <p:cNvPr id="6" name="MS900075061[1].wav">
            <a:hlinkClick r:id="" action="ppaction://media"/>
          </p:cNvPr>
          <p:cNvPicPr>
            <a:picLocks noGrp="1" noRot="1" noChangeAspect="1"/>
          </p:cNvPicPr>
          <p:nvPr>
            <p:ph idx="1"/>
            <a:wavAudioFile r:embed="rId1" name="MS900075061[1].wav"/>
          </p:nvPr>
        </p:nvPicPr>
        <p:blipFill>
          <a:blip r:embed="rId5" cstate="print"/>
          <a:stretch>
            <a:fillRect/>
          </a:stretch>
        </p:blipFill>
        <p:spPr>
          <a:xfrm>
            <a:off x="9000752" y="6839595"/>
            <a:ext cx="720080" cy="720080"/>
          </a:xfrm>
          <a:prstGeom prst="rect">
            <a:avLst/>
          </a:prstGeom>
        </p:spPr>
      </p:pic>
      <p:pic>
        <p:nvPicPr>
          <p:cNvPr id="2051" name="Picture 3" descr="C:\Documents and Settings\Alena T\Local Settings\Temporary Internet Files\Content.IE5\ZACM5V7C\MP900262851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1800" y="2050559"/>
            <a:ext cx="2570224" cy="3874710"/>
          </a:xfrm>
          <a:prstGeom prst="rect">
            <a:avLst/>
          </a:prstGeom>
          <a:noFill/>
          <a:ln w="28575">
            <a:solidFill>
              <a:srgbClr val="6F3505"/>
            </a:solidFill>
          </a:ln>
        </p:spPr>
      </p:pic>
      <p:pic>
        <p:nvPicPr>
          <p:cNvPr id="2053" name="Picture 5" descr="C:\Documents and Settings\Alena T\Local Settings\Temporary Internet Files\Content.IE5\86PASBBR\MP900401615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44368" y="2051645"/>
            <a:ext cx="4117464" cy="2743904"/>
          </a:xfrm>
          <a:prstGeom prst="rect">
            <a:avLst/>
          </a:prstGeom>
          <a:noFill/>
          <a:ln w="28575">
            <a:solidFill>
              <a:srgbClr val="6F3505"/>
            </a:solidFill>
          </a:ln>
        </p:spPr>
      </p:pic>
      <p:sp>
        <p:nvSpPr>
          <p:cNvPr id="8" name="TextovéPole 7"/>
          <p:cNvSpPr txBox="1"/>
          <p:nvPr/>
        </p:nvSpPr>
        <p:spPr>
          <a:xfrm>
            <a:off x="647824" y="1547589"/>
            <a:ext cx="5333255" cy="5502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sym typeface="Symbol"/>
              </a:rPr>
              <a:t> </a:t>
            </a:r>
            <a:r>
              <a:rPr lang="cs-CZ" sz="32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sym typeface="Symbol"/>
              </a:rPr>
              <a:t>Vydávat táhlý pronikavý zvuk</a:t>
            </a:r>
            <a:endParaRPr lang="cs-CZ" sz="3200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539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503808" y="1547589"/>
            <a:ext cx="9072563" cy="5832648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Hlasitě vykřikovat vysokým tónem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znamená 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72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VÝSKAT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4098" name="Picture 2" descr="C:\Documents and Settings\Alena T\Local Settings\Temporary Internet Files\Content.IE5\86PASBBR\MC90023259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7784" y="2195661"/>
            <a:ext cx="2904473" cy="4003195"/>
          </a:xfrm>
          <a:prstGeom prst="rect">
            <a:avLst/>
          </a:prstGeom>
          <a:noFill/>
        </p:spPr>
      </p:pic>
      <p:pic>
        <p:nvPicPr>
          <p:cNvPr id="4099" name="Picture 3" descr="C:\Documents and Settings\Alena T\Local Settings\Temporary Internet Files\Content.IE5\V3I0JEVZ\MC90023243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48424" y="2051645"/>
            <a:ext cx="3456384" cy="2655903"/>
          </a:xfrm>
          <a:prstGeom prst="rect">
            <a:avLst/>
          </a:prstGeom>
          <a:noFill/>
        </p:spPr>
      </p:pic>
      <p:pic>
        <p:nvPicPr>
          <p:cNvPr id="4101" name="Picture 5" descr="C:\Documents and Settings\Alena T\Local Settings\Temporary Internet Files\Content.IE5\HUIRV7X0\MC90039100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88184" y="2843733"/>
            <a:ext cx="1728192" cy="2613860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3456136" y="5580037"/>
            <a:ext cx="5708614" cy="7793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Nejčastěji výskají malé děti, když mají</a:t>
            </a:r>
          </a:p>
          <a:p>
            <a:r>
              <a:rPr lang="cs-CZ" sz="2400" b="1" dirty="0" smtClean="0"/>
              <a:t>velkou radost.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87784" y="6444133"/>
            <a:ext cx="9039141" cy="89383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Kdo tobě udělal naposledy velkou radost?</a:t>
            </a:r>
          </a:p>
          <a:p>
            <a:r>
              <a:rPr lang="cs-CZ" sz="2800" b="1" dirty="0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komu jsi udělal v poslední době velkou radost ty?</a:t>
            </a:r>
            <a:endParaRPr lang="cs-CZ" sz="2800" b="1" dirty="0">
              <a:solidFill>
                <a:srgbClr val="6F350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znamená slovo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72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ZVYKAT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3074" name="Picture 2" descr="C:\Documents and Settings\Alena T\Local Settings\Temporary Internet Files\Content.IE5\HUIRV7X0\MP90043127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5816" y="2483693"/>
            <a:ext cx="3203773" cy="3203773"/>
          </a:xfrm>
          <a:prstGeom prst="rect">
            <a:avLst/>
          </a:prstGeom>
          <a:noFill/>
          <a:ln w="28575">
            <a:solidFill>
              <a:srgbClr val="6F3505"/>
            </a:solidFill>
          </a:ln>
        </p:spPr>
      </p:pic>
      <p:pic>
        <p:nvPicPr>
          <p:cNvPr id="3076" name="Picture 4" descr="C:\Documents and Settings\Alena T\Local Settings\Temporary Internet Files\Content.IE5\HUIRV7X0\MC90039651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0632" y="2483693"/>
            <a:ext cx="1821643" cy="3168352"/>
          </a:xfrm>
          <a:prstGeom prst="rect">
            <a:avLst/>
          </a:prstGeom>
          <a:noFill/>
        </p:spPr>
      </p:pic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503808" y="1763613"/>
            <a:ext cx="9072563" cy="4989036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Navyknout si, přivyknout si na něco nebo někoho</a:t>
            </a:r>
            <a:endParaRPr lang="cs-CZ" sz="3200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8" name="Picture 6" descr="C:\Documents and Settings\Alena T\Local Settings\Temporary Internet Files\Content.IE5\86PASBBR\MP90042275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80272" y="2483693"/>
            <a:ext cx="2699718" cy="2699718"/>
          </a:xfrm>
          <a:prstGeom prst="rect">
            <a:avLst/>
          </a:prstGeom>
          <a:noFill/>
          <a:ln w="28575">
            <a:solidFill>
              <a:srgbClr val="6F3505"/>
            </a:solidFill>
          </a:ln>
        </p:spPr>
      </p:pic>
      <p:pic>
        <p:nvPicPr>
          <p:cNvPr id="3080" name="Picture 8" descr="C:\Documents and Settings\Alena T\Local Settings\Temporary Internet Files\Content.IE5\86PASBBR\MC900336116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16176" y="3635821"/>
            <a:ext cx="1577681" cy="2054897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431800" y="5940077"/>
            <a:ext cx="2307042" cy="7793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Petra si zvyká </a:t>
            </a:r>
          </a:p>
          <a:p>
            <a:r>
              <a:rPr lang="cs-CZ" sz="2400" b="1" dirty="0" smtClean="0"/>
              <a:t>na rovnátka.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032200" y="5652045"/>
            <a:ext cx="5725285" cy="7793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Na velikonoce jsme si zvykli malovat</a:t>
            </a:r>
          </a:p>
          <a:p>
            <a:r>
              <a:rPr lang="cs-CZ" sz="2400" b="1" dirty="0" smtClean="0"/>
              <a:t>vajíčka, na vánoce strojit stromeček…</a:t>
            </a:r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59792" y="6876181"/>
            <a:ext cx="8972328" cy="4930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co sis musel zvyknout ty? Co ti dělalo problém?</a:t>
            </a:r>
            <a:endParaRPr lang="cs-CZ" sz="2800" b="1" dirty="0">
              <a:solidFill>
                <a:srgbClr val="6F350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znamená slovo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72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ŽVÝKAT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3076" name="Picture 4" descr="C:\Documents and Settings\Alena T\Local Settings\Temporary Internet Files\Content.IE5\86PASBBR\MC90023211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4752280" y="2483693"/>
            <a:ext cx="2152521" cy="2725782"/>
          </a:xfrm>
          <a:prstGeom prst="rect">
            <a:avLst/>
          </a:prstGeom>
          <a:noFill/>
        </p:spPr>
      </p:pic>
      <p:pic>
        <p:nvPicPr>
          <p:cNvPr id="3077" name="Picture 5" descr="C:\Documents and Settings\Alena T\Local Settings\Temporary Internet Files\Content.IE5\86PASBBR\MP90022757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44568" y="1475581"/>
            <a:ext cx="2160240" cy="3281378"/>
          </a:xfrm>
          <a:prstGeom prst="rect">
            <a:avLst/>
          </a:prstGeom>
          <a:noFill/>
          <a:ln w="28575">
            <a:solidFill>
              <a:srgbClr val="6F3505"/>
            </a:solidFill>
          </a:ln>
        </p:spPr>
      </p:pic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Drcení potravy zuby nebo dásní</a:t>
            </a:r>
            <a:endParaRPr lang="cs-CZ" sz="3200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C:\Documents and Settings\Alena T\Local Settings\Temporary Internet Files\Content.IE5\V3I0JEVZ\MP90041005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5816" y="2555701"/>
            <a:ext cx="3888432" cy="3888432"/>
          </a:xfrm>
          <a:prstGeom prst="rect">
            <a:avLst/>
          </a:prstGeom>
          <a:noFill/>
          <a:ln w="28575">
            <a:solidFill>
              <a:srgbClr val="6F3505"/>
            </a:solidFill>
          </a:ln>
        </p:spPr>
      </p:pic>
      <p:sp>
        <p:nvSpPr>
          <p:cNvPr id="14" name="TextovéPole 13"/>
          <p:cNvSpPr txBox="1"/>
          <p:nvPr/>
        </p:nvSpPr>
        <p:spPr>
          <a:xfrm>
            <a:off x="431800" y="6588149"/>
            <a:ext cx="4564070" cy="7793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Po ukousnutí musíme pizzu</a:t>
            </a:r>
          </a:p>
          <a:p>
            <a:r>
              <a:rPr lang="cs-CZ" sz="2400" b="1" dirty="0" smtClean="0"/>
              <a:t>ještě v ústech chvilku žvýkat.</a:t>
            </a:r>
            <a:endParaRPr lang="cs-CZ" sz="24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752280" y="5075981"/>
            <a:ext cx="1946367" cy="11228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Jenda stále </a:t>
            </a:r>
          </a:p>
          <a:p>
            <a:r>
              <a:rPr lang="cs-CZ" sz="2400" b="1" dirty="0" smtClean="0"/>
              <a:t>žvýká</a:t>
            </a:r>
          </a:p>
          <a:p>
            <a:r>
              <a:rPr lang="cs-CZ" sz="2400" b="1" dirty="0" smtClean="0"/>
              <a:t>žvýkačku.</a:t>
            </a:r>
            <a:endParaRPr lang="cs-CZ" sz="24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7200552" y="4787949"/>
            <a:ext cx="2476960" cy="11228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Kráva důkladně</a:t>
            </a:r>
          </a:p>
          <a:p>
            <a:r>
              <a:rPr lang="cs-CZ" sz="2400" b="1" dirty="0" smtClean="0"/>
              <a:t>každé sousto</a:t>
            </a:r>
          </a:p>
          <a:p>
            <a:r>
              <a:rPr lang="cs-CZ" sz="2400" b="1" dirty="0" smtClean="0"/>
              <a:t>dlouho žvýká.</a:t>
            </a:r>
            <a:endParaRPr lang="cs-CZ" sz="24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112320" y="6444133"/>
            <a:ext cx="4540025" cy="89383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Víš, kdo jsou přežvýkavci</a:t>
            </a:r>
          </a:p>
          <a:p>
            <a:r>
              <a:rPr lang="cs-CZ" sz="2800" b="1" dirty="0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kdo mezi ně patří?</a:t>
            </a:r>
            <a:endParaRPr lang="cs-CZ" sz="2800" b="1" dirty="0">
              <a:solidFill>
                <a:srgbClr val="6F350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3808" y="539477"/>
            <a:ext cx="9072563" cy="1259946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Malé opakování, </a:t>
            </a:r>
            <a:br>
              <a:rPr lang="cs-CZ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všechna vyjmenovaná slova po V</a:t>
            </a:r>
            <a:endParaRPr lang="cs-CZ" dirty="0">
              <a:solidFill>
                <a:schemeClr val="bg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vy, vysoký, výt, výskat, zvykat, žvýkat, </a:t>
            </a:r>
            <a:r>
              <a:rPr lang="cs-CZ" sz="4800" b="1" dirty="0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vydra, výr, vyžle, povyk, výheň, slova               s předponou vy-, </a:t>
            </a:r>
            <a:r>
              <a:rPr lang="cs-CZ" sz="4800" b="1" dirty="0" err="1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</a:t>
            </a:r>
            <a:r>
              <a:rPr lang="cs-CZ" sz="4800" b="1" dirty="0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b="1" dirty="0" smtClean="0"/>
              <a:t>     Zkus teď sám vysvětlit význam prvních vyjmenovaných slov, která jsme společně probrali.</a:t>
            </a:r>
            <a:endParaRPr lang="cs-CZ" sz="33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F3505">
                <a:alpha val="64000"/>
              </a:srgb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75816" y="1115541"/>
            <a:ext cx="9072563" cy="5472293"/>
          </a:xfrm>
        </p:spPr>
        <p:txBody>
          <a:bodyPr>
            <a:normAutofit/>
          </a:bodyPr>
          <a:lstStyle/>
          <a:p>
            <a:r>
              <a:rPr lang="cs-CZ" sz="2800" dirty="0" smtClean="0"/>
              <a:t>Zdroje:</a:t>
            </a:r>
          </a:p>
          <a:p>
            <a:r>
              <a:rPr lang="cs-CZ" sz="1600" dirty="0" smtClean="0">
                <a:hlinkClick r:id="rId2"/>
              </a:rPr>
              <a:t>www.office.</a:t>
            </a:r>
            <a:r>
              <a:rPr lang="cs-CZ" sz="1600" dirty="0" err="1" smtClean="0">
                <a:hlinkClick r:id="rId2"/>
              </a:rPr>
              <a:t>microsoft.com</a:t>
            </a:r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1012</TotalTime>
  <Words>421</Words>
  <Application>Microsoft Office PowerPoint</Application>
  <PresentationFormat>Vlastní</PresentationFormat>
  <Paragraphs>100</Paragraphs>
  <Slides>11</Slides>
  <Notes>1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Prezentace aplikace PowerPoint</vt:lpstr>
      <vt:lpstr>Prezentace aplikace PowerPoint</vt:lpstr>
      <vt:lpstr>  Všechna vyjmenovaná slova po V</vt:lpstr>
      <vt:lpstr>Co znamená slovo VY?</vt:lpstr>
      <vt:lpstr>Co znamená slovo VYSOKÝ?</vt:lpstr>
      <vt:lpstr>Co znamená slovo VÝT?</vt:lpstr>
      <vt:lpstr>Co znamená  VÝSKAT?</vt:lpstr>
      <vt:lpstr>Co znamená slovo ZVYKAT?</vt:lpstr>
      <vt:lpstr>Co znamená slovo ŽVÝKAT?</vt:lpstr>
      <vt:lpstr>Malé opakování,   všechna vyjmenovaná slova po V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Vyjmenovaná slova po B a jejich význam</dc:title>
  <dc:subject>Český jazyk</dc:subject>
  <dc:creator>Plavská škola</dc:creator>
  <cp:lastModifiedBy>Jana Kneřová</cp:lastModifiedBy>
  <cp:revision>122</cp:revision>
  <cp:lastPrinted>1601-01-01T00:00:00Z</cp:lastPrinted>
  <dcterms:created xsi:type="dcterms:W3CDTF">2011-08-21T18:05:50Z</dcterms:created>
  <dcterms:modified xsi:type="dcterms:W3CDTF">2013-04-02T08:47:10Z</dcterms:modified>
</cp:coreProperties>
</file>