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8"/>
  </p:notesMasterIdLst>
  <p:sldIdLst>
    <p:sldId id="266" r:id="rId2"/>
    <p:sldId id="285" r:id="rId3"/>
    <p:sldId id="270" r:id="rId4"/>
    <p:sldId id="271" r:id="rId5"/>
    <p:sldId id="272" r:id="rId6"/>
    <p:sldId id="278" r:id="rId7"/>
    <p:sldId id="279" r:id="rId8"/>
    <p:sldId id="277" r:id="rId9"/>
    <p:sldId id="276" r:id="rId10"/>
    <p:sldId id="280" r:id="rId11"/>
    <p:sldId id="281" r:id="rId12"/>
    <p:sldId id="282" r:id="rId13"/>
    <p:sldId id="283" r:id="rId14"/>
    <p:sldId id="284" r:id="rId15"/>
    <p:sldId id="286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zeumcl.cz/fotogalerie/seminar_spoje/main/25.jpg" TargetMode="External"/><Relationship Id="rId2" Type="http://schemas.openxmlformats.org/officeDocument/2006/relationships/hyperlink" Target="http://www.pozitivni-noviny.cz/test/gallery/Image/2009/10/papir/0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zm.cz/fileadmin/user_upload/oddeleni/literarni/soutez_k_h_macha/Anna%20Rennerov%C3%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94365064"/>
              </p:ext>
            </p:extLst>
          </p:nvPr>
        </p:nvGraphicFramePr>
        <p:xfrm>
          <a:off x="1000100" y="2357430"/>
          <a:ext cx="6929486" cy="378049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VY_32_INOVACE_01_C_12</a:t>
                      </a:r>
                      <a:endParaRPr lang="cs-CZ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Humanitní předměty 4. ročník</a:t>
                      </a:r>
                      <a:endParaRPr lang="cs-CZ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Maturitní příprava: Pracovní list – K. H.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Mácha: Máj</a:t>
                      </a:r>
                      <a:endParaRPr lang="cs-CZ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Tereza Federselová</a:t>
                      </a:r>
                      <a:endParaRPr lang="cs-CZ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9386397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>
              <a:buNone/>
            </a:pPr>
            <a:r>
              <a:rPr lang="cs-CZ" altLang="cs-CZ" sz="3200" dirty="0" smtClean="0"/>
              <a:t>Text je určen pro žáky 4. ročníku střední odborné školy a žákům nástavbového studia. Prezentace obsahuje umělecký text s otázkami, na kterém si žáci vyzkoušejí formu ústní části maturitní zkoušky – práce s </a:t>
            </a:r>
            <a:r>
              <a:rPr lang="cs-CZ" altLang="cs-CZ" sz="3200" dirty="0" smtClean="0"/>
              <a:t>uměleckým textem</a:t>
            </a:r>
            <a:r>
              <a:rPr lang="cs-CZ" altLang="cs-CZ" sz="3200" dirty="0" smtClean="0"/>
              <a:t>. Vybrané dílo je Máj od Karla Hynka Máchy, velmi často volené dílo povinné četby.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endParaRPr lang="cs-CZ" altLang="cs-CZ" dirty="0" smtClean="0">
              <a:solidFill>
                <a:srgbClr val="FF0000"/>
              </a:solidFill>
            </a:endParaRP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Metodický pokyn:</a:t>
            </a:r>
          </a:p>
          <a:p>
            <a:pPr marL="0" indent="0" algn="just" eaLnBrk="1" hangingPunct="1">
              <a:buFont typeface="Wingdings 2" pitchFamily="18" charset="2"/>
              <a:buNone/>
            </a:pPr>
            <a:r>
              <a:rPr lang="cs-CZ" altLang="cs-CZ" sz="3200" dirty="0" smtClean="0"/>
              <a:t>Vyučující s pomocí interaktivní tabule použije materiál k samostatné práci žáků. Prezentaci lze také využít jako opakující práci.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Karel Hynek Mácha - Máj</a:t>
            </a:r>
            <a:endParaRPr lang="cs-CZ" b="1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" name="Zástupný symbol pro obsah 6" descr="mách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76350" y="1955800"/>
            <a:ext cx="2552700" cy="3838575"/>
          </a:xfrm>
        </p:spPr>
      </p:pic>
      <p:pic>
        <p:nvPicPr>
          <p:cNvPr id="8" name="Zástupný symbol pro obsah 7" descr="máj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845050" y="2530989"/>
            <a:ext cx="3886200" cy="2688198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Otázky </a:t>
            </a:r>
            <a:endParaRPr lang="cs-CZ" b="1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Přiřaďte autora a dílo ke kulturnímu směru. Uveďte znaky daného směru a některé doložte pomocí ukázky.</a:t>
            </a:r>
          </a:p>
          <a:p>
            <a:pPr lvl="0" algn="just"/>
            <a:r>
              <a:rPr lang="cs-CZ" dirty="0" smtClean="0"/>
              <a:t>Zařaďte autora do kontextu české literatury.</a:t>
            </a:r>
          </a:p>
          <a:p>
            <a:pPr lvl="0" algn="just"/>
            <a:r>
              <a:rPr lang="cs-CZ" dirty="0" smtClean="0"/>
              <a:t>Zařaďte dílo Máj do kontextu autorovy tvorby.</a:t>
            </a:r>
          </a:p>
          <a:p>
            <a:pPr lvl="0" algn="just"/>
            <a:r>
              <a:rPr lang="cs-CZ" dirty="0" smtClean="0"/>
              <a:t>Určete literární žánr díla a charakterizujte jej.</a:t>
            </a:r>
          </a:p>
          <a:p>
            <a:pPr lvl="0" algn="just"/>
            <a:r>
              <a:rPr lang="cs-CZ" dirty="0" smtClean="0"/>
              <a:t>Jak pohlíží Mácha v Máji na vinu jedince? Porovnejte s pohledem K. J. Erbena.</a:t>
            </a:r>
          </a:p>
          <a:p>
            <a:pPr lvl="0" algn="just"/>
            <a:r>
              <a:rPr lang="cs-CZ" dirty="0" smtClean="0"/>
              <a:t>Pojmenujte a charakterizujte hlavní postavu díla Máj.</a:t>
            </a:r>
          </a:p>
          <a:p>
            <a:pPr lvl="0" algn="just"/>
            <a:r>
              <a:rPr lang="cs-CZ" dirty="0" smtClean="0"/>
              <a:t>Ve které části se autor ztotožňuje s hlavní postavou a jakým způsobem?</a:t>
            </a:r>
          </a:p>
          <a:p>
            <a:pPr lvl="0" algn="just"/>
            <a:r>
              <a:rPr lang="cs-CZ" dirty="0" smtClean="0"/>
              <a:t>U prvních čtyř veršů určete druh rýmu.</a:t>
            </a:r>
          </a:p>
          <a:p>
            <a:pPr algn="just"/>
            <a:r>
              <a:rPr lang="cs-CZ" dirty="0" smtClean="0"/>
              <a:t>Najděte </a:t>
            </a:r>
            <a:r>
              <a:rPr lang="cs-CZ" dirty="0" smtClean="0"/>
              <a:t>v ukázce obrazná </a:t>
            </a:r>
            <a:r>
              <a:rPr lang="cs-CZ" dirty="0" smtClean="0"/>
              <a:t>pojmenování a pojmenujte je.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Text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4320480" cy="507979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O lásce šeptal tichý mech;</a:t>
            </a:r>
          </a:p>
          <a:p>
            <a:pPr>
              <a:buNone/>
            </a:pPr>
            <a:r>
              <a:rPr lang="cs-CZ" dirty="0" smtClean="0"/>
              <a:t>kvetoucí strom lhal lásky žel</a:t>
            </a:r>
          </a:p>
          <a:p>
            <a:pPr>
              <a:buNone/>
            </a:pPr>
            <a:r>
              <a:rPr lang="cs-CZ" dirty="0" smtClean="0"/>
              <a:t>svou lásku slavík růži pěl</a:t>
            </a:r>
          </a:p>
          <a:p>
            <a:pPr>
              <a:buNone/>
            </a:pPr>
            <a:r>
              <a:rPr lang="cs-CZ" dirty="0" err="1" smtClean="0"/>
              <a:t>růžinu</a:t>
            </a:r>
            <a:r>
              <a:rPr lang="cs-CZ" dirty="0" smtClean="0"/>
              <a:t> jevil vonný vzdech.</a:t>
            </a:r>
          </a:p>
          <a:p>
            <a:pPr>
              <a:buNone/>
            </a:pPr>
            <a:r>
              <a:rPr lang="cs-CZ" dirty="0" smtClean="0"/>
              <a:t>Jezero hladké v křoví stinných</a:t>
            </a:r>
          </a:p>
          <a:p>
            <a:pPr>
              <a:buNone/>
            </a:pPr>
            <a:r>
              <a:rPr lang="cs-CZ" dirty="0" smtClean="0"/>
              <a:t>zvučelo temně tajný bol,</a:t>
            </a:r>
          </a:p>
          <a:p>
            <a:pPr>
              <a:buNone/>
            </a:pPr>
            <a:r>
              <a:rPr lang="cs-CZ" dirty="0" smtClean="0"/>
              <a:t>břeh je objímal kol a kol;</a:t>
            </a:r>
          </a:p>
          <a:p>
            <a:pPr>
              <a:buNone/>
            </a:pPr>
            <a:r>
              <a:rPr lang="cs-CZ" dirty="0" smtClean="0"/>
              <a:t>a slunce jasná světů jiných</a:t>
            </a:r>
          </a:p>
          <a:p>
            <a:pPr>
              <a:buNone/>
            </a:pPr>
            <a:r>
              <a:rPr lang="cs-CZ" dirty="0" smtClean="0"/>
              <a:t>bloudila blankytnými pásky,</a:t>
            </a:r>
          </a:p>
          <a:p>
            <a:pPr>
              <a:buNone/>
            </a:pPr>
            <a:r>
              <a:rPr lang="cs-CZ" dirty="0" smtClean="0"/>
              <a:t>planoucí tam co slzy lásky.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499992" y="1589566"/>
            <a:ext cx="4644008" cy="507979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I světy jich v oblohu skvoucí</a:t>
            </a:r>
          </a:p>
          <a:p>
            <a:pPr>
              <a:buNone/>
            </a:pPr>
            <a:r>
              <a:rPr lang="cs-CZ" dirty="0" smtClean="0"/>
              <a:t>Co ve chrám věčné lásky vzešly;</a:t>
            </a:r>
          </a:p>
          <a:p>
            <a:pPr>
              <a:buNone/>
            </a:pPr>
            <a:r>
              <a:rPr lang="cs-CZ" dirty="0" smtClean="0"/>
              <a:t>až se – milostí k sobě vroucí</a:t>
            </a:r>
          </a:p>
          <a:p>
            <a:pPr>
              <a:buNone/>
            </a:pPr>
            <a:r>
              <a:rPr lang="cs-CZ" dirty="0" smtClean="0"/>
              <a:t>změnivše se v jiskry hasnoucí –</a:t>
            </a:r>
          </a:p>
          <a:p>
            <a:pPr>
              <a:buNone/>
            </a:pPr>
            <a:r>
              <a:rPr lang="cs-CZ" dirty="0" smtClean="0"/>
              <a:t>bloudící co milenci sešly.</a:t>
            </a:r>
          </a:p>
          <a:p>
            <a:pPr>
              <a:buNone/>
            </a:pPr>
            <a:r>
              <a:rPr lang="cs-CZ" dirty="0" err="1" smtClean="0"/>
              <a:t>Ouplné</a:t>
            </a:r>
            <a:r>
              <a:rPr lang="cs-CZ" dirty="0" smtClean="0"/>
              <a:t> lůny krásná tvář – </a:t>
            </a:r>
          </a:p>
          <a:p>
            <a:pPr>
              <a:buNone/>
            </a:pPr>
            <a:r>
              <a:rPr lang="cs-CZ" dirty="0" smtClean="0"/>
              <a:t>tak bledě jasná, jasně bledá</a:t>
            </a:r>
          </a:p>
          <a:p>
            <a:pPr>
              <a:buNone/>
            </a:pPr>
            <a:r>
              <a:rPr lang="cs-CZ" dirty="0" smtClean="0"/>
              <a:t>jak milence milenka hledá-</a:t>
            </a:r>
          </a:p>
          <a:p>
            <a:pPr>
              <a:buNone/>
            </a:pPr>
            <a:r>
              <a:rPr lang="cs-CZ" dirty="0" smtClean="0"/>
              <a:t>ve růžovou vzplanula zář;</a:t>
            </a:r>
          </a:p>
          <a:p>
            <a:pPr>
              <a:buNone/>
            </a:pPr>
            <a:r>
              <a:rPr lang="cs-CZ" dirty="0" smtClean="0"/>
              <a:t>ve vodách obrazy své zřela</a:t>
            </a:r>
          </a:p>
          <a:p>
            <a:pPr>
              <a:buNone/>
            </a:pPr>
            <a:r>
              <a:rPr lang="cs-CZ" dirty="0" smtClean="0"/>
              <a:t>a sama k sobě láskou mřela.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600" b="1" dirty="0" smtClean="0">
                <a:solidFill>
                  <a:schemeClr val="accent2"/>
                </a:solidFill>
              </a:rPr>
              <a:t>Přiřaďte autora a dílo ke kulturnímu směru. Uveďte znaky daného směru a některé doložte pomocí ukázky.</a:t>
            </a:r>
          </a:p>
          <a:p>
            <a:pPr lvl="1" algn="just"/>
            <a:r>
              <a:rPr lang="cs-CZ" sz="2400" dirty="0" smtClean="0"/>
              <a:t>romantismus – kulturní směr konce 18. a první </a:t>
            </a:r>
            <a:r>
              <a:rPr lang="cs-CZ" sz="2400" dirty="0" err="1" smtClean="0"/>
              <a:t>pol</a:t>
            </a:r>
            <a:r>
              <a:rPr lang="cs-CZ" sz="2400" dirty="0" smtClean="0"/>
              <a:t>. 19. stol.</a:t>
            </a:r>
          </a:p>
          <a:p>
            <a:pPr lvl="1" algn="just"/>
            <a:r>
              <a:rPr lang="cs-CZ" sz="2400" dirty="0" smtClean="0"/>
              <a:t>v českém prostředí se romantismus překrývá s obdobím národního obrození</a:t>
            </a:r>
          </a:p>
          <a:p>
            <a:pPr lvl="2" algn="just"/>
            <a:r>
              <a:rPr lang="cs-CZ" b="1" dirty="0" smtClean="0"/>
              <a:t>znaky</a:t>
            </a:r>
          </a:p>
          <a:p>
            <a:pPr lvl="3" algn="just"/>
            <a:r>
              <a:rPr lang="cs-CZ" sz="1900" dirty="0" smtClean="0"/>
              <a:t>city, pocity, ideály</a:t>
            </a:r>
          </a:p>
          <a:p>
            <a:pPr lvl="3" algn="just"/>
            <a:r>
              <a:rPr lang="cs-CZ" sz="1900" dirty="0" smtClean="0"/>
              <a:t>i</a:t>
            </a:r>
            <a:r>
              <a:rPr lang="cs-CZ" sz="1900" dirty="0" smtClean="0"/>
              <a:t>ndividualita</a:t>
            </a:r>
            <a:endParaRPr lang="cs-CZ" sz="1900" dirty="0" smtClean="0"/>
          </a:p>
          <a:p>
            <a:pPr lvl="3" algn="just"/>
            <a:r>
              <a:rPr lang="cs-CZ" sz="1900" dirty="0" smtClean="0"/>
              <a:t>rozpor mezi snem a skutečností</a:t>
            </a:r>
          </a:p>
          <a:p>
            <a:pPr lvl="3" algn="just"/>
            <a:r>
              <a:rPr lang="cs-CZ" sz="1900" dirty="0" err="1" smtClean="0"/>
              <a:t>mystično</a:t>
            </a:r>
            <a:r>
              <a:rPr lang="cs-CZ" sz="1900" dirty="0" smtClean="0"/>
              <a:t>, tajemno a fantazie</a:t>
            </a:r>
          </a:p>
          <a:p>
            <a:pPr lvl="3" algn="just"/>
            <a:r>
              <a:rPr lang="cs-CZ" sz="1900" dirty="0" smtClean="0"/>
              <a:t>odkaz do minulosti</a:t>
            </a:r>
          </a:p>
          <a:p>
            <a:pPr lvl="3" algn="just"/>
            <a:r>
              <a:rPr lang="cs-CZ" sz="1900" dirty="0" smtClean="0"/>
              <a:t>odkaz na folklór a lidovou slovesnost</a:t>
            </a:r>
          </a:p>
          <a:p>
            <a:pPr lvl="3" algn="just"/>
            <a:r>
              <a:rPr lang="cs-CZ" sz="1900" dirty="0" smtClean="0"/>
              <a:t>rozsáhlé popisy přírody</a:t>
            </a:r>
          </a:p>
          <a:p>
            <a:pPr lvl="3" algn="just"/>
            <a:r>
              <a:rPr lang="cs-CZ" sz="1900" dirty="0" smtClean="0"/>
              <a:t>tajemná záhadná místa – hrady, hřbitovy, jezera, skály</a:t>
            </a:r>
          </a:p>
          <a:p>
            <a:pPr lvl="3" algn="just"/>
            <a:r>
              <a:rPr lang="cs-CZ" sz="1900" dirty="0" smtClean="0"/>
              <a:t>rozervaný romantický hrdina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r>
              <a:rPr lang="cs-CZ" b="1" dirty="0" smtClean="0"/>
              <a:t>ukázka</a:t>
            </a:r>
          </a:p>
          <a:p>
            <a:pPr lvl="1"/>
            <a:r>
              <a:rPr lang="cs-CZ" i="1" dirty="0" smtClean="0"/>
              <a:t>láska, popisy přírody a tajemná záhadná místa</a:t>
            </a:r>
          </a:p>
          <a:p>
            <a:pPr lvl="2"/>
            <a:r>
              <a:rPr lang="cs-CZ" sz="2400" dirty="0" smtClean="0"/>
              <a:t>O lásce šeptal tichý mech;</a:t>
            </a:r>
          </a:p>
          <a:p>
            <a:pPr>
              <a:buNone/>
            </a:pPr>
            <a:r>
              <a:rPr lang="cs-CZ" sz="2400" dirty="0" smtClean="0"/>
              <a:t>		kvetoucí strom lhal lásky žel</a:t>
            </a:r>
          </a:p>
          <a:p>
            <a:pPr>
              <a:buNone/>
            </a:pPr>
            <a:r>
              <a:rPr lang="cs-CZ" sz="2400" dirty="0" smtClean="0"/>
              <a:t>		svou lásku slavík růži pěl</a:t>
            </a:r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dirty="0" err="1" smtClean="0"/>
              <a:t>růžinu</a:t>
            </a:r>
            <a:r>
              <a:rPr lang="cs-CZ" sz="2400" dirty="0" smtClean="0"/>
              <a:t> jevil vonný vzdech.</a:t>
            </a:r>
          </a:p>
          <a:p>
            <a:pPr>
              <a:buNone/>
            </a:pPr>
            <a:r>
              <a:rPr lang="cs-CZ" sz="2400" dirty="0" smtClean="0"/>
              <a:t>		Jezero hladké v křoví stinných</a:t>
            </a:r>
          </a:p>
          <a:p>
            <a:pPr algn="just">
              <a:buNone/>
            </a:pPr>
            <a:r>
              <a:rPr lang="cs-CZ" sz="2400" dirty="0" smtClean="0"/>
              <a:t>		zvučelo temně tajný bol,</a:t>
            </a:r>
          </a:p>
          <a:p>
            <a:pPr>
              <a:buNone/>
            </a:pPr>
            <a:r>
              <a:rPr lang="cs-CZ" sz="2400" dirty="0" smtClean="0"/>
              <a:t>		břeh je objímal kol a kol;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 b="1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lvl="0" algn="just"/>
            <a:r>
              <a:rPr lang="cs-CZ" sz="2600" b="1" smtClean="0">
                <a:solidFill>
                  <a:schemeClr val="accent2"/>
                </a:solidFill>
              </a:rPr>
              <a:t>Zařaďte autora do kontextu české literatury.</a:t>
            </a:r>
          </a:p>
          <a:p>
            <a:pPr lvl="1" algn="just"/>
            <a:r>
              <a:rPr lang="cs-CZ" sz="2400" smtClean="0"/>
              <a:t>jediný typický český romantik</a:t>
            </a:r>
          </a:p>
          <a:p>
            <a:pPr lvl="1" algn="just"/>
            <a:r>
              <a:rPr lang="cs-CZ" sz="2400" smtClean="0"/>
              <a:t>autoři tvořící současně s Máchou nejsou klasičtí romantici</a:t>
            </a:r>
          </a:p>
          <a:p>
            <a:pPr lvl="2" algn="just"/>
            <a:r>
              <a:rPr lang="cs-CZ" b="1" smtClean="0"/>
              <a:t>Karel Jaromír Erben</a:t>
            </a:r>
          </a:p>
          <a:p>
            <a:pPr lvl="3" algn="just"/>
            <a:r>
              <a:rPr lang="cs-CZ" sz="2200" smtClean="0"/>
              <a:t>nemá romantického hrdinu </a:t>
            </a:r>
            <a:r>
              <a:rPr lang="cs-CZ" sz="2200" smtClean="0">
                <a:cs typeface="Arial"/>
              </a:rPr>
              <a:t>→ hrdina není rozervaný, nestojí proti společnosti</a:t>
            </a:r>
          </a:p>
          <a:p>
            <a:pPr lvl="3" algn="just"/>
            <a:r>
              <a:rPr lang="cs-CZ" sz="2200" smtClean="0">
                <a:cs typeface="Arial"/>
              </a:rPr>
              <a:t>popisy krajiny jsou zkratkovité</a:t>
            </a:r>
          </a:p>
          <a:p>
            <a:pPr lvl="3" algn="just"/>
            <a:r>
              <a:rPr lang="cs-CZ" sz="2200" smtClean="0">
                <a:cs typeface="Arial"/>
              </a:rPr>
              <a:t>romantická jsou tajemná místa – jezera, hřbitovy, lesy</a:t>
            </a:r>
          </a:p>
          <a:p>
            <a:pPr lvl="3" algn="just"/>
            <a:r>
              <a:rPr lang="cs-CZ" sz="2200" smtClean="0">
                <a:cs typeface="Arial"/>
              </a:rPr>
              <a:t>inspirace v pradávných mýtech, zázračnost</a:t>
            </a:r>
          </a:p>
          <a:p>
            <a:pPr lvl="2" algn="just"/>
            <a:r>
              <a:rPr lang="cs-CZ" b="1" smtClean="0"/>
              <a:t>Josef Kajetán Tyl</a:t>
            </a:r>
          </a:p>
          <a:p>
            <a:pPr lvl="3" algn="just"/>
            <a:r>
              <a:rPr lang="cs-CZ" sz="2200" smtClean="0"/>
              <a:t>dílo je stále národněobrozenecké</a:t>
            </a:r>
          </a:p>
          <a:p>
            <a:pPr lvl="3" algn="just"/>
            <a:r>
              <a:rPr lang="cs-CZ" sz="2200" smtClean="0"/>
              <a:t>důraz na vlastenectví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/>
          </a:bodyPr>
          <a:lstStyle/>
          <a:p>
            <a:pPr lvl="0" algn="just"/>
            <a:r>
              <a:rPr lang="cs-CZ" b="1" smtClean="0">
                <a:solidFill>
                  <a:schemeClr val="accent2"/>
                </a:solidFill>
              </a:rPr>
              <a:t>Zařaďte dílo Máj do kontextu autorovy tvorby.</a:t>
            </a:r>
          </a:p>
          <a:p>
            <a:pPr lvl="1" algn="just"/>
            <a:r>
              <a:rPr lang="cs-CZ" smtClean="0"/>
              <a:t>Máj zaujímá ústřední místo v Máchově tvorbě i dějinách české literatury</a:t>
            </a:r>
          </a:p>
          <a:p>
            <a:pPr lvl="1" algn="just"/>
            <a:r>
              <a:rPr lang="cs-CZ" smtClean="0"/>
              <a:t>Máj bylo jediné dílo, které vyšlo za Máchova života, ale autor si jej musel vydat sám</a:t>
            </a:r>
          </a:p>
          <a:p>
            <a:pPr lvl="1" algn="just"/>
            <a:r>
              <a:rPr lang="cs-CZ" smtClean="0"/>
              <a:t>ve své době nebyl Máj přijat</a:t>
            </a:r>
            <a:r>
              <a:rPr lang="cs-CZ" smtClean="0">
                <a:latin typeface="+mj-lt"/>
              </a:rPr>
              <a:t> </a:t>
            </a:r>
            <a:r>
              <a:rPr lang="cs-CZ" smtClean="0">
                <a:latin typeface="+mj-lt"/>
                <a:cs typeface="Arial"/>
              </a:rPr>
              <a:t>→ dílo docenila až generace májovců</a:t>
            </a:r>
          </a:p>
          <a:p>
            <a:pPr lvl="1" algn="just"/>
            <a:r>
              <a:rPr lang="cs-CZ" b="1" i="1" smtClean="0">
                <a:latin typeface="+mj-lt"/>
              </a:rPr>
              <a:t>ostatní díla</a:t>
            </a:r>
          </a:p>
          <a:p>
            <a:pPr lvl="2" algn="just"/>
            <a:r>
              <a:rPr lang="cs-CZ" smtClean="0">
                <a:latin typeface="+mj-lt"/>
              </a:rPr>
              <a:t>Cikáni – dílo s podobným námětem jako dílo Máj</a:t>
            </a:r>
          </a:p>
          <a:p>
            <a:pPr lvl="2" algn="just"/>
            <a:r>
              <a:rPr lang="cs-CZ" err="1" smtClean="0">
                <a:latin typeface="+mj-lt"/>
              </a:rPr>
              <a:t>Márinka</a:t>
            </a:r>
            <a:r>
              <a:rPr lang="cs-CZ" smtClean="0">
                <a:latin typeface="+mj-lt"/>
              </a:rPr>
              <a:t> – lyrická povídka o krásné chudé dívce</a:t>
            </a:r>
          </a:p>
          <a:p>
            <a:pPr lvl="2" algn="just"/>
            <a:r>
              <a:rPr lang="cs-CZ" smtClean="0">
                <a:latin typeface="+mj-lt"/>
              </a:rPr>
              <a:t>Večer na Bezdězu – lyrizovaná próza inspirována cestovními dojmy</a:t>
            </a:r>
          </a:p>
          <a:p>
            <a:pPr lvl="2" algn="just"/>
            <a:r>
              <a:rPr lang="cs-CZ" smtClean="0">
                <a:latin typeface="+mj-lt"/>
              </a:rPr>
              <a:t>Křivoklad – historická próza; 1. díl zamýšlené tetralogie </a:t>
            </a:r>
            <a:r>
              <a:rPr lang="cs-CZ" b="1" i="1" smtClean="0">
                <a:latin typeface="+mj-lt"/>
              </a:rPr>
              <a:t>Kat</a:t>
            </a:r>
            <a:endParaRPr lang="cs-CZ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Určete literární žánr díla a charakterizujte jej.</a:t>
            </a:r>
          </a:p>
          <a:p>
            <a:pPr lvl="1">
              <a:lnSpc>
                <a:spcPct val="150000"/>
              </a:lnSpc>
            </a:pPr>
            <a:r>
              <a:rPr lang="cs-CZ" sz="2800" b="1" dirty="0" smtClean="0"/>
              <a:t>poema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byronská povídka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rozsáhlá epická či lyricko-epická skladba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většinou delší než báseň, skládá se z několika zpěvů</a:t>
            </a:r>
          </a:p>
          <a:p>
            <a:pPr lvl="3" algn="just">
              <a:lnSpc>
                <a:spcPct val="150000"/>
              </a:lnSpc>
            </a:pPr>
            <a:r>
              <a:rPr lang="cs-CZ" sz="2600" b="1" i="1" dirty="0" smtClean="0"/>
              <a:t>Máj – </a:t>
            </a:r>
            <a:r>
              <a:rPr lang="cs-CZ" sz="2600" dirty="0" smtClean="0"/>
              <a:t>4 zpěvy, 2 intermezza</a:t>
            </a:r>
          </a:p>
          <a:p>
            <a:pPr lvl="2" algn="just">
              <a:lnSpc>
                <a:spcPct val="150000"/>
              </a:lnSpc>
            </a:pPr>
            <a:r>
              <a:rPr lang="cs-CZ" sz="2600" dirty="0" smtClean="0"/>
              <a:t>děj </a:t>
            </a:r>
            <a:r>
              <a:rPr lang="cs-CZ" sz="2600" dirty="0" smtClean="0"/>
              <a:t>básně (povídky) </a:t>
            </a:r>
            <a:r>
              <a:rPr lang="cs-CZ" sz="2600" dirty="0" smtClean="0"/>
              <a:t>je prostoupen lyrickými prvky – popisy, reflexemi, někdy může lyričnost převažovat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lvl="0" algn="just">
              <a:lnSpc>
                <a:spcPct val="120000"/>
              </a:lnSpc>
            </a:pPr>
            <a:r>
              <a:rPr lang="cs-CZ" b="1" dirty="0" smtClean="0">
                <a:solidFill>
                  <a:schemeClr val="accent2"/>
                </a:solidFill>
              </a:rPr>
              <a:t>Jak pohlíží Mácha v Máji na vinu jedince? Porovnejte s pohledem K. J. Erbena.</a:t>
            </a:r>
          </a:p>
          <a:p>
            <a:pPr lvl="1" algn="just">
              <a:lnSpc>
                <a:spcPct val="120000"/>
              </a:lnSpc>
            </a:pPr>
            <a:r>
              <a:rPr lang="cs-CZ" b="1" dirty="0" smtClean="0"/>
              <a:t>Karel Hynek Mácha</a:t>
            </a:r>
          </a:p>
          <a:p>
            <a:pPr lvl="2" algn="just">
              <a:lnSpc>
                <a:spcPct val="120000"/>
              </a:lnSpc>
            </a:pPr>
            <a:r>
              <a:rPr lang="cs-CZ" dirty="0" smtClean="0"/>
              <a:t>Mácha z tragédie jedince viní společnost, která hrdinu ke zlému skutku dohnala. Společnost se neptá po důvodech činu, přesto trestá, a jedinci se proti tomuto trestu bouří.</a:t>
            </a:r>
            <a:endParaRPr lang="cs-CZ" b="1" dirty="0" smtClean="0"/>
          </a:p>
          <a:p>
            <a:pPr lvl="1" algn="just">
              <a:lnSpc>
                <a:spcPct val="120000"/>
              </a:lnSpc>
            </a:pPr>
            <a:r>
              <a:rPr lang="cs-CZ" b="1" dirty="0" smtClean="0"/>
              <a:t>Karel Jaromír Erben</a:t>
            </a:r>
          </a:p>
          <a:p>
            <a:pPr lvl="2" algn="just">
              <a:lnSpc>
                <a:spcPct val="120000"/>
              </a:lnSpc>
            </a:pPr>
            <a:r>
              <a:rPr lang="cs-CZ" dirty="0" smtClean="0"/>
              <a:t>Erben spojuje vinu s tím, kdo se jí i nevědomky dopustil.  Nikdy nepřesouvá motivaci na společnost. Erbenovi hrdinové se proti trestu nebouří a přijímají jej.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179512" y="1589566"/>
            <a:ext cx="6192688" cy="5079793"/>
          </a:xfrm>
        </p:spPr>
        <p:txBody>
          <a:bodyPr>
            <a:normAutofit fontScale="92500"/>
          </a:bodyPr>
          <a:lstStyle/>
          <a:p>
            <a:pPr lvl="0" algn="just"/>
            <a:r>
              <a:rPr lang="cs-CZ" b="1" dirty="0" smtClean="0">
                <a:solidFill>
                  <a:schemeClr val="accent2"/>
                </a:solidFill>
              </a:rPr>
              <a:t>Pojmenujte a charakterizujte hlavní postavu díla Máj.</a:t>
            </a:r>
          </a:p>
          <a:p>
            <a:pPr lvl="1" algn="just"/>
            <a:r>
              <a:rPr lang="cs-CZ" b="1" dirty="0" smtClean="0"/>
              <a:t>Vilém</a:t>
            </a:r>
          </a:p>
          <a:p>
            <a:pPr lvl="2" algn="just"/>
            <a:r>
              <a:rPr lang="cs-CZ" dirty="0" smtClean="0"/>
              <a:t>typický romantický hrdina</a:t>
            </a:r>
          </a:p>
          <a:p>
            <a:pPr lvl="2" algn="just"/>
            <a:r>
              <a:rPr lang="cs-CZ" dirty="0" smtClean="0"/>
              <a:t>loupežník, v dětství odvržený otcem</a:t>
            </a:r>
          </a:p>
          <a:p>
            <a:pPr lvl="2" algn="just"/>
            <a:r>
              <a:rPr lang="cs-CZ" dirty="0" smtClean="0"/>
              <a:t>otcovrah</a:t>
            </a:r>
          </a:p>
          <a:p>
            <a:pPr lvl="2" algn="just"/>
            <a:r>
              <a:rPr lang="cs-CZ" dirty="0" smtClean="0"/>
              <a:t>žárlivý, prchlivý</a:t>
            </a:r>
            <a:r>
              <a:rPr lang="cs-CZ" dirty="0" smtClean="0"/>
              <a:t>, statečný, </a:t>
            </a:r>
            <a:r>
              <a:rPr lang="cs-CZ" dirty="0" smtClean="0"/>
              <a:t>rozervaný, nepochopený společností</a:t>
            </a:r>
          </a:p>
          <a:p>
            <a:pPr lvl="0" algn="just"/>
            <a:r>
              <a:rPr lang="cs-CZ" b="1" dirty="0" smtClean="0">
                <a:solidFill>
                  <a:schemeClr val="accent2"/>
                </a:solidFill>
              </a:rPr>
              <a:t>Ve které části se autor ztotožňuje s hlavní postavou a jakým způsobem?</a:t>
            </a:r>
          </a:p>
          <a:p>
            <a:pPr lvl="1"/>
            <a:r>
              <a:rPr lang="cs-CZ" dirty="0" smtClean="0"/>
              <a:t>na konci celého díla zvoláním </a:t>
            </a:r>
            <a:r>
              <a:rPr lang="cs-CZ" b="1" i="1" dirty="0" smtClean="0"/>
              <a:t>Hynku</a:t>
            </a:r>
            <a:r>
              <a:rPr lang="cs-CZ" dirty="0" smtClean="0"/>
              <a:t>, Viléme, Jarmilo.</a:t>
            </a:r>
            <a:endParaRPr lang="cs-CZ" dirty="0"/>
          </a:p>
        </p:txBody>
      </p:sp>
      <p:pic>
        <p:nvPicPr>
          <p:cNvPr id="6" name="Zástupný symbol pro obsah 5" descr="Anna Rennerová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444208" y="1700808"/>
            <a:ext cx="2520181" cy="4896544"/>
          </a:xfrm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lvl="0" algn="just"/>
            <a:r>
              <a:rPr lang="cs-CZ" sz="3200" b="1" dirty="0" smtClean="0">
                <a:solidFill>
                  <a:schemeClr val="accent2"/>
                </a:solidFill>
              </a:rPr>
              <a:t>U prvních čtyř veršů určete druh rýmu</a:t>
            </a:r>
            <a:r>
              <a:rPr lang="cs-CZ" sz="3200" b="1" dirty="0" smtClean="0">
                <a:solidFill>
                  <a:schemeClr val="accent2"/>
                </a:solidFill>
              </a:rPr>
              <a:t>.</a:t>
            </a:r>
          </a:p>
          <a:p>
            <a:pPr lvl="0" algn="just">
              <a:buNone/>
            </a:pPr>
            <a:endParaRPr lang="cs-CZ" sz="3200" b="1" dirty="0" smtClean="0">
              <a:solidFill>
                <a:schemeClr val="accent2"/>
              </a:solidFill>
            </a:endParaRPr>
          </a:p>
          <a:p>
            <a:pPr lvl="1" algn="just"/>
            <a:r>
              <a:rPr lang="cs-CZ" sz="3000" b="1" i="1" dirty="0" smtClean="0"/>
              <a:t>rým obkročný (</a:t>
            </a:r>
            <a:r>
              <a:rPr lang="cs-CZ" sz="3000" b="1" i="1" dirty="0" err="1" smtClean="0"/>
              <a:t>abba</a:t>
            </a:r>
            <a:r>
              <a:rPr lang="cs-CZ" sz="3000" b="1" i="1" dirty="0" smtClean="0"/>
              <a:t>)</a:t>
            </a:r>
          </a:p>
          <a:p>
            <a:pPr lvl="0" algn="just"/>
            <a:endParaRPr lang="cs-CZ" b="1" dirty="0" smtClean="0">
              <a:solidFill>
                <a:schemeClr val="accent2"/>
              </a:solidFill>
            </a:endParaRPr>
          </a:p>
          <a:p>
            <a:pPr lvl="1" algn="just">
              <a:buNone/>
            </a:pPr>
            <a:r>
              <a:rPr lang="cs-CZ" sz="2900" dirty="0" smtClean="0"/>
              <a:t>O lásce šeptal tichý mech;</a:t>
            </a:r>
          </a:p>
          <a:p>
            <a:pPr algn="just">
              <a:buNone/>
            </a:pPr>
            <a:r>
              <a:rPr lang="cs-CZ" dirty="0" smtClean="0"/>
              <a:t>	kvetoucí strom lhal lásky žel</a:t>
            </a:r>
          </a:p>
          <a:p>
            <a:pPr algn="just">
              <a:buNone/>
            </a:pPr>
            <a:r>
              <a:rPr lang="cs-CZ" dirty="0" smtClean="0"/>
              <a:t>	svou lásku slavík růži pěl</a:t>
            </a:r>
          </a:p>
          <a:p>
            <a:pPr lvl="1" algn="just">
              <a:buNone/>
            </a:pPr>
            <a:r>
              <a:rPr lang="cs-CZ" sz="2900" dirty="0" err="1" smtClean="0"/>
              <a:t>růžinu</a:t>
            </a:r>
            <a:r>
              <a:rPr lang="cs-CZ" sz="2900" dirty="0" smtClean="0"/>
              <a:t> jevil vonný vzdech.</a:t>
            </a:r>
          </a:p>
          <a:p>
            <a:pPr lvl="1">
              <a:buNone/>
            </a:pPr>
            <a:endParaRPr lang="cs-CZ" dirty="0" smtClean="0"/>
          </a:p>
          <a:p>
            <a:pPr lvl="0" algn="just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lvl="0" algn="just"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b="1" dirty="0" smtClean="0">
                <a:solidFill>
                  <a:schemeClr val="accent2"/>
                </a:solidFill>
              </a:rPr>
              <a:t>Najděte </a:t>
            </a:r>
            <a:r>
              <a:rPr lang="cs-CZ" b="1" smtClean="0">
                <a:solidFill>
                  <a:schemeClr val="accent2"/>
                </a:solidFill>
              </a:rPr>
              <a:t>v ukázce obrazná </a:t>
            </a:r>
            <a:r>
              <a:rPr lang="cs-CZ" b="1" dirty="0" smtClean="0">
                <a:solidFill>
                  <a:schemeClr val="accent2"/>
                </a:solidFill>
              </a:rPr>
              <a:t>pojmenování a pojmenujte je.</a:t>
            </a:r>
          </a:p>
          <a:p>
            <a:pPr lvl="1" algn="just"/>
            <a:r>
              <a:rPr lang="cs-CZ" b="1" dirty="0" smtClean="0"/>
              <a:t>personifikace</a:t>
            </a:r>
          </a:p>
          <a:p>
            <a:pPr lvl="2" algn="just"/>
            <a:r>
              <a:rPr lang="cs-CZ" dirty="0" smtClean="0"/>
              <a:t>šeptal mech, strom lhal, břeh objímal, jezero zvučelo, vzplanula </a:t>
            </a:r>
            <a:r>
              <a:rPr lang="cs-CZ" dirty="0" smtClean="0"/>
              <a:t>zář, ...</a:t>
            </a:r>
            <a:endParaRPr lang="cs-CZ" b="1" dirty="0" smtClean="0"/>
          </a:p>
          <a:p>
            <a:pPr lvl="1" algn="just"/>
            <a:r>
              <a:rPr lang="cs-CZ" b="1" dirty="0" smtClean="0"/>
              <a:t>přirovnání</a:t>
            </a:r>
          </a:p>
          <a:p>
            <a:pPr lvl="2" algn="just"/>
            <a:r>
              <a:rPr lang="cs-CZ" dirty="0" smtClean="0"/>
              <a:t>..., jak milence milenka hledá, ...</a:t>
            </a:r>
          </a:p>
          <a:p>
            <a:pPr lvl="1" algn="just"/>
            <a:r>
              <a:rPr lang="cs-CZ" b="1" dirty="0" err="1" smtClean="0"/>
              <a:t>oxymorón</a:t>
            </a:r>
            <a:endParaRPr lang="cs-CZ" b="1" dirty="0" smtClean="0"/>
          </a:p>
          <a:p>
            <a:pPr lvl="2" algn="just"/>
            <a:r>
              <a:rPr lang="cs-CZ" dirty="0" smtClean="0"/>
              <a:t>..., šeptal tichý mech, ...</a:t>
            </a:r>
          </a:p>
          <a:p>
            <a:pPr lvl="1" algn="just"/>
            <a:r>
              <a:rPr lang="cs-CZ" b="1" dirty="0" smtClean="0"/>
              <a:t>epiteton</a:t>
            </a:r>
          </a:p>
          <a:p>
            <a:pPr lvl="2" algn="just"/>
            <a:r>
              <a:rPr lang="cs-CZ" dirty="0" smtClean="0"/>
              <a:t>slunce jasná, kvetoucí strom, křoví stinná, jezero hladké, vonný vzdech, </a:t>
            </a:r>
            <a:r>
              <a:rPr lang="cs-CZ" dirty="0" smtClean="0"/>
              <a:t>...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Máj - 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chemeClr val="accent2"/>
                </a:solidFill>
              </a:rPr>
              <a:t>Najděte ve výňatku obrazná pojmenování a pojmenujte je.</a:t>
            </a:r>
          </a:p>
          <a:p>
            <a:pPr lvl="1" algn="just"/>
            <a:r>
              <a:rPr lang="cs-CZ" b="1" dirty="0" smtClean="0"/>
              <a:t>metafora</a:t>
            </a:r>
          </a:p>
          <a:p>
            <a:pPr lvl="2" algn="just"/>
            <a:r>
              <a:rPr lang="cs-CZ" dirty="0" smtClean="0"/>
              <a:t>..., a slunce jasná světů jiných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300" dirty="0" smtClean="0"/>
              <a:t>	bloudila blankytnými pásky,</a:t>
            </a:r>
          </a:p>
          <a:p>
            <a:pPr>
              <a:buNone/>
            </a:pPr>
            <a:r>
              <a:rPr lang="cs-CZ" sz="2300" dirty="0" smtClean="0"/>
              <a:t>		planoucí tam </a:t>
            </a:r>
            <a:r>
              <a:rPr lang="cs-CZ" sz="2300" b="1" dirty="0" smtClean="0"/>
              <a:t>co slzy lásky</a:t>
            </a:r>
            <a:r>
              <a:rPr lang="cs-CZ" sz="2300" dirty="0" smtClean="0"/>
              <a:t>.</a:t>
            </a:r>
          </a:p>
          <a:p>
            <a:pPr lvl="2" algn="just">
              <a:buNone/>
            </a:pPr>
            <a:endParaRPr lang="cs-CZ" dirty="0" smtClean="0"/>
          </a:p>
          <a:p>
            <a:pPr lvl="2" algn="just"/>
            <a:r>
              <a:rPr lang="cs-CZ" dirty="0" smtClean="0"/>
              <a:t>..., změnivše se v jiskry hasnoucí –</a:t>
            </a:r>
          </a:p>
          <a:p>
            <a:pPr lvl="2" algn="just">
              <a:buNone/>
            </a:pPr>
            <a:r>
              <a:rPr lang="cs-CZ" dirty="0" smtClean="0"/>
              <a:t>	bloudící </a:t>
            </a:r>
            <a:r>
              <a:rPr lang="cs-CZ" b="1" dirty="0" smtClean="0"/>
              <a:t>co milenci sešly</a:t>
            </a:r>
            <a:r>
              <a:rPr lang="cs-CZ" dirty="0" smtClean="0"/>
              <a:t>.</a:t>
            </a:r>
          </a:p>
          <a:p>
            <a:pPr lvl="2" algn="just">
              <a:buNone/>
            </a:pPr>
            <a:endParaRPr lang="cs-CZ" dirty="0" smtClean="0"/>
          </a:p>
          <a:p>
            <a:pPr lvl="2" algn="just"/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Použité zdroje</a:t>
            </a:r>
            <a:endParaRPr lang="cs-CZ" b="1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Literatura</a:t>
            </a:r>
          </a:p>
          <a:p>
            <a:pPr marL="514350" indent="-514350" algn="just">
              <a:lnSpc>
                <a:spcPct val="150000"/>
              </a:lnSpc>
              <a:buFont typeface="Wingdings 2" pitchFamily="18" charset="2"/>
              <a:buAutoNum type="arabicPeriod"/>
              <a:defRPr/>
            </a:pPr>
            <a:r>
              <a:rPr lang="cs-CZ" sz="2000" dirty="0" smtClean="0"/>
              <a:t>Prokop, V. </a:t>
            </a:r>
            <a:r>
              <a:rPr lang="cs-CZ" sz="2000" i="1" dirty="0" smtClean="0"/>
              <a:t>Čítanka k Literatuře 19. a počátku 20. století (od romantiků po buřiče)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Sokolov: O.K.-Soft, 2000.</a:t>
            </a:r>
          </a:p>
          <a:p>
            <a:pPr marL="514350" indent="-514350" algn="just">
              <a:lnSpc>
                <a:spcPct val="150000"/>
              </a:lnSpc>
              <a:buFont typeface="Wingdings 2" pitchFamily="18" charset="2"/>
              <a:buAutoNum type="arabicPeriod"/>
              <a:defRPr/>
            </a:pPr>
            <a:r>
              <a:rPr lang="cs-CZ" sz="2000" dirty="0" smtClean="0"/>
              <a:t>Prokop, V. </a:t>
            </a:r>
            <a:r>
              <a:rPr lang="cs-CZ" sz="2000" i="1" dirty="0" smtClean="0"/>
              <a:t>Literatura 19. a počátku 20. století (od romantiků po buřiče)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Sokolov: O.K.-Soft, 2000.</a:t>
            </a:r>
          </a:p>
          <a:p>
            <a:pPr marL="514350" indent="-514350" algn="just">
              <a:lnSpc>
                <a:spcPct val="150000"/>
              </a:lnSpc>
              <a:buFont typeface="Wingdings 2" pitchFamily="18" charset="2"/>
              <a:buAutoNum type="arabicPeriod"/>
              <a:defRPr/>
            </a:pPr>
            <a:r>
              <a:rPr lang="cs-CZ" sz="2000" dirty="0" err="1" smtClean="0"/>
              <a:t>Sochrová</a:t>
            </a:r>
            <a:r>
              <a:rPr lang="cs-CZ" sz="2000" dirty="0" smtClean="0"/>
              <a:t>, M</a:t>
            </a:r>
            <a:r>
              <a:rPr lang="cs-CZ" sz="2000" i="1" dirty="0" smtClean="0"/>
              <a:t>. Český jazyk a literatura. </a:t>
            </a:r>
            <a:r>
              <a:rPr lang="cs-CZ" sz="2000" dirty="0" smtClean="0"/>
              <a:t>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Havlíčkův Brod: Fragment, 2009. ISBN 978-80-253-0468-6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pozitivni</a:t>
            </a:r>
            <a:r>
              <a:rPr lang="cs-CZ" sz="2000" dirty="0" smtClean="0">
                <a:hlinkClick r:id="rId2"/>
              </a:rPr>
              <a:t>-noviny.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/test/</a:t>
            </a:r>
            <a:r>
              <a:rPr lang="cs-CZ" sz="2000" dirty="0" err="1" smtClean="0">
                <a:hlinkClick r:id="rId2"/>
              </a:rPr>
              <a:t>gallery</a:t>
            </a:r>
            <a:r>
              <a:rPr lang="cs-CZ" sz="2000" dirty="0" smtClean="0">
                <a:hlinkClick r:id="rId2"/>
              </a:rPr>
              <a:t>/Image/2009/10/</a:t>
            </a:r>
            <a:r>
              <a:rPr lang="cs-CZ" sz="2000" dirty="0" err="1" smtClean="0">
                <a:hlinkClick r:id="rId2"/>
              </a:rPr>
              <a:t>papir</a:t>
            </a:r>
            <a:r>
              <a:rPr lang="cs-CZ" sz="2000" dirty="0" smtClean="0">
                <a:hlinkClick r:id="rId2"/>
              </a:rPr>
              <a:t>/00.jpg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muzeumcl.cz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fotogalerie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seminar</a:t>
            </a:r>
            <a:r>
              <a:rPr lang="cs-CZ" sz="2000" dirty="0" smtClean="0">
                <a:hlinkClick r:id="rId3"/>
              </a:rPr>
              <a:t>_spoje/</a:t>
            </a:r>
            <a:r>
              <a:rPr lang="cs-CZ" sz="2000" dirty="0" err="1" smtClean="0">
                <a:hlinkClick r:id="rId3"/>
              </a:rPr>
              <a:t>main</a:t>
            </a:r>
            <a:r>
              <a:rPr lang="cs-CZ" sz="2000" dirty="0" smtClean="0">
                <a:hlinkClick r:id="rId3"/>
              </a:rPr>
              <a:t>/25.jpg</a:t>
            </a:r>
            <a:endParaRPr lang="cs-CZ" sz="2000" dirty="0" smtClean="0"/>
          </a:p>
          <a:p>
            <a:pPr marL="342900" indent="-342900" algn="just">
              <a:buAutoNum type="arabicPeriod"/>
            </a:pP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mzm.cz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fileadmin</a:t>
            </a:r>
            <a:r>
              <a:rPr lang="cs-CZ" sz="2000" dirty="0" smtClean="0">
                <a:hlinkClick r:id="rId4"/>
              </a:rPr>
              <a:t>/user_</a:t>
            </a:r>
            <a:r>
              <a:rPr lang="cs-CZ" sz="2000" dirty="0" err="1" smtClean="0">
                <a:hlinkClick r:id="rId4"/>
              </a:rPr>
              <a:t>upload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oddeleni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literarni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soutez</a:t>
            </a:r>
            <a:r>
              <a:rPr lang="cs-CZ" sz="2000" dirty="0" smtClean="0">
                <a:hlinkClick r:id="rId4"/>
              </a:rPr>
              <a:t>_k_h_macha/Anna%20Rennerov%C3%A1.jpg</a:t>
            </a:r>
            <a:endParaRPr lang="cs-CZ" sz="2000" dirty="0" smtClean="0"/>
          </a:p>
          <a:p>
            <a:pPr marL="514350" indent="-514350" algn="just">
              <a:lnSpc>
                <a:spcPct val="150000"/>
              </a:lnSpc>
              <a:buNone/>
              <a:defRPr/>
            </a:pPr>
            <a:endParaRPr lang="cs-CZ" sz="20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10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FF79C2"/>
      </a:accent2>
      <a:accent3>
        <a:srgbClr val="9C007F"/>
      </a:accent3>
      <a:accent4>
        <a:srgbClr val="FF1B97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8791</TotalTime>
  <Words>797</Words>
  <Application>Microsoft Office PowerPoint</Application>
  <PresentationFormat>Předvádění na obrazovce (4:3)</PresentationFormat>
  <Paragraphs>159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Snímek 1</vt:lpstr>
      <vt:lpstr>Snímek 2</vt:lpstr>
      <vt:lpstr>Karel Hynek Mácha - Máj</vt:lpstr>
      <vt:lpstr>Máj - Otázky </vt:lpstr>
      <vt:lpstr>Máj - Text</vt:lpstr>
      <vt:lpstr>Máj - Řešení </vt:lpstr>
      <vt:lpstr>Máj - Řešení </vt:lpstr>
      <vt:lpstr>Máj - Řešení </vt:lpstr>
      <vt:lpstr>Máj - Řešení </vt:lpstr>
      <vt:lpstr>Máj - Řešení </vt:lpstr>
      <vt:lpstr>Máj - Řešení </vt:lpstr>
      <vt:lpstr>Máj - Řešení </vt:lpstr>
      <vt:lpstr>Máj - Řešení </vt:lpstr>
      <vt:lpstr>Máj - Řešení </vt:lpstr>
      <vt:lpstr>Máj - Řešení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353</cp:revision>
  <dcterms:created xsi:type="dcterms:W3CDTF">2013-10-09T13:06:42Z</dcterms:created>
  <dcterms:modified xsi:type="dcterms:W3CDTF">2013-11-09T15:50:18Z</dcterms:modified>
</cp:coreProperties>
</file>