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1"/>
  </p:notesMasterIdLst>
  <p:sldIdLst>
    <p:sldId id="266" r:id="rId2"/>
    <p:sldId id="267" r:id="rId3"/>
    <p:sldId id="294" r:id="rId4"/>
    <p:sldId id="298" r:id="rId5"/>
    <p:sldId id="295" r:id="rId6"/>
    <p:sldId id="286" r:id="rId7"/>
    <p:sldId id="300" r:id="rId8"/>
    <p:sldId id="303" r:id="rId9"/>
    <p:sldId id="301" r:id="rId10"/>
    <p:sldId id="302" r:id="rId11"/>
    <p:sldId id="309" r:id="rId12"/>
    <p:sldId id="305" r:id="rId13"/>
    <p:sldId id="304" r:id="rId14"/>
    <p:sldId id="306" r:id="rId15"/>
    <p:sldId id="310" r:id="rId16"/>
    <p:sldId id="307" r:id="rId17"/>
    <p:sldId id="308" r:id="rId18"/>
    <p:sldId id="312" r:id="rId19"/>
    <p:sldId id="311"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3" autoAdjust="0"/>
    <p:restoredTop sz="94624" autoAdjust="0"/>
  </p:normalViewPr>
  <p:slideViewPr>
    <p:cSldViewPr>
      <p:cViewPr varScale="1">
        <p:scale>
          <a:sx n="69" d="100"/>
          <a:sy n="69" d="100"/>
        </p:scale>
        <p:origin x="-858" y="-102"/>
      </p:cViewPr>
      <p:guideLst>
        <p:guide orient="horz" pos="2160"/>
        <p:guide pos="2880"/>
      </p:guideLst>
    </p:cSldViewPr>
  </p:slideViewPr>
  <p:outlineViewPr>
    <p:cViewPr>
      <p:scale>
        <a:sx n="33" d="100"/>
        <a:sy n="33" d="100"/>
      </p:scale>
      <p:origin x="0" y="309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00B787-71CA-4DBD-9498-97962836FA22}" type="datetimeFigureOut">
              <a:rPr lang="cs-CZ" smtClean="0"/>
              <a:pPr/>
              <a:t>9.11.2013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281214-207B-40A0-B7BE-B2708C9E2E21}"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4EDB111-EBB4-4E57-8399-2BB59B299CFA}" type="datetimeFigureOut">
              <a:rPr lang="cs-CZ" smtClean="0"/>
              <a:pPr/>
              <a:t>9.11.2013</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C4EDB111-EBB4-4E57-8399-2BB59B299CFA}" type="datetimeFigureOut">
              <a:rPr lang="cs-CZ" smtClean="0"/>
              <a:pPr/>
              <a:t>9.11.2013</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C4EDB111-EBB4-4E57-8399-2BB59B299CFA}" type="datetimeFigureOut">
              <a:rPr lang="cs-CZ" smtClean="0"/>
              <a:pPr/>
              <a:t>9.11.2013</a:t>
            </a:fld>
            <a:endParaRPr lang="cs-CZ"/>
          </a:p>
        </p:txBody>
      </p:sp>
      <p:sp>
        <p:nvSpPr>
          <p:cNvPr id="10" name="Zástupný symbol pro číslo snímku 9"/>
          <p:cNvSpPr>
            <a:spLocks noGrp="1"/>
          </p:cNvSpPr>
          <p:nvPr>
            <p:ph type="sldNum" sz="quarter" idx="16"/>
          </p:nvPr>
        </p:nvSpPr>
        <p:spPr/>
        <p:txBody>
          <a:bodyPr rtlCol="0"/>
          <a:lstStyle/>
          <a:p>
            <a:fld id="{E04D1B34-2B47-4A7F-8D7F-AD1FC333C4E0}" type="slidenum">
              <a:rPr lang="cs-CZ" smtClean="0"/>
              <a:pPr/>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Klepnutím lze upravit styl předlohy nadpisů.</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C4EDB111-EBB4-4E57-8399-2BB59B299CFA}" type="datetimeFigureOut">
              <a:rPr lang="cs-CZ" smtClean="0"/>
              <a:pPr/>
              <a:t>9.11.2013</a:t>
            </a:fld>
            <a:endParaRPr lang="cs-CZ"/>
          </a:p>
        </p:txBody>
      </p:sp>
      <p:sp>
        <p:nvSpPr>
          <p:cNvPr id="12" name="Zástupný symbol pro číslo snímku 11"/>
          <p:cNvSpPr>
            <a:spLocks noGrp="1"/>
          </p:cNvSpPr>
          <p:nvPr>
            <p:ph type="sldNum" sz="quarter" idx="16"/>
          </p:nvPr>
        </p:nvSpPr>
        <p:spPr/>
        <p:txBody>
          <a:bodyPr rtlCol="0"/>
          <a:lstStyle/>
          <a:p>
            <a:fld id="{E04D1B34-2B47-4A7F-8D7F-AD1FC333C4E0}" type="slidenum">
              <a:rPr lang="cs-CZ" smtClean="0"/>
              <a:pPr/>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C4EDB111-EBB4-4E57-8399-2BB59B299CFA}" type="datetimeFigureOut">
              <a:rPr lang="cs-CZ" smtClean="0"/>
              <a:pPr/>
              <a:t>9.11.2013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4EDB111-EBB4-4E57-8399-2BB59B299CFA}" type="datetimeFigureOut">
              <a:rPr lang="cs-CZ" smtClean="0"/>
              <a:pPr/>
              <a:t>9.11.2013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C4EDB111-EBB4-4E57-8399-2BB59B299CFA}" type="datetimeFigureOut">
              <a:rPr lang="cs-CZ" smtClean="0"/>
              <a:pPr/>
              <a:t>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Klepnutím lze upravit styl předlohy nadpisů.</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C4EDB111-EBB4-4E57-8399-2BB59B299CFA}" type="datetimeFigureOut">
              <a:rPr lang="cs-CZ" smtClean="0"/>
              <a:pPr/>
              <a:t>9.11.2013</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Klepnutím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04D1B34-2B47-4A7F-8D7F-AD1FC333C4E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C4EDB111-EBB4-4E57-8399-2BB59B299CFA}" type="datetimeFigureOut">
              <a:rPr lang="cs-CZ" smtClean="0"/>
              <a:pPr/>
              <a:t>9.11.2013</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E04D1B34-2B47-4A7F-8D7F-AD1FC333C4E0}"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4EDB111-EBB4-4E57-8399-2BB59B299CFA}" type="datetimeFigureOut">
              <a:rPr lang="cs-CZ" smtClean="0"/>
              <a:pPr/>
              <a:t>9.11.2013</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E04D1B34-2B47-4A7F-8D7F-AD1FC333C4E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dn.realitystudio.org/images/exhibits/kerouac_nypl/on_the_road.cover_by_kerouac.jpg" TargetMode="External"/><Relationship Id="rId2" Type="http://schemas.openxmlformats.org/officeDocument/2006/relationships/hyperlink" Target="http://theeyeoffaith.files.wordpress.com/2012/05/dapper-kerouac-portrait.jp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0/09/Samuel_Beckett,_Pic,_1.jpg/399px-Samuel_Beckett,_Pic,_1.jpg" TargetMode="External"/><Relationship Id="rId5" Type="http://schemas.openxmlformats.org/officeDocument/2006/relationships/hyperlink" Target="http://www.radioservis-as.cz/katalog/obaly/eco.jpg" TargetMode="External"/><Relationship Id="rId4" Type="http://schemas.openxmlformats.org/officeDocument/2006/relationships/hyperlink" Target="http://upload.wikimedia.org/wikipedia/commons/a/ab/Umberto_Eco_04.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obrázek 1" descr="OPVK_hor_zakladni_logolink_RGB_cz.jpg"/>
          <p:cNvPicPr>
            <a:picLocks noChangeAspect="1" noChangeArrowheads="1"/>
          </p:cNvPicPr>
          <p:nvPr/>
        </p:nvPicPr>
        <p:blipFill>
          <a:blip r:embed="rId2" cstate="print">
            <a:lum bright="10000" contrast="16000"/>
            <a:extLst>
              <a:ext uri="{28A0092B-C50C-407E-A947-70E740481C1C}">
                <a14:useLocalDpi xmlns:a14="http://schemas.microsoft.com/office/drawing/2010/main" xmlns="" val="0"/>
              </a:ext>
            </a:extLst>
          </a:blip>
          <a:srcRect/>
          <a:stretch>
            <a:fillRect/>
          </a:stretch>
        </p:blipFill>
        <p:spPr bwMode="auto">
          <a:xfrm>
            <a:off x="1285875" y="285750"/>
            <a:ext cx="6896100" cy="1503363"/>
          </a:xfrm>
          <a:prstGeom prst="rect">
            <a:avLst/>
          </a:prstGeom>
          <a:noFill/>
          <a:ln>
            <a:noFill/>
          </a:ln>
          <a:effectLst>
            <a:outerShdw sx="999" sy="999" algn="ctr" rotWithShape="0">
              <a:srgbClr val="00000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4" name="Tabulka 13"/>
          <p:cNvGraphicFramePr>
            <a:graphicFrameLocks noGrp="1"/>
          </p:cNvGraphicFramePr>
          <p:nvPr>
            <p:extLst>
              <p:ext uri="{D42A27DB-BD31-4B8C-83A1-F6EECF244321}">
                <p14:modId xmlns:p14="http://schemas.microsoft.com/office/powerpoint/2010/main" xmlns="" val="1494365064"/>
              </p:ext>
            </p:extLst>
          </p:nvPr>
        </p:nvGraphicFramePr>
        <p:xfrm>
          <a:off x="1000100" y="2357430"/>
          <a:ext cx="6929486" cy="3780490"/>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500066">
                <a:tc gridSpan="2">
                  <a:txBody>
                    <a:bodyPr/>
                    <a:lstStyle/>
                    <a:p>
                      <a:pPr algn="ctr"/>
                      <a:r>
                        <a:rPr lang="cs-CZ" dirty="0" smtClean="0">
                          <a:latin typeface="Times New Roman" pitchFamily="18" charset="0"/>
                          <a:cs typeface="Times New Roman" pitchFamily="18" charset="0"/>
                        </a:rPr>
                        <a:t>Střední odborná</a:t>
                      </a:r>
                      <a:r>
                        <a:rPr lang="cs-CZ" baseline="0" dirty="0" smtClean="0">
                          <a:latin typeface="Times New Roman" pitchFamily="18" charset="0"/>
                          <a:cs typeface="Times New Roman" pitchFamily="18" charset="0"/>
                        </a:rPr>
                        <a:t> škola a Střední odborné učiliště,  </a:t>
                      </a:r>
                      <a:r>
                        <a:rPr lang="cs-CZ" baseline="0" dirty="0" err="1" smtClean="0">
                          <a:latin typeface="Times New Roman" pitchFamily="18" charset="0"/>
                          <a:cs typeface="Times New Roman" pitchFamily="18" charset="0"/>
                        </a:rPr>
                        <a:t>Vocelova</a:t>
                      </a:r>
                      <a:r>
                        <a:rPr lang="cs-CZ" baseline="0" dirty="0" smtClean="0">
                          <a:latin typeface="Times New Roman" pitchFamily="18" charset="0"/>
                          <a:cs typeface="Times New Roman" pitchFamily="18" charset="0"/>
                        </a:rPr>
                        <a:t> 1338</a:t>
                      </a:r>
                    </a:p>
                    <a:p>
                      <a:pPr algn="ctr"/>
                      <a:r>
                        <a:rPr lang="cs-CZ" baseline="0" dirty="0" smtClean="0">
                          <a:latin typeface="Times New Roman" pitchFamily="18" charset="0"/>
                          <a:cs typeface="Times New Roman" pitchFamily="18" charset="0"/>
                        </a:rPr>
                        <a:t>Hradec Králové</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Registrační číslo projektu:</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l"/>
                      <a:r>
                        <a:rPr lang="cs-CZ" sz="1800" kern="1200" dirty="0" smtClean="0">
                          <a:latin typeface="Times New Roman" pitchFamily="18" charset="0"/>
                          <a:cs typeface="Times New Roman" pitchFamily="18" charset="0"/>
                        </a:rPr>
                        <a:t>CZ.1.07/1.5.00/34.0245</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Číslo DUM:</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800" kern="1200" smtClean="0">
                          <a:solidFill>
                            <a:schemeClr val="tx1"/>
                          </a:solidFill>
                          <a:latin typeface="Times New Roman" pitchFamily="18" charset="0"/>
                          <a:cs typeface="Times New Roman" pitchFamily="18" charset="0"/>
                        </a:rPr>
                        <a:t>VY_32_INOVACE_01_C_11</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Tematická oblast:</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solidFill>
                            <a:schemeClr val="tx1"/>
                          </a:solidFill>
                          <a:latin typeface="Times New Roman" pitchFamily="18" charset="0"/>
                          <a:cs typeface="Times New Roman" pitchFamily="18" charset="0"/>
                        </a:rPr>
                        <a:t>Humanitní </a:t>
                      </a:r>
                      <a:r>
                        <a:rPr lang="cs-CZ" smtClean="0">
                          <a:solidFill>
                            <a:schemeClr val="tx1"/>
                          </a:solidFill>
                          <a:latin typeface="Times New Roman" pitchFamily="18" charset="0"/>
                          <a:cs typeface="Times New Roman" pitchFamily="18" charset="0"/>
                        </a:rPr>
                        <a:t>předměty </a:t>
                      </a:r>
                      <a:r>
                        <a:rPr lang="cs-CZ" smtClean="0">
                          <a:solidFill>
                            <a:schemeClr val="tx1"/>
                          </a:solidFill>
                          <a:latin typeface="Times New Roman" pitchFamily="18" charset="0"/>
                          <a:cs typeface="Times New Roman" pitchFamily="18" charset="0"/>
                        </a:rPr>
                        <a:t>4</a:t>
                      </a:r>
                      <a:r>
                        <a:rPr lang="cs-CZ" dirty="0" smtClean="0">
                          <a:solidFill>
                            <a:schemeClr val="tx1"/>
                          </a:solidFill>
                          <a:latin typeface="Times New Roman" pitchFamily="18" charset="0"/>
                          <a:cs typeface="Times New Roman" pitchFamily="18" charset="0"/>
                        </a:rPr>
                        <a:t>. ročník</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87476">
                <a:tc>
                  <a:txBody>
                    <a:bodyPr/>
                    <a:lstStyle/>
                    <a:p>
                      <a:r>
                        <a:rPr lang="cs-CZ" dirty="0" smtClean="0">
                          <a:solidFill>
                            <a:schemeClr val="tx1"/>
                          </a:solidFill>
                          <a:latin typeface="Times New Roman" pitchFamily="18" charset="0"/>
                          <a:cs typeface="Times New Roman" pitchFamily="18" charset="0"/>
                        </a:rPr>
                        <a:t>Téma:</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just"/>
                      <a:r>
                        <a:rPr lang="cs-CZ" dirty="0" smtClean="0">
                          <a:solidFill>
                            <a:schemeClr val="tx1"/>
                          </a:solidFill>
                          <a:latin typeface="Times New Roman" pitchFamily="18" charset="0"/>
                          <a:cs typeface="Times New Roman" pitchFamily="18" charset="0"/>
                        </a:rPr>
                        <a:t>Pracovní list – Světová literatura druhé poloviny 20. století</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Autor:</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solidFill>
                            <a:schemeClr val="tx1"/>
                          </a:solidFill>
                          <a:latin typeface="Times New Roman" pitchFamily="18" charset="0"/>
                          <a:cs typeface="Times New Roman" pitchFamily="18" charset="0"/>
                        </a:rPr>
                        <a:t>Mgr. Tereza </a:t>
                      </a:r>
                      <a:r>
                        <a:rPr lang="cs-CZ" dirty="0" err="1" smtClean="0">
                          <a:solidFill>
                            <a:schemeClr val="tx1"/>
                          </a:solidFill>
                          <a:latin typeface="Times New Roman" pitchFamily="18" charset="0"/>
                          <a:cs typeface="Times New Roman" pitchFamily="18" charset="0"/>
                        </a:rPr>
                        <a:t>Federselová</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Datum vytvoření:</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solidFill>
                            <a:schemeClr val="tx1"/>
                          </a:solidFill>
                          <a:latin typeface="Times New Roman" pitchFamily="18" charset="0"/>
                          <a:cs typeface="Times New Roman" pitchFamily="18" charset="0"/>
                        </a:rPr>
                        <a:t>září</a:t>
                      </a:r>
                      <a:r>
                        <a:rPr lang="cs-CZ" baseline="0" dirty="0" smtClean="0">
                          <a:solidFill>
                            <a:schemeClr val="tx1"/>
                          </a:solidFill>
                          <a:latin typeface="Times New Roman" pitchFamily="18" charset="0"/>
                          <a:cs typeface="Times New Roman" pitchFamily="18" charset="0"/>
                        </a:rPr>
                        <a:t> </a:t>
                      </a:r>
                      <a:r>
                        <a:rPr lang="cs-CZ" dirty="0" smtClean="0">
                          <a:solidFill>
                            <a:schemeClr val="tx1"/>
                          </a:solidFill>
                          <a:latin typeface="Times New Roman" pitchFamily="18" charset="0"/>
                          <a:cs typeface="Times New Roman" pitchFamily="18" charset="0"/>
                        </a:rPr>
                        <a:t>2013</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spTree>
    <p:extLst>
      <p:ext uri="{BB962C8B-B14F-4D97-AF65-F5344CB8AC3E}">
        <p14:creationId xmlns:p14="http://schemas.microsoft.com/office/powerpoint/2010/main" xmlns="" val="1593863970"/>
      </p:ext>
    </p:extLst>
  </p:cSld>
  <p:clrMapOvr>
    <a:masterClrMapping/>
  </p:clrMapOvr>
  <p:transition spd="med"/>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sah 1"/>
          <p:cNvSpPr>
            <a:spLocks noGrp="1"/>
          </p:cNvSpPr>
          <p:nvPr>
            <p:ph idx="1"/>
          </p:nvPr>
        </p:nvSpPr>
        <p:spPr>
          <a:xfrm>
            <a:off x="107504" y="1556792"/>
            <a:ext cx="8856984" cy="5204371"/>
          </a:xfrm>
        </p:spPr>
        <p:txBody>
          <a:bodyPr/>
          <a:lstStyle/>
          <a:p>
            <a:pPr marL="0" indent="0" eaLnBrk="1" hangingPunct="1">
              <a:buFont typeface="Wingdings 2" pitchFamily="18" charset="2"/>
              <a:buNone/>
            </a:pPr>
            <a:r>
              <a:rPr lang="cs-CZ" altLang="cs-CZ" sz="3200" b="1" dirty="0" smtClean="0">
                <a:solidFill>
                  <a:schemeClr val="accent1"/>
                </a:solidFill>
              </a:rPr>
              <a:t>Anotace:</a:t>
            </a:r>
          </a:p>
          <a:p>
            <a:pPr marL="0" indent="0" algn="just" eaLnBrk="1" hangingPunct="1">
              <a:buFont typeface="Wingdings 2" pitchFamily="18" charset="2"/>
              <a:buNone/>
            </a:pPr>
            <a:r>
              <a:rPr lang="cs-CZ" altLang="cs-CZ" dirty="0" smtClean="0"/>
              <a:t>Text je určen pro žáky 4. ročníku střední odborné školy a žákům nástavbového studia.  Prezentace je určena k opakování literárního období světová literatura druhé poloviny 20. století. Typy úkolů jsou různorodé.</a:t>
            </a:r>
          </a:p>
          <a:p>
            <a:pPr marL="0" indent="0" algn="just" eaLnBrk="1" hangingPunct="1">
              <a:buFont typeface="Wingdings 2" pitchFamily="18" charset="2"/>
              <a:buNone/>
            </a:pPr>
            <a:endParaRPr lang="cs-CZ" altLang="cs-CZ" dirty="0" smtClean="0">
              <a:solidFill>
                <a:srgbClr val="FF0000"/>
              </a:solidFill>
            </a:endParaRPr>
          </a:p>
          <a:p>
            <a:pPr marL="0" indent="0" algn="just" eaLnBrk="1" hangingPunct="1">
              <a:buFont typeface="Wingdings 2" pitchFamily="18" charset="2"/>
              <a:buNone/>
            </a:pPr>
            <a:r>
              <a:rPr lang="cs-CZ" altLang="cs-CZ" sz="3200" b="1" dirty="0" smtClean="0">
                <a:solidFill>
                  <a:schemeClr val="accent1"/>
                </a:solidFill>
              </a:rPr>
              <a:t>Metodický pokyn:</a:t>
            </a:r>
          </a:p>
          <a:p>
            <a:pPr marL="0" indent="0" algn="just" eaLnBrk="1" hangingPunct="1">
              <a:buFont typeface="Wingdings 2" pitchFamily="18" charset="2"/>
              <a:buNone/>
            </a:pPr>
            <a:r>
              <a:rPr lang="cs-CZ" altLang="cs-CZ" dirty="0" smtClean="0"/>
              <a:t>Vyučující s pomocí multimediální techniky použije materiál k samostatné práci žáků. Prezentaci lze také využít jako opakující práci.</a:t>
            </a:r>
          </a:p>
        </p:txBody>
      </p:sp>
      <p:sp>
        <p:nvSpPr>
          <p:cNvPr id="3" name="Nadpis 2"/>
          <p:cNvSpPr>
            <a:spLocks noGrp="1"/>
          </p:cNvSpPr>
          <p:nvPr>
            <p:ph type="title"/>
          </p:nvPr>
        </p:nvSpPr>
        <p:spPr>
          <a:xfrm>
            <a:off x="0" y="152400"/>
            <a:ext cx="9144000" cy="1116360"/>
          </a:xfrm>
        </p:spPr>
        <p:txBody>
          <a:bodyPr/>
          <a:lstStyle/>
          <a:p>
            <a:pPr eaLnBrk="1" hangingPunct="1">
              <a:defRPr/>
            </a:pPr>
            <a:endParaRPr lang="cs-CZ" dirty="0"/>
          </a:p>
        </p:txBody>
      </p:sp>
      <p:pic>
        <p:nvPicPr>
          <p:cNvPr id="8196" name="obrázek 1" descr="OPVK_hor_zakladni_logolink_RGB_cz.jpg"/>
          <p:cNvPicPr>
            <a:picLocks noChangeAspect="1" noChangeArrowheads="1"/>
          </p:cNvPicPr>
          <p:nvPr/>
        </p:nvPicPr>
        <p:blipFill>
          <a:blip r:embed="rId2" cstate="print">
            <a:lum bright="10000" contrast="16000"/>
            <a:extLst>
              <a:ext uri="{28A0092B-C50C-407E-A947-70E740481C1C}">
                <a14:useLocalDpi xmlns:a14="http://schemas.microsoft.com/office/drawing/2010/main" xmlns="" val="0"/>
              </a:ext>
            </a:extLst>
          </a:blip>
          <a:srcRect/>
          <a:stretch>
            <a:fillRect/>
          </a:stretch>
        </p:blipFill>
        <p:spPr bwMode="auto">
          <a:xfrm>
            <a:off x="0" y="0"/>
            <a:ext cx="9144000" cy="1196752"/>
          </a:xfrm>
          <a:prstGeom prst="rect">
            <a:avLst/>
          </a:prstGeom>
          <a:noFill/>
          <a:ln>
            <a:noFill/>
          </a:ln>
          <a:effectLst>
            <a:outerShdw sx="999" sy="999" algn="ctr" rotWithShape="0">
              <a:srgbClr val="00000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686685669"/>
      </p:ext>
    </p:extLst>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rmAutofit/>
          </a:bodyPr>
          <a:lstStyle/>
          <a:p>
            <a:pPr algn="ctr"/>
            <a:r>
              <a:rPr lang="cs-CZ" sz="3600" b="1" dirty="0" smtClean="0"/>
              <a:t>K charakteristice uveďte kulturní hnutí či směr</a:t>
            </a:r>
            <a:endParaRPr lang="cs-CZ" sz="3600" b="1" dirty="0"/>
          </a:p>
        </p:txBody>
      </p:sp>
      <p:sp>
        <p:nvSpPr>
          <p:cNvPr id="3" name="Zástupný symbol pro obsah 2"/>
          <p:cNvSpPr>
            <a:spLocks noGrp="1"/>
          </p:cNvSpPr>
          <p:nvPr>
            <p:ph sz="quarter" idx="1"/>
          </p:nvPr>
        </p:nvSpPr>
        <p:spPr>
          <a:xfrm>
            <a:off x="179512" y="1600200"/>
            <a:ext cx="8784976" cy="5069160"/>
          </a:xfrm>
        </p:spPr>
        <p:txBody>
          <a:bodyPr>
            <a:normAutofit fontScale="92500" lnSpcReduction="20000"/>
          </a:bodyPr>
          <a:lstStyle/>
          <a:p>
            <a:pPr algn="just"/>
            <a:r>
              <a:rPr lang="cs-CZ" dirty="0" smtClean="0"/>
              <a:t>Umělecký směr, který vznikl ve 40.-50. letech v Itálii a který se projevil především v literatuře, filmu a malířství. Navrací se k realismu a v popředí jsou obyčejní lidé a jejich běžný život.</a:t>
            </a:r>
          </a:p>
          <a:p>
            <a:pPr algn="just"/>
            <a:r>
              <a:rPr lang="cs-CZ" dirty="0" smtClean="0"/>
              <a:t>Literatura se staví proti modernismu a avantgardě. Dílo by mělo oslovit méně náročného čtenáře, ale zároveň by mělo uspokojit náročné publikum.</a:t>
            </a:r>
          </a:p>
          <a:p>
            <a:pPr algn="just"/>
            <a:r>
              <a:rPr lang="cs-CZ" dirty="0" smtClean="0"/>
              <a:t>Různorodé hnutí, které probíhalo v 50.-60. letech v USA. Autoři tohoto hnutí se vysmívali tradičním americkým hodnotám. Odmítali společnost s její disciplínou, dobrými mravy a morálkou.  Hledali vnitřní svobodu. Literatura byla bezprostřední, eroticky otevřená, vulgární.</a:t>
            </a:r>
          </a:p>
          <a:p>
            <a:pPr algn="just"/>
            <a:r>
              <a:rPr lang="cs-CZ" dirty="0" smtClean="0"/>
              <a:t>Literatura ukazuje, že lidský život postrádá smysl, neexistuje schopnost komunikace, vládne pocit odcizení.</a:t>
            </a:r>
            <a:endParaRPr lang="cs-CZ" dirty="0"/>
          </a:p>
        </p:txBody>
      </p:sp>
    </p:spTree>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rmAutofit/>
          </a:bodyPr>
          <a:lstStyle/>
          <a:p>
            <a:pPr algn="ctr"/>
            <a:r>
              <a:rPr lang="cs-CZ" sz="3600" b="1" dirty="0" smtClean="0"/>
              <a:t>K charakteristice uveďte kulturní hnutí či směr</a:t>
            </a:r>
            <a:endParaRPr lang="cs-CZ" sz="3600" dirty="0"/>
          </a:p>
        </p:txBody>
      </p:sp>
      <p:sp>
        <p:nvSpPr>
          <p:cNvPr id="3" name="Zástupný symbol pro obsah 2"/>
          <p:cNvSpPr>
            <a:spLocks noGrp="1"/>
          </p:cNvSpPr>
          <p:nvPr>
            <p:ph sz="quarter" idx="1"/>
          </p:nvPr>
        </p:nvSpPr>
        <p:spPr>
          <a:xfrm>
            <a:off x="179512" y="1600200"/>
            <a:ext cx="8784976" cy="5069160"/>
          </a:xfrm>
        </p:spPr>
        <p:txBody>
          <a:bodyPr>
            <a:normAutofit lnSpcReduction="10000"/>
          </a:bodyPr>
          <a:lstStyle/>
          <a:p>
            <a:pPr algn="just"/>
            <a:r>
              <a:rPr lang="cs-CZ" dirty="0" smtClean="0"/>
              <a:t>Základním principem tohoto směru je prolínání dvou světů – vlastní vyprávění spisovatele a mytologický, fantazijní, snový svět. Mytologický výklad světa ovlivňuje vyprávění autora.</a:t>
            </a:r>
          </a:p>
          <a:p>
            <a:pPr algn="just"/>
            <a:r>
              <a:rPr lang="cs-CZ" dirty="0" smtClean="0"/>
              <a:t>Literární skupina, která v 50. letech stála proti britskému konzervatismu, britským konvencím a proti společenské hierarchii. Díla obsahují sociální kritiku.</a:t>
            </a:r>
          </a:p>
          <a:p>
            <a:pPr algn="just"/>
            <a:r>
              <a:rPr lang="cs-CZ" dirty="0" smtClean="0"/>
              <a:t>Směr, který vznikl mezi světovými válkami, ale který se nejvíce rozmohl v druhé polovině 20. století. Zabývá se problematikou bytí člověka v soudobém světě. Člověk je opuštěný Bohem a v soudobém světě se cítí jako cizinec.</a:t>
            </a:r>
          </a:p>
        </p:txBody>
      </p:sp>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rmAutofit/>
          </a:bodyPr>
          <a:lstStyle/>
          <a:p>
            <a:pPr algn="ctr"/>
            <a:r>
              <a:rPr lang="cs-CZ" sz="3600" b="1" dirty="0" smtClean="0"/>
              <a:t>K charakteristice uveďte kulturní hnutí či směr</a:t>
            </a:r>
            <a:endParaRPr lang="cs-CZ" sz="3600" b="1" dirty="0"/>
          </a:p>
        </p:txBody>
      </p:sp>
      <p:sp>
        <p:nvSpPr>
          <p:cNvPr id="3" name="Zástupný symbol pro obsah 2"/>
          <p:cNvSpPr>
            <a:spLocks noGrp="1"/>
          </p:cNvSpPr>
          <p:nvPr>
            <p:ph sz="quarter" idx="1"/>
          </p:nvPr>
        </p:nvSpPr>
        <p:spPr>
          <a:xfrm>
            <a:off x="179512" y="1600200"/>
            <a:ext cx="8784976" cy="5069160"/>
          </a:xfrm>
        </p:spPr>
        <p:txBody>
          <a:bodyPr>
            <a:normAutofit fontScale="77500" lnSpcReduction="20000"/>
          </a:bodyPr>
          <a:lstStyle/>
          <a:p>
            <a:pPr algn="just">
              <a:lnSpc>
                <a:spcPct val="200000"/>
              </a:lnSpc>
            </a:pPr>
            <a:r>
              <a:rPr lang="cs-CZ" b="1" dirty="0" err="1" smtClean="0">
                <a:solidFill>
                  <a:schemeClr val="accent2"/>
                </a:solidFill>
              </a:rPr>
              <a:t>neorelismus</a:t>
            </a:r>
            <a:endParaRPr lang="cs-CZ" b="1" dirty="0" smtClean="0">
              <a:solidFill>
                <a:schemeClr val="accent2"/>
              </a:solidFill>
            </a:endParaRPr>
          </a:p>
          <a:p>
            <a:pPr algn="just">
              <a:lnSpc>
                <a:spcPct val="200000"/>
              </a:lnSpc>
            </a:pPr>
            <a:r>
              <a:rPr lang="cs-CZ" b="1" dirty="0" smtClean="0">
                <a:solidFill>
                  <a:schemeClr val="accent2"/>
                </a:solidFill>
              </a:rPr>
              <a:t>postmodernismus</a:t>
            </a:r>
          </a:p>
          <a:p>
            <a:pPr algn="just">
              <a:lnSpc>
                <a:spcPct val="200000"/>
              </a:lnSpc>
            </a:pPr>
            <a:r>
              <a:rPr lang="cs-CZ" b="1" dirty="0" smtClean="0">
                <a:solidFill>
                  <a:schemeClr val="accent2"/>
                </a:solidFill>
              </a:rPr>
              <a:t>beatnici</a:t>
            </a:r>
          </a:p>
          <a:p>
            <a:pPr algn="just">
              <a:lnSpc>
                <a:spcPct val="200000"/>
              </a:lnSpc>
            </a:pPr>
            <a:r>
              <a:rPr lang="cs-CZ" b="1" dirty="0" smtClean="0">
                <a:solidFill>
                  <a:schemeClr val="accent2"/>
                </a:solidFill>
              </a:rPr>
              <a:t>absurdní literatura</a:t>
            </a:r>
          </a:p>
          <a:p>
            <a:pPr algn="just">
              <a:lnSpc>
                <a:spcPct val="200000"/>
              </a:lnSpc>
            </a:pPr>
            <a:r>
              <a:rPr lang="cs-CZ" b="1" dirty="0" smtClean="0">
                <a:solidFill>
                  <a:schemeClr val="accent2"/>
                </a:solidFill>
              </a:rPr>
              <a:t>magický realismus</a:t>
            </a:r>
          </a:p>
          <a:p>
            <a:pPr algn="just">
              <a:lnSpc>
                <a:spcPct val="200000"/>
              </a:lnSpc>
            </a:pPr>
            <a:r>
              <a:rPr lang="cs-CZ" b="1" dirty="0" smtClean="0">
                <a:solidFill>
                  <a:schemeClr val="accent2"/>
                </a:solidFill>
              </a:rPr>
              <a:t>rozhněvaní mladí muži</a:t>
            </a:r>
          </a:p>
          <a:p>
            <a:pPr algn="just">
              <a:lnSpc>
                <a:spcPct val="200000"/>
              </a:lnSpc>
            </a:pPr>
            <a:r>
              <a:rPr lang="cs-CZ" b="1" dirty="0" smtClean="0">
                <a:solidFill>
                  <a:schemeClr val="accent2"/>
                </a:solidFill>
              </a:rPr>
              <a:t>existencialismus</a:t>
            </a:r>
            <a:endParaRPr lang="cs-CZ" b="1" dirty="0">
              <a:solidFill>
                <a:schemeClr val="accent2"/>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heckerboard(across)">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heckerboard(across)">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heckerboard(across)">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heckerboard(across)">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normAutofit fontScale="90000"/>
          </a:bodyPr>
          <a:lstStyle/>
          <a:p>
            <a:pPr algn="ctr"/>
            <a:r>
              <a:rPr lang="cs-CZ" sz="3600" b="1" dirty="0" smtClean="0"/>
              <a:t>Přiřaďte autora k dílu a proudu světové literatury</a:t>
            </a:r>
            <a:endParaRPr lang="cs-CZ" sz="3600" dirty="0"/>
          </a:p>
        </p:txBody>
      </p:sp>
      <p:graphicFrame>
        <p:nvGraphicFramePr>
          <p:cNvPr id="8" name="Zástupný symbol pro obsah 7"/>
          <p:cNvGraphicFramePr>
            <a:graphicFrameLocks noGrp="1"/>
          </p:cNvGraphicFramePr>
          <p:nvPr>
            <p:ph sz="quarter" idx="1"/>
          </p:nvPr>
        </p:nvGraphicFramePr>
        <p:xfrm>
          <a:off x="179388" y="1773238"/>
          <a:ext cx="8785224" cy="3657600"/>
        </p:xfrm>
        <a:graphic>
          <a:graphicData uri="http://schemas.openxmlformats.org/drawingml/2006/table">
            <a:tbl>
              <a:tblPr firstRow="1" bandRow="1">
                <a:tableStyleId>{5C22544A-7EE6-4342-B048-85BDC9FD1C3A}</a:tableStyleId>
              </a:tblPr>
              <a:tblGrid>
                <a:gridCol w="2880444"/>
                <a:gridCol w="2448272"/>
                <a:gridCol w="3456508"/>
              </a:tblGrid>
              <a:tr h="370840">
                <a:tc>
                  <a:txBody>
                    <a:bodyPr/>
                    <a:lstStyle/>
                    <a:p>
                      <a:pPr algn="ctr"/>
                      <a:r>
                        <a:rPr lang="cs-CZ" sz="2400" dirty="0" smtClean="0">
                          <a:solidFill>
                            <a:schemeClr val="tx1"/>
                          </a:solidFill>
                        </a:rPr>
                        <a:t>Dílo</a:t>
                      </a:r>
                      <a:endParaRPr lang="cs-CZ" sz="2400" dirty="0">
                        <a:solidFill>
                          <a:schemeClr val="tx1"/>
                        </a:solidFill>
                      </a:endParaRPr>
                    </a:p>
                  </a:txBody>
                  <a:tcPr/>
                </a:tc>
                <a:tc>
                  <a:txBody>
                    <a:bodyPr/>
                    <a:lstStyle/>
                    <a:p>
                      <a:pPr algn="ctr"/>
                      <a:r>
                        <a:rPr lang="cs-CZ" sz="2400" dirty="0" smtClean="0">
                          <a:solidFill>
                            <a:schemeClr val="tx1"/>
                          </a:solidFill>
                        </a:rPr>
                        <a:t>Autor</a:t>
                      </a:r>
                      <a:endParaRPr lang="cs-CZ" sz="2400" dirty="0">
                        <a:solidFill>
                          <a:schemeClr val="tx1"/>
                        </a:solidFill>
                      </a:endParaRPr>
                    </a:p>
                  </a:txBody>
                  <a:tcPr/>
                </a:tc>
                <a:tc>
                  <a:txBody>
                    <a:bodyPr/>
                    <a:lstStyle/>
                    <a:p>
                      <a:pPr algn="ctr"/>
                      <a:r>
                        <a:rPr lang="cs-CZ" sz="2400" dirty="0" smtClean="0">
                          <a:solidFill>
                            <a:schemeClr val="tx1"/>
                          </a:solidFill>
                        </a:rPr>
                        <a:t>Proud světové literatury</a:t>
                      </a:r>
                      <a:endParaRPr lang="cs-CZ" sz="2400" dirty="0">
                        <a:solidFill>
                          <a:schemeClr val="tx1"/>
                        </a:solidFill>
                      </a:endParaRPr>
                    </a:p>
                  </a:txBody>
                  <a:tcPr/>
                </a:tc>
              </a:tr>
              <a:tr h="370840">
                <a:tc>
                  <a:txBody>
                    <a:bodyPr/>
                    <a:lstStyle/>
                    <a:p>
                      <a:pPr algn="just"/>
                      <a:r>
                        <a:rPr lang="cs-CZ" sz="2400" dirty="0" smtClean="0">
                          <a:solidFill>
                            <a:schemeClr val="tx1"/>
                          </a:solidFill>
                        </a:rPr>
                        <a:t>Kvílení</a:t>
                      </a:r>
                      <a:endParaRPr lang="cs-CZ" sz="2400" dirty="0">
                        <a:solidFill>
                          <a:schemeClr val="tx1"/>
                        </a:solidFill>
                      </a:endParaRPr>
                    </a:p>
                  </a:txBody>
                  <a:tcPr/>
                </a:tc>
                <a:tc>
                  <a:txBody>
                    <a:bodyPr/>
                    <a:lstStyle/>
                    <a:p>
                      <a:endParaRPr lang="cs-CZ" dirty="0"/>
                    </a:p>
                  </a:txBody>
                  <a:tcPr/>
                </a:tc>
                <a:tc>
                  <a:txBody>
                    <a:bodyPr/>
                    <a:lstStyle/>
                    <a:p>
                      <a:endParaRPr lang="cs-CZ" dirty="0"/>
                    </a:p>
                  </a:txBody>
                  <a:tcPr/>
                </a:tc>
              </a:tr>
              <a:tr h="370840">
                <a:tc>
                  <a:txBody>
                    <a:bodyPr/>
                    <a:lstStyle/>
                    <a:p>
                      <a:pPr algn="just"/>
                      <a:r>
                        <a:rPr lang="cs-CZ" sz="2400" dirty="0" smtClean="0">
                          <a:solidFill>
                            <a:schemeClr val="tx1"/>
                          </a:solidFill>
                        </a:rPr>
                        <a:t>Plešatá zpěvačka</a:t>
                      </a:r>
                      <a:endParaRPr lang="cs-CZ" sz="2400" dirty="0">
                        <a:solidFill>
                          <a:schemeClr val="tx1"/>
                        </a:solidFill>
                      </a:endParaRPr>
                    </a:p>
                  </a:txBody>
                  <a:tcPr/>
                </a:tc>
                <a:tc>
                  <a:txBody>
                    <a:bodyPr/>
                    <a:lstStyle/>
                    <a:p>
                      <a:endParaRPr lang="cs-CZ" dirty="0"/>
                    </a:p>
                  </a:txBody>
                  <a:tcPr/>
                </a:tc>
                <a:tc>
                  <a:txBody>
                    <a:bodyPr/>
                    <a:lstStyle/>
                    <a:p>
                      <a:endParaRPr lang="cs-CZ" dirty="0"/>
                    </a:p>
                  </a:txBody>
                  <a:tcPr/>
                </a:tc>
              </a:tr>
              <a:tr h="370840">
                <a:tc>
                  <a:txBody>
                    <a:bodyPr/>
                    <a:lstStyle/>
                    <a:p>
                      <a:pPr algn="just"/>
                      <a:r>
                        <a:rPr lang="cs-CZ" sz="2400" dirty="0" smtClean="0">
                          <a:solidFill>
                            <a:schemeClr val="tx1"/>
                          </a:solidFill>
                        </a:rPr>
                        <a:t>Jméno růže</a:t>
                      </a:r>
                      <a:endParaRPr lang="cs-CZ" sz="2400" dirty="0">
                        <a:solidFill>
                          <a:schemeClr val="tx1"/>
                        </a:solidFill>
                      </a:endParaRPr>
                    </a:p>
                  </a:txBody>
                  <a:tcPr/>
                </a:tc>
                <a:tc>
                  <a:txBody>
                    <a:bodyPr/>
                    <a:lstStyle/>
                    <a:p>
                      <a:endParaRPr lang="cs-CZ" dirty="0"/>
                    </a:p>
                  </a:txBody>
                  <a:tcPr/>
                </a:tc>
                <a:tc>
                  <a:txBody>
                    <a:bodyPr/>
                    <a:lstStyle/>
                    <a:p>
                      <a:endParaRPr lang="cs-CZ" dirty="0"/>
                    </a:p>
                  </a:txBody>
                  <a:tcPr/>
                </a:tc>
              </a:tr>
              <a:tr h="370840">
                <a:tc>
                  <a:txBody>
                    <a:bodyPr/>
                    <a:lstStyle/>
                    <a:p>
                      <a:pPr algn="just"/>
                      <a:r>
                        <a:rPr lang="cs-CZ" sz="2400" dirty="0" smtClean="0">
                          <a:solidFill>
                            <a:schemeClr val="tx1"/>
                          </a:solidFill>
                        </a:rPr>
                        <a:t>Šťastný Jim</a:t>
                      </a:r>
                      <a:endParaRPr lang="cs-CZ" sz="2400" dirty="0">
                        <a:solidFill>
                          <a:schemeClr val="tx1"/>
                        </a:solidFill>
                      </a:endParaRPr>
                    </a:p>
                  </a:txBody>
                  <a:tcPr/>
                </a:tc>
                <a:tc>
                  <a:txBody>
                    <a:bodyPr/>
                    <a:lstStyle/>
                    <a:p>
                      <a:endParaRPr lang="cs-CZ" dirty="0"/>
                    </a:p>
                  </a:txBody>
                  <a:tcPr/>
                </a:tc>
                <a:tc>
                  <a:txBody>
                    <a:bodyPr/>
                    <a:lstStyle/>
                    <a:p>
                      <a:endParaRPr lang="cs-CZ" dirty="0"/>
                    </a:p>
                  </a:txBody>
                  <a:tcPr/>
                </a:tc>
              </a:tr>
              <a:tr h="370840">
                <a:tc>
                  <a:txBody>
                    <a:bodyPr/>
                    <a:lstStyle/>
                    <a:p>
                      <a:pPr algn="just"/>
                      <a:r>
                        <a:rPr lang="cs-CZ" sz="2400" dirty="0" smtClean="0">
                          <a:solidFill>
                            <a:schemeClr val="tx1"/>
                          </a:solidFill>
                        </a:rPr>
                        <a:t>Mistr a Markétka</a:t>
                      </a:r>
                      <a:endParaRPr lang="cs-CZ" sz="2400" dirty="0">
                        <a:solidFill>
                          <a:schemeClr val="tx1"/>
                        </a:solidFill>
                      </a:endParaRPr>
                    </a:p>
                  </a:txBody>
                  <a:tcPr/>
                </a:tc>
                <a:tc>
                  <a:txBody>
                    <a:bodyPr/>
                    <a:lstStyle/>
                    <a:p>
                      <a:endParaRPr lang="cs-CZ" dirty="0"/>
                    </a:p>
                  </a:txBody>
                  <a:tcPr/>
                </a:tc>
                <a:tc>
                  <a:txBody>
                    <a:bodyPr/>
                    <a:lstStyle/>
                    <a:p>
                      <a:endParaRPr lang="cs-CZ" dirty="0"/>
                    </a:p>
                  </a:txBody>
                  <a:tcPr/>
                </a:tc>
              </a:tr>
              <a:tr h="370840">
                <a:tc>
                  <a:txBody>
                    <a:bodyPr/>
                    <a:lstStyle/>
                    <a:p>
                      <a:pPr algn="just"/>
                      <a:r>
                        <a:rPr lang="cs-CZ" sz="2400" dirty="0" smtClean="0">
                          <a:solidFill>
                            <a:schemeClr val="tx1"/>
                          </a:solidFill>
                        </a:rPr>
                        <a:t>Římanka</a:t>
                      </a:r>
                      <a:endParaRPr lang="cs-CZ" sz="2400" dirty="0">
                        <a:solidFill>
                          <a:schemeClr val="tx1"/>
                        </a:solidFill>
                      </a:endParaRPr>
                    </a:p>
                  </a:txBody>
                  <a:tcPr/>
                </a:tc>
                <a:tc>
                  <a:txBody>
                    <a:bodyPr/>
                    <a:lstStyle/>
                    <a:p>
                      <a:endParaRPr lang="cs-CZ" dirty="0"/>
                    </a:p>
                  </a:txBody>
                  <a:tcPr/>
                </a:tc>
                <a:tc>
                  <a:txBody>
                    <a:bodyPr/>
                    <a:lstStyle/>
                    <a:p>
                      <a:endParaRPr lang="cs-CZ" dirty="0"/>
                    </a:p>
                  </a:txBody>
                  <a:tcPr/>
                </a:tc>
              </a:tr>
              <a:tr h="370840">
                <a:tc>
                  <a:txBody>
                    <a:bodyPr/>
                    <a:lstStyle/>
                    <a:p>
                      <a:pPr algn="just"/>
                      <a:r>
                        <a:rPr lang="cs-CZ" sz="2400" dirty="0" smtClean="0">
                          <a:solidFill>
                            <a:schemeClr val="tx1"/>
                          </a:solidFill>
                        </a:rPr>
                        <a:t>Hnus</a:t>
                      </a:r>
                      <a:endParaRPr lang="cs-CZ" sz="2400" dirty="0">
                        <a:solidFill>
                          <a:schemeClr val="tx1"/>
                        </a:solidFill>
                      </a:endParaRPr>
                    </a:p>
                  </a:txBody>
                  <a:tcPr/>
                </a:tc>
                <a:tc>
                  <a:txBody>
                    <a:bodyPr/>
                    <a:lstStyle/>
                    <a:p>
                      <a:endParaRPr lang="cs-CZ" dirty="0"/>
                    </a:p>
                  </a:txBody>
                  <a:tcPr/>
                </a:tc>
                <a:tc>
                  <a:txBody>
                    <a:bodyPr/>
                    <a:lstStyle/>
                    <a:p>
                      <a:endParaRPr lang="cs-CZ" dirty="0"/>
                    </a:p>
                  </a:txBody>
                  <a:tcPr/>
                </a:tc>
              </a:tr>
            </a:tbl>
          </a:graphicData>
        </a:graphic>
      </p:graphicFrame>
    </p:spTree>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normAutofit fontScale="90000"/>
          </a:bodyPr>
          <a:lstStyle/>
          <a:p>
            <a:pPr algn="ctr"/>
            <a:r>
              <a:rPr lang="cs-CZ" sz="3600" b="1" dirty="0" smtClean="0"/>
              <a:t>Přiřaďte autora k dílu a proudu světové literatury</a:t>
            </a:r>
            <a:endParaRPr lang="cs-CZ" sz="3600" dirty="0"/>
          </a:p>
        </p:txBody>
      </p:sp>
      <p:graphicFrame>
        <p:nvGraphicFramePr>
          <p:cNvPr id="8" name="Zástupný symbol pro obsah 7"/>
          <p:cNvGraphicFramePr>
            <a:graphicFrameLocks noGrp="1"/>
          </p:cNvGraphicFramePr>
          <p:nvPr>
            <p:ph sz="quarter" idx="1"/>
          </p:nvPr>
        </p:nvGraphicFramePr>
        <p:xfrm>
          <a:off x="179388" y="1773238"/>
          <a:ext cx="8785224" cy="3657600"/>
        </p:xfrm>
        <a:graphic>
          <a:graphicData uri="http://schemas.openxmlformats.org/drawingml/2006/table">
            <a:tbl>
              <a:tblPr firstRow="1" bandRow="1">
                <a:tableStyleId>{5C22544A-7EE6-4342-B048-85BDC9FD1C3A}</a:tableStyleId>
              </a:tblPr>
              <a:tblGrid>
                <a:gridCol w="2736428"/>
                <a:gridCol w="2592288"/>
                <a:gridCol w="3456508"/>
              </a:tblGrid>
              <a:tr h="370840">
                <a:tc>
                  <a:txBody>
                    <a:bodyPr/>
                    <a:lstStyle/>
                    <a:p>
                      <a:pPr algn="ctr"/>
                      <a:r>
                        <a:rPr lang="cs-CZ" sz="2400" dirty="0" smtClean="0">
                          <a:solidFill>
                            <a:schemeClr val="tx1"/>
                          </a:solidFill>
                        </a:rPr>
                        <a:t>Dílo</a:t>
                      </a:r>
                      <a:endParaRPr lang="cs-CZ" sz="2400" dirty="0">
                        <a:solidFill>
                          <a:schemeClr val="tx1"/>
                        </a:solidFill>
                      </a:endParaRPr>
                    </a:p>
                  </a:txBody>
                  <a:tcPr/>
                </a:tc>
                <a:tc>
                  <a:txBody>
                    <a:bodyPr/>
                    <a:lstStyle/>
                    <a:p>
                      <a:pPr algn="ctr"/>
                      <a:r>
                        <a:rPr lang="cs-CZ" sz="2400" dirty="0" smtClean="0">
                          <a:solidFill>
                            <a:schemeClr val="tx1"/>
                          </a:solidFill>
                        </a:rPr>
                        <a:t>Autor</a:t>
                      </a:r>
                      <a:endParaRPr lang="cs-CZ" sz="2400" dirty="0">
                        <a:solidFill>
                          <a:schemeClr val="tx1"/>
                        </a:solidFill>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400" smtClean="0">
                          <a:solidFill>
                            <a:schemeClr val="tx1"/>
                          </a:solidFill>
                        </a:rPr>
                        <a:t>Proud světové literatury</a:t>
                      </a:r>
                    </a:p>
                  </a:txBody>
                  <a:tcPr/>
                </a:tc>
              </a:tr>
              <a:tr h="370840">
                <a:tc>
                  <a:txBody>
                    <a:bodyPr/>
                    <a:lstStyle/>
                    <a:p>
                      <a:pPr algn="just"/>
                      <a:r>
                        <a:rPr lang="cs-CZ" sz="2400" dirty="0" smtClean="0">
                          <a:solidFill>
                            <a:schemeClr val="tx1"/>
                          </a:solidFill>
                        </a:rPr>
                        <a:t>Kvílení</a:t>
                      </a:r>
                      <a:endParaRPr lang="cs-CZ" sz="2400" dirty="0">
                        <a:solidFill>
                          <a:schemeClr val="tx1"/>
                        </a:solidFill>
                      </a:endParaRPr>
                    </a:p>
                  </a:txBody>
                  <a:tcPr/>
                </a:tc>
                <a:tc>
                  <a:txBody>
                    <a:bodyPr/>
                    <a:lstStyle/>
                    <a:p>
                      <a:pPr algn="just"/>
                      <a:r>
                        <a:rPr lang="cs-CZ" sz="2400" dirty="0" smtClean="0">
                          <a:solidFill>
                            <a:schemeClr val="tx1"/>
                          </a:solidFill>
                        </a:rPr>
                        <a:t>Allen </a:t>
                      </a:r>
                      <a:r>
                        <a:rPr lang="cs-CZ" sz="2400" dirty="0" err="1" smtClean="0">
                          <a:solidFill>
                            <a:schemeClr val="tx1"/>
                          </a:solidFill>
                        </a:rPr>
                        <a:t>Ginsberg</a:t>
                      </a:r>
                      <a:endParaRPr lang="cs-CZ" sz="2400" dirty="0">
                        <a:solidFill>
                          <a:schemeClr val="tx1"/>
                        </a:solidFill>
                      </a:endParaRPr>
                    </a:p>
                  </a:txBody>
                  <a:tcPr/>
                </a:tc>
                <a:tc>
                  <a:txBody>
                    <a:bodyPr/>
                    <a:lstStyle/>
                    <a:p>
                      <a:pPr algn="just"/>
                      <a:r>
                        <a:rPr lang="cs-CZ" sz="2400" dirty="0" smtClean="0">
                          <a:solidFill>
                            <a:schemeClr val="tx1"/>
                          </a:solidFill>
                        </a:rPr>
                        <a:t>beatnici</a:t>
                      </a:r>
                      <a:endParaRPr lang="cs-CZ" sz="2400" dirty="0">
                        <a:solidFill>
                          <a:schemeClr val="tx1"/>
                        </a:solidFill>
                      </a:endParaRPr>
                    </a:p>
                  </a:txBody>
                  <a:tcPr/>
                </a:tc>
              </a:tr>
              <a:tr h="370840">
                <a:tc>
                  <a:txBody>
                    <a:bodyPr/>
                    <a:lstStyle/>
                    <a:p>
                      <a:pPr algn="just"/>
                      <a:r>
                        <a:rPr lang="cs-CZ" sz="2400" dirty="0" smtClean="0">
                          <a:solidFill>
                            <a:schemeClr val="tx1"/>
                          </a:solidFill>
                        </a:rPr>
                        <a:t>Plešatá</a:t>
                      </a:r>
                      <a:r>
                        <a:rPr lang="cs-CZ" sz="2400" baseline="0" dirty="0" smtClean="0">
                          <a:solidFill>
                            <a:schemeClr val="tx1"/>
                          </a:solidFill>
                        </a:rPr>
                        <a:t> zpěvačka</a:t>
                      </a:r>
                      <a:endParaRPr lang="cs-CZ" sz="2400" dirty="0">
                        <a:solidFill>
                          <a:schemeClr val="tx1"/>
                        </a:solidFill>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cs-CZ" sz="2400" dirty="0" err="1" smtClean="0">
                          <a:solidFill>
                            <a:schemeClr val="tx1"/>
                          </a:solidFill>
                        </a:rPr>
                        <a:t>Eugéne</a:t>
                      </a:r>
                      <a:r>
                        <a:rPr lang="cs-CZ" sz="2400" baseline="0" dirty="0" smtClean="0">
                          <a:solidFill>
                            <a:schemeClr val="tx1"/>
                          </a:solidFill>
                        </a:rPr>
                        <a:t> </a:t>
                      </a:r>
                      <a:r>
                        <a:rPr lang="cs-CZ" sz="2400" baseline="0" dirty="0" err="1" smtClean="0">
                          <a:solidFill>
                            <a:schemeClr val="tx1"/>
                          </a:solidFill>
                        </a:rPr>
                        <a:t>Ionesco</a:t>
                      </a:r>
                      <a:endParaRPr lang="cs-CZ" sz="2400" dirty="0" smtClean="0">
                        <a:solidFill>
                          <a:schemeClr val="tx1"/>
                        </a:solidFill>
                      </a:endParaRPr>
                    </a:p>
                  </a:txBody>
                  <a:tcPr/>
                </a:tc>
                <a:tc>
                  <a:txBody>
                    <a:bodyPr/>
                    <a:lstStyle/>
                    <a:p>
                      <a:pPr algn="just"/>
                      <a:r>
                        <a:rPr lang="cs-CZ" sz="2400" dirty="0" smtClean="0">
                          <a:solidFill>
                            <a:schemeClr val="tx1"/>
                          </a:solidFill>
                        </a:rPr>
                        <a:t>absurdní</a:t>
                      </a:r>
                      <a:r>
                        <a:rPr lang="cs-CZ" sz="2400" baseline="0" dirty="0" smtClean="0">
                          <a:solidFill>
                            <a:schemeClr val="tx1"/>
                          </a:solidFill>
                        </a:rPr>
                        <a:t> drama</a:t>
                      </a:r>
                      <a:endParaRPr lang="cs-CZ" sz="2400" dirty="0">
                        <a:solidFill>
                          <a:schemeClr val="tx1"/>
                        </a:solidFill>
                      </a:endParaRPr>
                    </a:p>
                  </a:txBody>
                  <a:tcPr/>
                </a:tc>
              </a:tr>
              <a:tr h="370840">
                <a:tc>
                  <a:txBody>
                    <a:bodyPr/>
                    <a:lstStyle/>
                    <a:p>
                      <a:pPr algn="just"/>
                      <a:r>
                        <a:rPr lang="cs-CZ" sz="2400" dirty="0" smtClean="0">
                          <a:solidFill>
                            <a:schemeClr val="tx1"/>
                          </a:solidFill>
                        </a:rPr>
                        <a:t>Jméno růže</a:t>
                      </a:r>
                      <a:endParaRPr lang="cs-CZ" sz="2400" dirty="0">
                        <a:solidFill>
                          <a:schemeClr val="tx1"/>
                        </a:solidFill>
                      </a:endParaRPr>
                    </a:p>
                  </a:txBody>
                  <a:tcPr/>
                </a:tc>
                <a:tc>
                  <a:txBody>
                    <a:bodyPr/>
                    <a:lstStyle/>
                    <a:p>
                      <a:pPr algn="just"/>
                      <a:r>
                        <a:rPr lang="cs-CZ" sz="2400" dirty="0" err="1" smtClean="0">
                          <a:solidFill>
                            <a:schemeClr val="tx1"/>
                          </a:solidFill>
                        </a:rPr>
                        <a:t>Umberto</a:t>
                      </a:r>
                      <a:r>
                        <a:rPr lang="cs-CZ" sz="2400" dirty="0" smtClean="0">
                          <a:solidFill>
                            <a:schemeClr val="tx1"/>
                          </a:solidFill>
                        </a:rPr>
                        <a:t> </a:t>
                      </a:r>
                      <a:r>
                        <a:rPr lang="cs-CZ" sz="2400" dirty="0" err="1" smtClean="0">
                          <a:solidFill>
                            <a:schemeClr val="tx1"/>
                          </a:solidFill>
                        </a:rPr>
                        <a:t>Eco</a:t>
                      </a:r>
                      <a:endParaRPr lang="cs-CZ" sz="2400" dirty="0">
                        <a:solidFill>
                          <a:schemeClr val="tx1"/>
                        </a:solidFill>
                      </a:endParaRPr>
                    </a:p>
                  </a:txBody>
                  <a:tcPr/>
                </a:tc>
                <a:tc>
                  <a:txBody>
                    <a:bodyPr/>
                    <a:lstStyle/>
                    <a:p>
                      <a:pPr algn="just"/>
                      <a:r>
                        <a:rPr lang="cs-CZ" sz="2400" dirty="0" smtClean="0">
                          <a:solidFill>
                            <a:schemeClr val="tx1"/>
                          </a:solidFill>
                        </a:rPr>
                        <a:t>postmodernismus</a:t>
                      </a:r>
                      <a:endParaRPr lang="cs-CZ" sz="2400" dirty="0">
                        <a:solidFill>
                          <a:schemeClr val="tx1"/>
                        </a:solidFill>
                      </a:endParaRPr>
                    </a:p>
                  </a:txBody>
                  <a:tcPr/>
                </a:tc>
              </a:tr>
              <a:tr h="370840">
                <a:tc>
                  <a:txBody>
                    <a:bodyPr/>
                    <a:lstStyle/>
                    <a:p>
                      <a:pPr algn="just"/>
                      <a:r>
                        <a:rPr lang="cs-CZ" sz="2400" dirty="0" smtClean="0">
                          <a:solidFill>
                            <a:schemeClr val="tx1"/>
                          </a:solidFill>
                        </a:rPr>
                        <a:t>Šťastný Jim</a:t>
                      </a:r>
                      <a:endParaRPr lang="cs-CZ" sz="2400" dirty="0">
                        <a:solidFill>
                          <a:schemeClr val="tx1"/>
                        </a:solidFill>
                      </a:endParaRPr>
                    </a:p>
                  </a:txBody>
                  <a:tcPr/>
                </a:tc>
                <a:tc>
                  <a:txBody>
                    <a:bodyPr/>
                    <a:lstStyle/>
                    <a:p>
                      <a:pPr algn="just"/>
                      <a:r>
                        <a:rPr lang="cs-CZ" sz="2400" dirty="0" err="1" smtClean="0">
                          <a:solidFill>
                            <a:schemeClr val="tx1"/>
                          </a:solidFill>
                        </a:rPr>
                        <a:t>Amis</a:t>
                      </a:r>
                      <a:r>
                        <a:rPr lang="cs-CZ" sz="2400" dirty="0" smtClean="0">
                          <a:solidFill>
                            <a:schemeClr val="tx1"/>
                          </a:solidFill>
                        </a:rPr>
                        <a:t> </a:t>
                      </a:r>
                      <a:r>
                        <a:rPr lang="cs-CZ" sz="2400" dirty="0" err="1" smtClean="0">
                          <a:solidFill>
                            <a:schemeClr val="tx1"/>
                          </a:solidFill>
                        </a:rPr>
                        <a:t>Kingsley</a:t>
                      </a:r>
                      <a:endParaRPr lang="cs-CZ" sz="2400" dirty="0">
                        <a:solidFill>
                          <a:schemeClr val="tx1"/>
                        </a:solidFill>
                      </a:endParaRPr>
                    </a:p>
                  </a:txBody>
                  <a:tcPr/>
                </a:tc>
                <a:tc>
                  <a:txBody>
                    <a:bodyPr/>
                    <a:lstStyle/>
                    <a:p>
                      <a:pPr algn="just"/>
                      <a:r>
                        <a:rPr lang="cs-CZ" sz="2400" dirty="0" smtClean="0">
                          <a:solidFill>
                            <a:schemeClr val="tx1"/>
                          </a:solidFill>
                        </a:rPr>
                        <a:t>rozhněvaní</a:t>
                      </a:r>
                      <a:r>
                        <a:rPr lang="cs-CZ" sz="2400" baseline="0" dirty="0" smtClean="0">
                          <a:solidFill>
                            <a:schemeClr val="tx1"/>
                          </a:solidFill>
                        </a:rPr>
                        <a:t> mladí muži</a:t>
                      </a:r>
                      <a:endParaRPr lang="cs-CZ" sz="2400" dirty="0">
                        <a:solidFill>
                          <a:schemeClr val="tx1"/>
                        </a:solidFill>
                      </a:endParaRPr>
                    </a:p>
                  </a:txBody>
                  <a:tcPr/>
                </a:tc>
              </a:tr>
              <a:tr h="370840">
                <a:tc>
                  <a:txBody>
                    <a:bodyPr/>
                    <a:lstStyle/>
                    <a:p>
                      <a:pPr algn="just"/>
                      <a:r>
                        <a:rPr lang="cs-CZ" sz="2400" dirty="0" smtClean="0">
                          <a:solidFill>
                            <a:schemeClr val="tx1"/>
                          </a:solidFill>
                        </a:rPr>
                        <a:t>Mistr a Markétka</a:t>
                      </a:r>
                      <a:endParaRPr lang="cs-CZ" sz="2400" dirty="0">
                        <a:solidFill>
                          <a:schemeClr val="tx1"/>
                        </a:solidFill>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cs-CZ" sz="2400" dirty="0" err="1" smtClean="0">
                          <a:solidFill>
                            <a:schemeClr val="tx1"/>
                          </a:solidFill>
                        </a:rPr>
                        <a:t>Michail</a:t>
                      </a:r>
                      <a:r>
                        <a:rPr lang="cs-CZ" sz="2400" dirty="0" smtClean="0">
                          <a:solidFill>
                            <a:schemeClr val="tx1"/>
                          </a:solidFill>
                        </a:rPr>
                        <a:t> </a:t>
                      </a:r>
                      <a:r>
                        <a:rPr lang="cs-CZ" sz="2400" dirty="0" err="1" smtClean="0">
                          <a:solidFill>
                            <a:schemeClr val="tx1"/>
                          </a:solidFill>
                        </a:rPr>
                        <a:t>Bulgakov</a:t>
                      </a:r>
                      <a:endParaRPr lang="cs-CZ" sz="2400" dirty="0" smtClean="0">
                        <a:solidFill>
                          <a:schemeClr val="tx1"/>
                        </a:solidFill>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cs-CZ" sz="2400" dirty="0" smtClean="0">
                          <a:solidFill>
                            <a:schemeClr val="tx1"/>
                          </a:solidFill>
                        </a:rPr>
                        <a:t>magický realismus</a:t>
                      </a:r>
                    </a:p>
                  </a:txBody>
                  <a:tcPr/>
                </a:tc>
              </a:tr>
              <a:tr h="370840">
                <a:tc>
                  <a:txBody>
                    <a:bodyPr/>
                    <a:lstStyle/>
                    <a:p>
                      <a:pPr algn="just"/>
                      <a:r>
                        <a:rPr lang="cs-CZ" sz="2400" dirty="0" smtClean="0">
                          <a:solidFill>
                            <a:schemeClr val="tx1"/>
                          </a:solidFill>
                        </a:rPr>
                        <a:t>Římanka</a:t>
                      </a:r>
                      <a:endParaRPr lang="cs-CZ" sz="2400" dirty="0">
                        <a:solidFill>
                          <a:schemeClr val="tx1"/>
                        </a:solidFill>
                      </a:endParaRPr>
                    </a:p>
                  </a:txBody>
                  <a:tcPr/>
                </a:tc>
                <a:tc>
                  <a:txBody>
                    <a:bodyPr/>
                    <a:lstStyle/>
                    <a:p>
                      <a:pPr algn="just"/>
                      <a:r>
                        <a:rPr lang="cs-CZ" sz="2400" dirty="0" smtClean="0">
                          <a:solidFill>
                            <a:schemeClr val="tx1"/>
                          </a:solidFill>
                        </a:rPr>
                        <a:t>Alberto </a:t>
                      </a:r>
                      <a:r>
                        <a:rPr lang="cs-CZ" sz="2400" dirty="0" err="1" smtClean="0">
                          <a:solidFill>
                            <a:schemeClr val="tx1"/>
                          </a:solidFill>
                        </a:rPr>
                        <a:t>Moravia</a:t>
                      </a:r>
                      <a:endParaRPr lang="cs-CZ" sz="2400" dirty="0">
                        <a:solidFill>
                          <a:schemeClr val="tx1"/>
                        </a:solidFill>
                      </a:endParaRPr>
                    </a:p>
                  </a:txBody>
                  <a:tcPr/>
                </a:tc>
                <a:tc>
                  <a:txBody>
                    <a:bodyPr/>
                    <a:lstStyle/>
                    <a:p>
                      <a:pPr algn="just"/>
                      <a:r>
                        <a:rPr lang="cs-CZ" sz="2400" dirty="0" smtClean="0">
                          <a:solidFill>
                            <a:schemeClr val="tx1"/>
                          </a:solidFill>
                        </a:rPr>
                        <a:t>neorealismus</a:t>
                      </a:r>
                      <a:endParaRPr lang="cs-CZ" sz="2400" dirty="0">
                        <a:solidFill>
                          <a:schemeClr val="tx1"/>
                        </a:solidFill>
                      </a:endParaRPr>
                    </a:p>
                  </a:txBody>
                  <a:tcPr/>
                </a:tc>
              </a:tr>
              <a:tr h="370840">
                <a:tc>
                  <a:txBody>
                    <a:bodyPr/>
                    <a:lstStyle/>
                    <a:p>
                      <a:pPr algn="just"/>
                      <a:r>
                        <a:rPr lang="cs-CZ" sz="2400" dirty="0" smtClean="0">
                          <a:solidFill>
                            <a:schemeClr val="tx1"/>
                          </a:solidFill>
                        </a:rPr>
                        <a:t>Hnus</a:t>
                      </a:r>
                      <a:endParaRPr lang="cs-CZ" sz="2400" dirty="0">
                        <a:solidFill>
                          <a:schemeClr val="tx1"/>
                        </a:solidFill>
                      </a:endParaRPr>
                    </a:p>
                  </a:txBody>
                  <a:tcPr/>
                </a:tc>
                <a:tc>
                  <a:txBody>
                    <a:bodyPr/>
                    <a:lstStyle/>
                    <a:p>
                      <a:pPr algn="just"/>
                      <a:r>
                        <a:rPr lang="cs-CZ" sz="2400" dirty="0" smtClean="0">
                          <a:solidFill>
                            <a:schemeClr val="tx1"/>
                          </a:solidFill>
                        </a:rPr>
                        <a:t>Jean Paul </a:t>
                      </a:r>
                      <a:r>
                        <a:rPr lang="cs-CZ" sz="2400" dirty="0" err="1" smtClean="0">
                          <a:solidFill>
                            <a:schemeClr val="tx1"/>
                          </a:solidFill>
                        </a:rPr>
                        <a:t>Sartre</a:t>
                      </a:r>
                      <a:endParaRPr lang="cs-CZ" sz="2400" dirty="0">
                        <a:solidFill>
                          <a:schemeClr val="tx1"/>
                        </a:solidFill>
                      </a:endParaRPr>
                    </a:p>
                  </a:txBody>
                  <a:tcPr/>
                </a:tc>
                <a:tc>
                  <a:txBody>
                    <a:bodyPr/>
                    <a:lstStyle/>
                    <a:p>
                      <a:pPr algn="just"/>
                      <a:r>
                        <a:rPr lang="cs-CZ" sz="2400" dirty="0" smtClean="0">
                          <a:solidFill>
                            <a:schemeClr val="tx1"/>
                          </a:solidFill>
                        </a:rPr>
                        <a:t>existencialismus</a:t>
                      </a:r>
                      <a:endParaRPr lang="cs-CZ" sz="2400" dirty="0">
                        <a:solidFill>
                          <a:schemeClr val="tx1"/>
                        </a:solidFill>
                      </a:endParaRPr>
                    </a:p>
                  </a:txBody>
                  <a:tcPr/>
                </a:tc>
              </a:tr>
            </a:tbl>
          </a:graphicData>
        </a:graphic>
      </p:graphicFrame>
    </p:spTree>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Úkoly</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lnSpcReduction="10000"/>
          </a:bodyPr>
          <a:lstStyle/>
          <a:p>
            <a:pPr>
              <a:lnSpc>
                <a:spcPct val="250000"/>
              </a:lnSpc>
            </a:pPr>
            <a:r>
              <a:rPr lang="cs-CZ" sz="3200" b="1" dirty="0" smtClean="0"/>
              <a:t>Poznejte autora.</a:t>
            </a:r>
          </a:p>
          <a:p>
            <a:pPr>
              <a:lnSpc>
                <a:spcPct val="250000"/>
              </a:lnSpc>
            </a:pPr>
            <a:r>
              <a:rPr lang="cs-CZ" sz="3200" b="1" dirty="0" smtClean="0"/>
              <a:t>Přiřaďte autora ke kulturnímu hnutí.</a:t>
            </a:r>
          </a:p>
          <a:p>
            <a:pPr algn="just">
              <a:lnSpc>
                <a:spcPct val="250000"/>
              </a:lnSpc>
            </a:pPr>
            <a:r>
              <a:rPr lang="cs-CZ" sz="3200" b="1" dirty="0" smtClean="0"/>
              <a:t>Uveďte autorovo nejvýznamnější dílo a charakterizujte jej.</a:t>
            </a:r>
            <a:endParaRPr lang="cs-CZ" dirty="0"/>
          </a:p>
        </p:txBody>
      </p:sp>
    </p:spTree>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Autofit/>
          </a:bodyPr>
          <a:lstStyle/>
          <a:p>
            <a:pPr algn="ctr"/>
            <a:r>
              <a:rPr lang="cs-CZ" b="1" dirty="0" smtClean="0"/>
              <a:t>Stručný životopis</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lnSpcReduction="10000"/>
          </a:bodyPr>
          <a:lstStyle/>
          <a:p>
            <a:pPr algn="just">
              <a:lnSpc>
                <a:spcPct val="150000"/>
              </a:lnSpc>
              <a:buNone/>
            </a:pPr>
            <a:r>
              <a:rPr lang="cs-CZ" dirty="0" smtClean="0"/>
              <a:t>	Tento spisovatel byl od dětství závislý na své matce. Velmi rád se chlubil svými šlechtickými předky z Francie. Přestože byl vynikající student na univerzitě, přihlásil se za 2. světové války k válečnému námořnictvu, odkud ho však propustili. Za krytí vraždy se ocitl ve vězení. Na konci 40. let se vydal na cestu napříč celou Amerikou, kde vystřídal mnoho zaměstnání. Umírá na škodlivé následky alkoholismu.</a:t>
            </a:r>
            <a:endParaRPr lang="cs-CZ" dirty="0"/>
          </a:p>
        </p:txBody>
      </p:sp>
    </p:spTree>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0" y="228600"/>
            <a:ext cx="9144000" cy="990600"/>
          </a:xfrm>
        </p:spPr>
        <p:txBody>
          <a:bodyPr>
            <a:noAutofit/>
          </a:bodyPr>
          <a:lstStyle/>
          <a:p>
            <a:pPr algn="ctr"/>
            <a:r>
              <a:rPr lang="cs-CZ" b="1" dirty="0" smtClean="0"/>
              <a:t>Řešení</a:t>
            </a:r>
            <a:endParaRPr lang="cs-CZ" dirty="0"/>
          </a:p>
        </p:txBody>
      </p:sp>
      <p:sp>
        <p:nvSpPr>
          <p:cNvPr id="5" name="Zástupný symbol pro obsah 4"/>
          <p:cNvSpPr>
            <a:spLocks noGrp="1"/>
          </p:cNvSpPr>
          <p:nvPr>
            <p:ph sz="quarter" idx="1"/>
          </p:nvPr>
        </p:nvSpPr>
        <p:spPr>
          <a:xfrm>
            <a:off x="179512" y="1589566"/>
            <a:ext cx="4176464" cy="5079793"/>
          </a:xfrm>
        </p:spPr>
        <p:txBody>
          <a:bodyPr>
            <a:normAutofit fontScale="92500" lnSpcReduction="20000"/>
          </a:bodyPr>
          <a:lstStyle/>
          <a:p>
            <a:pPr algn="just">
              <a:lnSpc>
                <a:spcPct val="300000"/>
              </a:lnSpc>
            </a:pPr>
            <a:r>
              <a:rPr lang="cs-CZ" sz="4000" b="1" dirty="0" smtClean="0">
                <a:solidFill>
                  <a:schemeClr val="accent1"/>
                </a:solidFill>
              </a:rPr>
              <a:t>Jack </a:t>
            </a:r>
            <a:r>
              <a:rPr lang="cs-CZ" sz="4000" b="1" dirty="0" err="1" smtClean="0">
                <a:solidFill>
                  <a:schemeClr val="accent1"/>
                </a:solidFill>
              </a:rPr>
              <a:t>Kerouac</a:t>
            </a:r>
            <a:endParaRPr lang="cs-CZ" sz="4000" b="1" dirty="0" smtClean="0">
              <a:solidFill>
                <a:schemeClr val="accent1"/>
              </a:solidFill>
            </a:endParaRPr>
          </a:p>
          <a:p>
            <a:pPr algn="just">
              <a:lnSpc>
                <a:spcPct val="300000"/>
              </a:lnSpc>
            </a:pPr>
            <a:r>
              <a:rPr lang="cs-CZ" sz="4000" b="1" dirty="0" smtClean="0">
                <a:solidFill>
                  <a:schemeClr val="accent1"/>
                </a:solidFill>
              </a:rPr>
              <a:t>beatnici</a:t>
            </a:r>
          </a:p>
          <a:p>
            <a:pPr algn="just">
              <a:lnSpc>
                <a:spcPct val="300000"/>
              </a:lnSpc>
            </a:pPr>
            <a:r>
              <a:rPr lang="cs-CZ" sz="4000" b="1" dirty="0" smtClean="0">
                <a:solidFill>
                  <a:schemeClr val="accent1"/>
                </a:solidFill>
              </a:rPr>
              <a:t>dílo - </a:t>
            </a:r>
            <a:r>
              <a:rPr lang="cs-CZ" sz="4000" b="1" dirty="0" smtClean="0">
                <a:solidFill>
                  <a:schemeClr val="tx2"/>
                </a:solidFill>
              </a:rPr>
              <a:t>Na cestě</a:t>
            </a:r>
          </a:p>
          <a:p>
            <a:pPr lvl="2" algn="just">
              <a:buNone/>
            </a:pPr>
            <a:endParaRPr lang="cs-CZ" dirty="0"/>
          </a:p>
        </p:txBody>
      </p:sp>
      <p:pic>
        <p:nvPicPr>
          <p:cNvPr id="7" name="Zástupný symbol pro obsah 6" descr="kerouac.jpg"/>
          <p:cNvPicPr>
            <a:picLocks noGrp="1" noChangeAspect="1"/>
          </p:cNvPicPr>
          <p:nvPr>
            <p:ph sz="quarter" idx="2"/>
          </p:nvPr>
        </p:nvPicPr>
        <p:blipFill>
          <a:blip r:embed="rId2" cstate="print"/>
          <a:stretch>
            <a:fillRect/>
          </a:stretch>
        </p:blipFill>
        <p:spPr>
          <a:xfrm>
            <a:off x="4644008" y="1844824"/>
            <a:ext cx="4248473" cy="4608512"/>
          </a:xfr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heckerboard(across)">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checkerboard(across)">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a:t>
            </a:r>
            <a:endParaRPr lang="cs-CZ" dirty="0"/>
          </a:p>
        </p:txBody>
      </p:sp>
      <p:sp>
        <p:nvSpPr>
          <p:cNvPr id="3" name="Zástupný symbol pro obsah 2"/>
          <p:cNvSpPr>
            <a:spLocks noGrp="1"/>
          </p:cNvSpPr>
          <p:nvPr>
            <p:ph sz="quarter" idx="1"/>
          </p:nvPr>
        </p:nvSpPr>
        <p:spPr>
          <a:xfrm>
            <a:off x="251520" y="1589566"/>
            <a:ext cx="4536504" cy="5007785"/>
          </a:xfrm>
        </p:spPr>
        <p:txBody>
          <a:bodyPr>
            <a:normAutofit fontScale="92500"/>
          </a:bodyPr>
          <a:lstStyle/>
          <a:p>
            <a:r>
              <a:rPr lang="cs-CZ" sz="3600" b="1" dirty="0" smtClean="0">
                <a:solidFill>
                  <a:schemeClr val="tx2"/>
                </a:solidFill>
              </a:rPr>
              <a:t>Na cestě</a:t>
            </a:r>
          </a:p>
          <a:p>
            <a:pPr lvl="1" algn="just">
              <a:lnSpc>
                <a:spcPct val="220000"/>
              </a:lnSpc>
            </a:pPr>
            <a:r>
              <a:rPr lang="cs-CZ" dirty="0" smtClean="0"/>
              <a:t>skrytá autobiografie</a:t>
            </a:r>
          </a:p>
          <a:p>
            <a:pPr lvl="1" algn="just">
              <a:lnSpc>
                <a:spcPct val="220000"/>
              </a:lnSpc>
            </a:pPr>
            <a:r>
              <a:rPr lang="cs-CZ" dirty="0" smtClean="0"/>
              <a:t>nejedná se o tradiční román</a:t>
            </a:r>
          </a:p>
          <a:p>
            <a:pPr lvl="1" algn="just">
              <a:lnSpc>
                <a:spcPct val="220000"/>
              </a:lnSpc>
            </a:pPr>
            <a:r>
              <a:rPr lang="cs-CZ" dirty="0" smtClean="0"/>
              <a:t>básnická reportáž ze silnice</a:t>
            </a:r>
          </a:p>
          <a:p>
            <a:pPr lvl="1" algn="just">
              <a:lnSpc>
                <a:spcPct val="220000"/>
              </a:lnSpc>
            </a:pPr>
            <a:r>
              <a:rPr lang="cs-CZ" dirty="0" smtClean="0"/>
              <a:t>bezprostřední zachycení dojmů, názorů a myšlenek</a:t>
            </a:r>
            <a:endParaRPr lang="cs-CZ" dirty="0"/>
          </a:p>
        </p:txBody>
      </p:sp>
      <p:pic>
        <p:nvPicPr>
          <p:cNvPr id="5" name="Zástupný symbol pro obsah 4" descr="on_the_road.cover_by_kerouac.jpg"/>
          <p:cNvPicPr>
            <a:picLocks noGrp="1" noChangeAspect="1"/>
          </p:cNvPicPr>
          <p:nvPr>
            <p:ph sz="quarter" idx="2"/>
          </p:nvPr>
        </p:nvPicPr>
        <p:blipFill>
          <a:blip r:embed="rId2" cstate="print"/>
          <a:stretch>
            <a:fillRect/>
          </a:stretch>
        </p:blipFill>
        <p:spPr>
          <a:xfrm>
            <a:off x="4955126" y="1589088"/>
            <a:ext cx="3827972" cy="5008562"/>
          </a:xfr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heckerboard(across)">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heckerboard(across)">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heckerboard(across)">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heckerboard(across)">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lstStyle/>
          <a:p>
            <a:pPr algn="ctr"/>
            <a:r>
              <a:rPr lang="cs-CZ" b="1" dirty="0" smtClean="0"/>
              <a:t>Úkoly k ukázce</a:t>
            </a:r>
            <a:endParaRPr lang="cs-CZ" b="1" dirty="0"/>
          </a:p>
        </p:txBody>
      </p:sp>
      <p:sp>
        <p:nvSpPr>
          <p:cNvPr id="6" name="Zástupný symbol pro obsah 5"/>
          <p:cNvSpPr>
            <a:spLocks noGrp="1"/>
          </p:cNvSpPr>
          <p:nvPr>
            <p:ph sz="quarter" idx="1"/>
          </p:nvPr>
        </p:nvSpPr>
        <p:spPr>
          <a:xfrm>
            <a:off x="251520" y="1600200"/>
            <a:ext cx="8712968" cy="5069160"/>
          </a:xfrm>
        </p:spPr>
        <p:txBody>
          <a:bodyPr>
            <a:normAutofit/>
          </a:bodyPr>
          <a:lstStyle/>
          <a:p>
            <a:pPr algn="just">
              <a:lnSpc>
                <a:spcPct val="260000"/>
              </a:lnSpc>
            </a:pPr>
            <a:r>
              <a:rPr lang="cs-CZ" b="1" dirty="0" smtClean="0"/>
              <a:t>Uveďte název díla a jeho autora.</a:t>
            </a:r>
          </a:p>
          <a:p>
            <a:pPr algn="just">
              <a:lnSpc>
                <a:spcPct val="260000"/>
              </a:lnSpc>
            </a:pPr>
            <a:r>
              <a:rPr lang="cs-CZ" b="1" dirty="0" smtClean="0"/>
              <a:t>Kde se děj odehrává? Jakou funkci na tomto místě má opat?</a:t>
            </a:r>
          </a:p>
          <a:p>
            <a:pPr algn="just">
              <a:lnSpc>
                <a:spcPct val="260000"/>
              </a:lnSpc>
            </a:pPr>
            <a:r>
              <a:rPr lang="cs-CZ" b="1" dirty="0" smtClean="0"/>
              <a:t>Uveďte hlavní zápletku díla.</a:t>
            </a:r>
          </a:p>
          <a:p>
            <a:pPr algn="just">
              <a:lnSpc>
                <a:spcPct val="200000"/>
              </a:lnSpc>
              <a:buNone/>
            </a:pPr>
            <a:endParaRPr lang="cs-CZ" dirty="0" smtClean="0"/>
          </a:p>
          <a:p>
            <a:pPr algn="just">
              <a:buNone/>
            </a:pPr>
            <a:endParaRPr lang="cs-CZ" dirty="0"/>
          </a:p>
        </p:txBody>
      </p:sp>
    </p:spTree>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lstStyle/>
          <a:p>
            <a:pPr algn="ctr"/>
            <a:r>
              <a:rPr lang="cs-CZ" b="1" dirty="0" smtClean="0"/>
              <a:t>Ukázka</a:t>
            </a:r>
            <a:endParaRPr lang="cs-CZ" b="1" dirty="0"/>
          </a:p>
        </p:txBody>
      </p:sp>
      <p:sp>
        <p:nvSpPr>
          <p:cNvPr id="6" name="Zástupný symbol pro obsah 5"/>
          <p:cNvSpPr>
            <a:spLocks noGrp="1"/>
          </p:cNvSpPr>
          <p:nvPr>
            <p:ph sz="quarter" idx="1"/>
          </p:nvPr>
        </p:nvSpPr>
        <p:spPr>
          <a:xfrm>
            <a:off x="179512" y="1600200"/>
            <a:ext cx="8784976" cy="5069160"/>
          </a:xfrm>
        </p:spPr>
        <p:txBody>
          <a:bodyPr/>
          <a:lstStyle/>
          <a:p>
            <a:pPr algn="just">
              <a:buNone/>
            </a:pPr>
            <a:r>
              <a:rPr lang="cs-CZ" dirty="0" smtClean="0"/>
              <a:t>	Nebudu zdržovat líčením toho, jak jsme informovali opata, jak celé opatství bylo vzhůru ještě před kanonickou hodinou, nebudu líčit hrůzu a bolest, kterou měli všichni vepsanou ve tvářích, jak se zpráva bleskem rozšířila po celé pláni až k čeledínům a sluhům, kteří se žehnali křížem a pronášeli zaříkávání. Nevím, zdali se tenkrát ráno první bohoslužba řádně odbyla a kdo se jí zúčastnil. Držel jsem Viléma a Severina, kteří přikázali zahalit </a:t>
            </a:r>
            <a:r>
              <a:rPr lang="cs-CZ" dirty="0" err="1" smtClean="0"/>
              <a:t>Berengarovo</a:t>
            </a:r>
            <a:r>
              <a:rPr lang="cs-CZ" dirty="0" smtClean="0"/>
              <a:t> tělo a položit je na stůl ve špitále.</a:t>
            </a:r>
            <a:endParaRPr lang="cs-CZ" dirty="0"/>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 ukázky</a:t>
            </a:r>
            <a:endParaRPr lang="cs-CZ" b="1" dirty="0"/>
          </a:p>
        </p:txBody>
      </p:sp>
      <p:sp>
        <p:nvSpPr>
          <p:cNvPr id="4" name="Zástupný symbol pro obsah 3"/>
          <p:cNvSpPr>
            <a:spLocks noGrp="1"/>
          </p:cNvSpPr>
          <p:nvPr>
            <p:ph sz="quarter" idx="1"/>
          </p:nvPr>
        </p:nvSpPr>
        <p:spPr>
          <a:xfrm>
            <a:off x="179512" y="1556792"/>
            <a:ext cx="5688632" cy="5112568"/>
          </a:xfrm>
        </p:spPr>
        <p:txBody>
          <a:bodyPr>
            <a:normAutofit fontScale="92500"/>
          </a:bodyPr>
          <a:lstStyle/>
          <a:p>
            <a:pPr algn="just">
              <a:lnSpc>
                <a:spcPct val="200000"/>
              </a:lnSpc>
            </a:pPr>
            <a:r>
              <a:rPr lang="cs-CZ" sz="3600" b="1" dirty="0" err="1" smtClean="0">
                <a:solidFill>
                  <a:schemeClr val="accent1"/>
                </a:solidFill>
              </a:rPr>
              <a:t>Umberto</a:t>
            </a:r>
            <a:r>
              <a:rPr lang="cs-CZ" sz="3600" b="1" dirty="0" smtClean="0">
                <a:solidFill>
                  <a:schemeClr val="accent1"/>
                </a:solidFill>
              </a:rPr>
              <a:t> </a:t>
            </a:r>
            <a:r>
              <a:rPr lang="cs-CZ" sz="3600" b="1" dirty="0" err="1" smtClean="0">
                <a:solidFill>
                  <a:schemeClr val="accent1"/>
                </a:solidFill>
              </a:rPr>
              <a:t>Eco</a:t>
            </a:r>
            <a:r>
              <a:rPr lang="cs-CZ" sz="3600" b="1" dirty="0" smtClean="0">
                <a:solidFill>
                  <a:schemeClr val="accent1"/>
                </a:solidFill>
              </a:rPr>
              <a:t>: Jméno růže</a:t>
            </a:r>
          </a:p>
          <a:p>
            <a:pPr algn="just">
              <a:lnSpc>
                <a:spcPct val="200000"/>
              </a:lnSpc>
            </a:pPr>
            <a:r>
              <a:rPr lang="cs-CZ" sz="3600" dirty="0" smtClean="0"/>
              <a:t>nejmenované opatství – klášter v Itálii</a:t>
            </a:r>
          </a:p>
          <a:p>
            <a:pPr algn="just">
              <a:lnSpc>
                <a:spcPct val="200000"/>
              </a:lnSpc>
            </a:pPr>
            <a:r>
              <a:rPr lang="cs-CZ" sz="3600" dirty="0" smtClean="0"/>
              <a:t>opat = představený kláštera</a:t>
            </a:r>
          </a:p>
        </p:txBody>
      </p:sp>
      <p:pic>
        <p:nvPicPr>
          <p:cNvPr id="7" name="Zástupný symbol pro obsah 6" descr="u. eco.jpg"/>
          <p:cNvPicPr>
            <a:picLocks noGrp="1" noChangeAspect="1"/>
          </p:cNvPicPr>
          <p:nvPr>
            <p:ph sz="quarter" idx="2"/>
          </p:nvPr>
        </p:nvPicPr>
        <p:blipFill>
          <a:blip r:embed="rId2" cstate="print"/>
          <a:stretch>
            <a:fillRect/>
          </a:stretch>
        </p:blipFill>
        <p:spPr>
          <a:xfrm>
            <a:off x="6540500" y="1916832"/>
            <a:ext cx="2351980" cy="4536504"/>
          </a:xfr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heckerboard(across)">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heckerboard(across)">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heckerboard(across)">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 ukázky</a:t>
            </a:r>
            <a:endParaRPr lang="cs-CZ" dirty="0"/>
          </a:p>
        </p:txBody>
      </p:sp>
      <p:sp>
        <p:nvSpPr>
          <p:cNvPr id="3" name="Zástupný symbol pro obsah 2"/>
          <p:cNvSpPr>
            <a:spLocks noGrp="1"/>
          </p:cNvSpPr>
          <p:nvPr>
            <p:ph sz="quarter" idx="1"/>
          </p:nvPr>
        </p:nvSpPr>
        <p:spPr>
          <a:xfrm>
            <a:off x="251520" y="1589566"/>
            <a:ext cx="5904656" cy="5079793"/>
          </a:xfrm>
        </p:spPr>
        <p:txBody>
          <a:bodyPr/>
          <a:lstStyle/>
          <a:p>
            <a:pPr algn="just">
              <a:buNone/>
            </a:pPr>
            <a:r>
              <a:rPr lang="cs-CZ" dirty="0" smtClean="0"/>
              <a:t>	</a:t>
            </a:r>
            <a:r>
              <a:rPr lang="cs-CZ" sz="3400" dirty="0" smtClean="0"/>
              <a:t>Mladý chlapec spolu s mistrem Vilémem pátrají po stopách záhadných smrtí mladých mnichů, ke kterým dochází každý den.  Rozluštění celého tajemství je spojeno s knihovnou, ve které je ukrývána vzácná kniha – druhý díl Aristotelovy Poetiky.</a:t>
            </a:r>
          </a:p>
          <a:p>
            <a:endParaRPr lang="cs-CZ" dirty="0"/>
          </a:p>
        </p:txBody>
      </p:sp>
      <p:pic>
        <p:nvPicPr>
          <p:cNvPr id="5" name="Zástupný symbol pro obsah 4" descr="eco.jpg"/>
          <p:cNvPicPr>
            <a:picLocks noGrp="1" noChangeAspect="1"/>
          </p:cNvPicPr>
          <p:nvPr>
            <p:ph sz="quarter" idx="2"/>
          </p:nvPr>
        </p:nvPicPr>
        <p:blipFill>
          <a:blip r:embed="rId2" cstate="print"/>
          <a:stretch>
            <a:fillRect/>
          </a:stretch>
        </p:blipFill>
        <p:spPr>
          <a:xfrm>
            <a:off x="6463506" y="1844824"/>
            <a:ext cx="2428974" cy="4752528"/>
          </a:xfrm>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lstStyle/>
          <a:p>
            <a:pPr algn="ctr"/>
            <a:r>
              <a:rPr lang="cs-CZ" b="1" dirty="0" smtClean="0"/>
              <a:t>Doplňte</a:t>
            </a:r>
            <a:endParaRPr lang="cs-CZ" b="1" dirty="0"/>
          </a:p>
        </p:txBody>
      </p:sp>
      <p:sp>
        <p:nvSpPr>
          <p:cNvPr id="6" name="Zástupný symbol pro obsah 5"/>
          <p:cNvSpPr>
            <a:spLocks noGrp="1"/>
          </p:cNvSpPr>
          <p:nvPr>
            <p:ph sz="quarter" idx="1"/>
          </p:nvPr>
        </p:nvSpPr>
        <p:spPr>
          <a:xfrm>
            <a:off x="179512" y="1600200"/>
            <a:ext cx="8784976" cy="5069160"/>
          </a:xfrm>
        </p:spPr>
        <p:txBody>
          <a:bodyPr>
            <a:normAutofit fontScale="92500" lnSpcReduction="10000"/>
          </a:bodyPr>
          <a:lstStyle/>
          <a:p>
            <a:pPr algn="just">
              <a:buNone/>
            </a:pPr>
            <a:r>
              <a:rPr lang="cs-CZ" dirty="0" smtClean="0"/>
              <a:t>	Samuel Beckett byl ......................... dramatik a prozaik, přesto je považován za francouzského autora.  Kvůli neutuchajícím depresím se podrobil psychiatrické léčbě. Za 2. světové války se angažoval v protifašistickém odboji. Jeho románová kariéra nastartovala románem ............................ Jeho největší prozaické dílo je trilogie ............................, ................................ a ..................................  Divadelní hra .......................................... mu přinesla celosvětovou proslulost. Toto drama se řadí k proudu literatury nazvaném .............................................. Roku 1969 mu byla udělena ........................................... Dílo Katastrofa, které se zabývá tématem disidentů, bylo speciálně napsáno pro ......................................... Zemřel roku 1989.</a:t>
            </a:r>
            <a:endParaRPr lang="cs-CZ" dirty="0"/>
          </a:p>
        </p:txBody>
      </p:sp>
    </p:spTree>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0" y="228600"/>
            <a:ext cx="9144000" cy="990600"/>
          </a:xfrm>
        </p:spPr>
        <p:txBody>
          <a:bodyPr/>
          <a:lstStyle/>
          <a:p>
            <a:pPr algn="ctr"/>
            <a:r>
              <a:rPr lang="cs-CZ" b="1" dirty="0" smtClean="0"/>
              <a:t>Doplňte</a:t>
            </a:r>
            <a:endParaRPr lang="cs-CZ" dirty="0"/>
          </a:p>
        </p:txBody>
      </p:sp>
      <p:sp>
        <p:nvSpPr>
          <p:cNvPr id="5" name="Zástupný symbol pro obsah 4"/>
          <p:cNvSpPr>
            <a:spLocks noGrp="1"/>
          </p:cNvSpPr>
          <p:nvPr>
            <p:ph sz="quarter" idx="1"/>
          </p:nvPr>
        </p:nvSpPr>
        <p:spPr>
          <a:xfrm>
            <a:off x="179512" y="1589566"/>
            <a:ext cx="6192688" cy="5079793"/>
          </a:xfrm>
        </p:spPr>
        <p:txBody>
          <a:bodyPr>
            <a:noAutofit/>
          </a:bodyPr>
          <a:lstStyle/>
          <a:p>
            <a:pPr algn="just">
              <a:buNone/>
            </a:pPr>
            <a:r>
              <a:rPr lang="cs-CZ" sz="2200" dirty="0" smtClean="0"/>
              <a:t>	Samuel Beckett byl </a:t>
            </a:r>
            <a:r>
              <a:rPr lang="cs-CZ" sz="2200" b="1" dirty="0" smtClean="0">
                <a:solidFill>
                  <a:schemeClr val="accent2"/>
                </a:solidFill>
              </a:rPr>
              <a:t>irský</a:t>
            </a:r>
            <a:r>
              <a:rPr lang="cs-CZ" sz="2200" b="1" dirty="0" smtClean="0">
                <a:solidFill>
                  <a:schemeClr val="tx2"/>
                </a:solidFill>
              </a:rPr>
              <a:t> </a:t>
            </a:r>
            <a:r>
              <a:rPr lang="cs-CZ" sz="2200" dirty="0" smtClean="0"/>
              <a:t>dramatik a prozaik, přesto je považován za francouzského autora.  Kvůli neutuchajícím depresím se podrobil psychiatrické léčbě. Za 2. světové války se angažoval v protifašistickém odboji. Jeho románová kariéra nastartovala románem </a:t>
            </a:r>
            <a:r>
              <a:rPr lang="cs-CZ" sz="2200" b="1" dirty="0" err="1" smtClean="0">
                <a:solidFill>
                  <a:schemeClr val="accent2"/>
                </a:solidFill>
              </a:rPr>
              <a:t>Murphy</a:t>
            </a:r>
            <a:r>
              <a:rPr lang="cs-CZ" sz="2200" b="1" dirty="0" smtClean="0"/>
              <a:t>.</a:t>
            </a:r>
            <a:r>
              <a:rPr lang="cs-CZ" sz="2200" dirty="0" smtClean="0"/>
              <a:t> Jeho největší prozaické dílo je trilogie </a:t>
            </a:r>
            <a:r>
              <a:rPr lang="cs-CZ" sz="2200" b="1" dirty="0" err="1" smtClean="0">
                <a:solidFill>
                  <a:schemeClr val="accent2"/>
                </a:solidFill>
              </a:rPr>
              <a:t>Molloy</a:t>
            </a:r>
            <a:r>
              <a:rPr lang="cs-CZ" sz="2200" dirty="0" smtClean="0"/>
              <a:t>, </a:t>
            </a:r>
            <a:r>
              <a:rPr lang="cs-CZ" sz="2200" b="1" dirty="0" err="1" smtClean="0">
                <a:solidFill>
                  <a:schemeClr val="accent2"/>
                </a:solidFill>
              </a:rPr>
              <a:t>Malone</a:t>
            </a:r>
            <a:r>
              <a:rPr lang="cs-CZ" sz="2200" b="1" dirty="0" smtClean="0">
                <a:solidFill>
                  <a:schemeClr val="accent2"/>
                </a:solidFill>
              </a:rPr>
              <a:t> umírá</a:t>
            </a:r>
            <a:r>
              <a:rPr lang="cs-CZ" sz="2200" dirty="0" smtClean="0"/>
              <a:t> a </a:t>
            </a:r>
            <a:r>
              <a:rPr lang="cs-CZ" sz="2200" b="1" dirty="0" smtClean="0">
                <a:solidFill>
                  <a:schemeClr val="accent2"/>
                </a:solidFill>
              </a:rPr>
              <a:t>Nepojmenovatelný</a:t>
            </a:r>
            <a:r>
              <a:rPr lang="cs-CZ" sz="2200" dirty="0" smtClean="0"/>
              <a:t>.  Divadelní hra </a:t>
            </a:r>
            <a:r>
              <a:rPr lang="cs-CZ" sz="2200" b="1" dirty="0" smtClean="0">
                <a:solidFill>
                  <a:schemeClr val="accent2"/>
                </a:solidFill>
              </a:rPr>
              <a:t>Čekání na Godota</a:t>
            </a:r>
            <a:r>
              <a:rPr lang="cs-CZ" sz="2200" dirty="0" smtClean="0"/>
              <a:t> mu přinesla celosvětovou proslulost. Toto drama se řadí k proudu literatury nazvaném </a:t>
            </a:r>
            <a:r>
              <a:rPr lang="cs-CZ" sz="2200" b="1" dirty="0" smtClean="0">
                <a:solidFill>
                  <a:schemeClr val="accent2"/>
                </a:solidFill>
              </a:rPr>
              <a:t>absurdní literatura (drama)</a:t>
            </a:r>
            <a:r>
              <a:rPr lang="cs-CZ" sz="2200" dirty="0" smtClean="0"/>
              <a:t>. Roku 1969 mu byla udělena </a:t>
            </a:r>
            <a:r>
              <a:rPr lang="cs-CZ" sz="2200" b="1" dirty="0" smtClean="0">
                <a:solidFill>
                  <a:schemeClr val="accent2"/>
                </a:solidFill>
              </a:rPr>
              <a:t>Nobelova cena</a:t>
            </a:r>
            <a:r>
              <a:rPr lang="cs-CZ" sz="2200" dirty="0" smtClean="0"/>
              <a:t>. Dílo Katastrofa, které se zabývá tématem disidentů, bylo speciálně napsáno pro </a:t>
            </a:r>
            <a:r>
              <a:rPr lang="cs-CZ" sz="2200" b="1" dirty="0" smtClean="0">
                <a:solidFill>
                  <a:schemeClr val="accent2"/>
                </a:solidFill>
              </a:rPr>
              <a:t>Václava Havla</a:t>
            </a:r>
            <a:r>
              <a:rPr lang="cs-CZ" sz="2200" dirty="0" smtClean="0"/>
              <a:t>.</a:t>
            </a:r>
            <a:r>
              <a:rPr lang="cs-CZ" sz="2200" b="1" dirty="0" smtClean="0">
                <a:solidFill>
                  <a:schemeClr val="accent2"/>
                </a:solidFill>
              </a:rPr>
              <a:t> </a:t>
            </a:r>
            <a:r>
              <a:rPr lang="cs-CZ" sz="2200" dirty="0" smtClean="0"/>
              <a:t>Zemřel roku 1989</a:t>
            </a:r>
            <a:r>
              <a:rPr lang="cs-CZ" sz="2300" dirty="0" smtClean="0"/>
              <a:t>.</a:t>
            </a:r>
            <a:endParaRPr lang="cs-CZ" sz="2300" dirty="0"/>
          </a:p>
        </p:txBody>
      </p:sp>
      <p:pic>
        <p:nvPicPr>
          <p:cNvPr id="7" name="Zástupný symbol pro obsah 6" descr="399px-Samuel_Beckett,_Pic,_1.jpg"/>
          <p:cNvPicPr>
            <a:picLocks noGrp="1" noChangeAspect="1"/>
          </p:cNvPicPr>
          <p:nvPr>
            <p:ph sz="quarter" idx="2"/>
          </p:nvPr>
        </p:nvPicPr>
        <p:blipFill>
          <a:blip r:embed="rId2" cstate="print"/>
          <a:stretch>
            <a:fillRect/>
          </a:stretch>
        </p:blipFill>
        <p:spPr>
          <a:xfrm>
            <a:off x="6588224" y="1772816"/>
            <a:ext cx="2376389" cy="4752528"/>
          </a:xfrm>
        </p:spPr>
      </p:pic>
    </p:spTree>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lstStyle/>
          <a:p>
            <a:pPr algn="ctr"/>
            <a:r>
              <a:rPr lang="cs-CZ" b="1" dirty="0" smtClean="0"/>
              <a:t>Použité zdroje</a:t>
            </a:r>
            <a:endParaRPr lang="cs-CZ" dirty="0"/>
          </a:p>
        </p:txBody>
      </p:sp>
      <p:sp>
        <p:nvSpPr>
          <p:cNvPr id="6" name="Zástupný symbol pro obsah 5"/>
          <p:cNvSpPr>
            <a:spLocks noGrp="1"/>
          </p:cNvSpPr>
          <p:nvPr>
            <p:ph sz="quarter" idx="1"/>
          </p:nvPr>
        </p:nvSpPr>
        <p:spPr>
          <a:xfrm>
            <a:off x="179512" y="1600200"/>
            <a:ext cx="8712968" cy="4997152"/>
          </a:xfrm>
        </p:spPr>
        <p:txBody>
          <a:bodyPr>
            <a:normAutofit/>
          </a:bodyPr>
          <a:lstStyle/>
          <a:p>
            <a:pPr algn="just">
              <a:buNone/>
            </a:pPr>
            <a:r>
              <a:rPr lang="cs-CZ" sz="3600" b="1" dirty="0" smtClean="0">
                <a:solidFill>
                  <a:schemeClr val="tx2"/>
                </a:solidFill>
              </a:rPr>
              <a:t>Literatura</a:t>
            </a:r>
          </a:p>
          <a:p>
            <a:pPr marL="742950" indent="-742950" algn="just">
              <a:buAutoNum type="arabicPeriod"/>
            </a:pPr>
            <a:r>
              <a:rPr lang="cs-CZ" sz="2800" dirty="0" smtClean="0"/>
              <a:t>Prokop, V. Čítanka k </a:t>
            </a:r>
            <a:r>
              <a:rPr lang="cs-CZ" sz="2800" i="1" dirty="0" smtClean="0"/>
              <a:t>Přehledu světové literatury 20. století</a:t>
            </a:r>
            <a:r>
              <a:rPr lang="cs-CZ" sz="2800" dirty="0" smtClean="0"/>
              <a:t>. 1. </a:t>
            </a:r>
            <a:r>
              <a:rPr lang="cs-CZ" sz="2800" dirty="0" err="1" smtClean="0"/>
              <a:t>vyd</a:t>
            </a:r>
            <a:r>
              <a:rPr lang="cs-CZ" sz="2800" dirty="0" smtClean="0"/>
              <a:t>. Karlovy Vary: O.K.-Soft, 2008.</a:t>
            </a:r>
          </a:p>
          <a:p>
            <a:pPr marL="742950" indent="-742950" algn="just">
              <a:buAutoNum type="arabicPeriod"/>
            </a:pPr>
            <a:r>
              <a:rPr lang="cs-CZ" sz="2800" dirty="0" smtClean="0"/>
              <a:t>Prokop, V. </a:t>
            </a:r>
            <a:r>
              <a:rPr lang="cs-CZ" sz="2800" i="1" dirty="0" smtClean="0"/>
              <a:t>Přehled světové literatury 20. století</a:t>
            </a:r>
            <a:r>
              <a:rPr lang="cs-CZ" sz="2800" dirty="0" smtClean="0"/>
              <a:t>. 1. </a:t>
            </a:r>
            <a:r>
              <a:rPr lang="cs-CZ" sz="2800" dirty="0" err="1" smtClean="0"/>
              <a:t>vyd</a:t>
            </a:r>
            <a:r>
              <a:rPr lang="cs-CZ" sz="2800" dirty="0" smtClean="0"/>
              <a:t>. Karlovy Vary: O.K.-Soft, 2006.</a:t>
            </a:r>
          </a:p>
          <a:p>
            <a:pPr marL="742950" indent="-742950" algn="just">
              <a:buAutoNum type="arabicPeriod"/>
            </a:pPr>
            <a:r>
              <a:rPr lang="cs-CZ" sz="2800" dirty="0" err="1" smtClean="0"/>
              <a:t>Sochrová</a:t>
            </a:r>
            <a:r>
              <a:rPr lang="cs-CZ" sz="2800" dirty="0" smtClean="0"/>
              <a:t>, M</a:t>
            </a:r>
            <a:r>
              <a:rPr lang="cs-CZ" sz="2800" i="1" dirty="0" smtClean="0"/>
              <a:t>. Český jazyk a literatura. </a:t>
            </a:r>
            <a:r>
              <a:rPr lang="cs-CZ" sz="2800" dirty="0" smtClean="0"/>
              <a:t>1. </a:t>
            </a:r>
            <a:r>
              <a:rPr lang="cs-CZ" sz="2800" dirty="0" err="1" smtClean="0"/>
              <a:t>vyd</a:t>
            </a:r>
            <a:r>
              <a:rPr lang="cs-CZ" sz="2800" dirty="0" smtClean="0"/>
              <a:t>. Havlíčkův Brod: Fragment, 2009. ISBN 978-80-253-0468-6.</a:t>
            </a:r>
            <a:endParaRPr lang="cs-CZ" dirty="0"/>
          </a:p>
        </p:txBody>
      </p:sp>
    </p:spTree>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60648"/>
            <a:ext cx="9144000" cy="990600"/>
          </a:xfrm>
        </p:spPr>
        <p:txBody>
          <a:bodyPr/>
          <a:lstStyle/>
          <a:p>
            <a:pPr algn="ctr"/>
            <a:r>
              <a:rPr lang="cs-CZ" b="1" dirty="0" smtClean="0"/>
              <a:t>Použité zdroje</a:t>
            </a:r>
            <a:endParaRPr lang="cs-CZ" b="1" dirty="0"/>
          </a:p>
        </p:txBody>
      </p:sp>
      <p:sp>
        <p:nvSpPr>
          <p:cNvPr id="6" name="Zástupný symbol pro obsah 5"/>
          <p:cNvSpPr>
            <a:spLocks noGrp="1"/>
          </p:cNvSpPr>
          <p:nvPr>
            <p:ph sz="quarter" idx="1"/>
          </p:nvPr>
        </p:nvSpPr>
        <p:spPr>
          <a:xfrm>
            <a:off x="179512" y="1600200"/>
            <a:ext cx="8784976" cy="5069160"/>
          </a:xfrm>
        </p:spPr>
        <p:txBody>
          <a:bodyPr>
            <a:normAutofit fontScale="32500" lnSpcReduction="20000"/>
          </a:bodyPr>
          <a:lstStyle/>
          <a:p>
            <a:pPr>
              <a:buNone/>
            </a:pPr>
            <a:r>
              <a:rPr lang="cs-CZ" sz="11100" b="1" dirty="0" smtClean="0">
                <a:solidFill>
                  <a:schemeClr val="tx2"/>
                </a:solidFill>
              </a:rPr>
              <a:t>Obrázky</a:t>
            </a:r>
          </a:p>
          <a:p>
            <a:pPr marL="342900" indent="-342900" algn="just">
              <a:buFont typeface="Wingdings"/>
              <a:buAutoNum type="arabicPeriod"/>
            </a:pPr>
            <a:r>
              <a:rPr lang="cs-CZ" sz="7400" dirty="0" smtClean="0">
                <a:hlinkClick r:id="rId2"/>
              </a:rPr>
              <a:t>http://theeyeoffaith.files.wordpress.com/2012/05/dapper-kerouac-portrait.jpg</a:t>
            </a:r>
            <a:endParaRPr lang="cs-CZ" sz="7400" dirty="0" smtClean="0"/>
          </a:p>
          <a:p>
            <a:pPr marL="342900" indent="-342900" algn="just">
              <a:buFont typeface="Wingdings"/>
              <a:buAutoNum type="arabicPeriod"/>
            </a:pPr>
            <a:r>
              <a:rPr lang="cs-CZ" sz="7400" dirty="0" smtClean="0">
                <a:hlinkClick r:id="rId3"/>
              </a:rPr>
              <a:t>http://cdn.realitystudio.org/images/exhibits/kerouac_nypl/on_the_road.cover_by_kerouac.jpg</a:t>
            </a:r>
            <a:endParaRPr lang="cs-CZ" sz="7400" dirty="0" smtClean="0"/>
          </a:p>
          <a:p>
            <a:pPr marL="342900" indent="-342900" algn="just">
              <a:buFont typeface="Wingdings"/>
              <a:buAutoNum type="arabicPeriod"/>
            </a:pPr>
            <a:r>
              <a:rPr lang="cs-CZ" sz="7400" dirty="0" smtClean="0">
                <a:hlinkClick r:id="rId4"/>
              </a:rPr>
              <a:t>http://upload.wikimedia.org/wikipedia/commons/a/ab/Umberto_Eco_04.jpg</a:t>
            </a:r>
            <a:endParaRPr lang="cs-CZ" sz="7400" dirty="0" smtClean="0"/>
          </a:p>
          <a:p>
            <a:pPr marL="342900" indent="-342900" algn="just">
              <a:buFont typeface="Wingdings"/>
              <a:buAutoNum type="arabicPeriod"/>
            </a:pPr>
            <a:r>
              <a:rPr lang="cs-CZ" sz="7400" dirty="0" smtClean="0">
                <a:hlinkClick r:id="rId5"/>
              </a:rPr>
              <a:t>http://www.</a:t>
            </a:r>
            <a:r>
              <a:rPr lang="cs-CZ" sz="7400" dirty="0" err="1" smtClean="0">
                <a:hlinkClick r:id="rId5"/>
              </a:rPr>
              <a:t>radioservis</a:t>
            </a:r>
            <a:r>
              <a:rPr lang="cs-CZ" sz="7400" dirty="0" smtClean="0">
                <a:hlinkClick r:id="rId5"/>
              </a:rPr>
              <a:t>-as.</a:t>
            </a:r>
            <a:r>
              <a:rPr lang="cs-CZ" sz="7400" dirty="0" err="1" smtClean="0">
                <a:hlinkClick r:id="rId5"/>
              </a:rPr>
              <a:t>cz</a:t>
            </a:r>
            <a:r>
              <a:rPr lang="cs-CZ" sz="7400" dirty="0" smtClean="0">
                <a:hlinkClick r:id="rId5"/>
              </a:rPr>
              <a:t>/katalog/obaly/</a:t>
            </a:r>
            <a:r>
              <a:rPr lang="cs-CZ" sz="7400" dirty="0" err="1" smtClean="0">
                <a:hlinkClick r:id="rId5"/>
              </a:rPr>
              <a:t>eco.jpg</a:t>
            </a:r>
            <a:endParaRPr lang="cs-CZ" sz="7400" dirty="0" smtClean="0"/>
          </a:p>
          <a:p>
            <a:pPr marL="342900" indent="-342900" algn="just">
              <a:buFont typeface="Wingdings"/>
              <a:buAutoNum type="arabicPeriod"/>
            </a:pPr>
            <a:r>
              <a:rPr lang="cs-CZ" sz="7400" dirty="0" smtClean="0">
                <a:hlinkClick r:id="rId6"/>
              </a:rPr>
              <a:t>http://upload.wikimedia.org/wikipedia/commons/thumb/0/09/Samuel_Beckett%2C_Pic%2C_1.jpg/399px-Samuel_Beckett%2C_Pic%2C_1.jpg</a:t>
            </a:r>
            <a:endParaRPr lang="cs-CZ" sz="7400" dirty="0" smtClean="0"/>
          </a:p>
          <a:p>
            <a:pPr marL="342900" indent="-342900" algn="just">
              <a:buFont typeface="Wingdings"/>
              <a:buAutoNum type="arabicPeriod"/>
            </a:pPr>
            <a:endParaRPr lang="cs-CZ" sz="2700" dirty="0" smtClean="0"/>
          </a:p>
          <a:p>
            <a:pPr marL="457200" indent="-457200" algn="just">
              <a:buNone/>
            </a:pPr>
            <a:endParaRPr lang="cs-CZ" sz="2400" dirty="0" smtClean="0"/>
          </a:p>
          <a:p>
            <a:pPr marL="457200" indent="-457200" algn="just">
              <a:buNone/>
            </a:pPr>
            <a:r>
              <a:rPr lang="cs-CZ" sz="2200" dirty="0" smtClean="0"/>
              <a:t/>
            </a:r>
            <a:br>
              <a:rPr lang="cs-CZ" sz="2200" dirty="0" smtClean="0"/>
            </a:br>
            <a:endParaRPr lang="cs-CZ" sz="2700" dirty="0" smtClean="0"/>
          </a:p>
          <a:p>
            <a:pPr algn="just">
              <a:buNone/>
            </a:pPr>
            <a:endParaRPr lang="cs-CZ" dirty="0" smtClean="0"/>
          </a:p>
          <a:p>
            <a:pPr>
              <a:buNone/>
            </a:pPr>
            <a:endParaRPr lang="cs-CZ" dirty="0"/>
          </a:p>
        </p:txBody>
      </p:sp>
    </p:spTree>
  </p:cSld>
  <p:clrMapOvr>
    <a:masterClrMapping/>
  </p:clrMapOvr>
  <p:transition spd="med">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Vlastní 30">
      <a:dk1>
        <a:sysClr val="windowText" lastClr="000000"/>
      </a:dk1>
      <a:lt1>
        <a:sysClr val="window" lastClr="FFFFFF"/>
      </a:lt1>
      <a:dk2>
        <a:srgbClr val="7FD13B"/>
      </a:dk2>
      <a:lt2>
        <a:srgbClr val="D6ECFF"/>
      </a:lt2>
      <a:accent1>
        <a:srgbClr val="7FD13B"/>
      </a:accent1>
      <a:accent2>
        <a:srgbClr val="EA157A"/>
      </a:accent2>
      <a:accent3>
        <a:srgbClr val="FEB80A"/>
      </a:accent3>
      <a:accent4>
        <a:srgbClr val="00ADDC"/>
      </a:accent4>
      <a:accent5>
        <a:srgbClr val="7FD13B"/>
      </a:accent5>
      <a:accent6>
        <a:srgbClr val="AF0F5B"/>
      </a:accent6>
      <a:hlink>
        <a:srgbClr val="00ADDC"/>
      </a:hlink>
      <a:folHlink>
        <a:srgbClr val="750A3D"/>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5771</TotalTime>
  <Words>626</Words>
  <Application>Microsoft Office PowerPoint</Application>
  <PresentationFormat>Předvádění na obrazovce (4:3)</PresentationFormat>
  <Paragraphs>119</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Medián</vt:lpstr>
      <vt:lpstr>Snímek 1</vt:lpstr>
      <vt:lpstr>Snímek 2</vt:lpstr>
      <vt:lpstr>K charakteristice uveďte kulturní hnutí či směr</vt:lpstr>
      <vt:lpstr>K charakteristice uveďte kulturní hnutí či směr</vt:lpstr>
      <vt:lpstr>K charakteristice uveďte kulturní hnutí či směr</vt:lpstr>
      <vt:lpstr>Přiřaďte autora k dílu a proudu světové literatury</vt:lpstr>
      <vt:lpstr>Přiřaďte autora k dílu a proudu světové literatury</vt:lpstr>
      <vt:lpstr>Úkoly</vt:lpstr>
      <vt:lpstr>Stručný životopis</vt:lpstr>
      <vt:lpstr>Řešení</vt:lpstr>
      <vt:lpstr>Řešení</vt:lpstr>
      <vt:lpstr>Úkoly k ukázce</vt:lpstr>
      <vt:lpstr>Ukázka</vt:lpstr>
      <vt:lpstr>Řešení ukázky</vt:lpstr>
      <vt:lpstr>Řešení ukázky</vt:lpstr>
      <vt:lpstr>Doplňte</vt:lpstr>
      <vt:lpstr>Doplňte</vt:lpstr>
      <vt:lpstr>Použité zdroje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Uživatel</dc:creator>
  <cp:lastModifiedBy>Uživatel</cp:lastModifiedBy>
  <cp:revision>328</cp:revision>
  <dcterms:created xsi:type="dcterms:W3CDTF">2013-10-09T13:06:42Z</dcterms:created>
  <dcterms:modified xsi:type="dcterms:W3CDTF">2013-11-09T19:21:35Z</dcterms:modified>
</cp:coreProperties>
</file>