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9" r:id="rId1"/>
  </p:sldMasterIdLst>
  <p:sldIdLst>
    <p:sldId id="257" r:id="rId2"/>
    <p:sldId id="280" r:id="rId3"/>
    <p:sldId id="289" r:id="rId4"/>
    <p:sldId id="286" r:id="rId5"/>
    <p:sldId id="294" r:id="rId6"/>
    <p:sldId id="295" r:id="rId7"/>
    <p:sldId id="296" r:id="rId8"/>
    <p:sldId id="297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0" d="100"/>
          <a:sy n="90" d="100"/>
        </p:scale>
        <p:origin x="-97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F69F2D-6709-4D68-BDB3-62661C38F8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AED9A1-85BC-45EE-B2A4-3311640071C5}" type="datetimeFigureOut">
              <a:rPr lang="cs-CZ"/>
              <a:pPr>
                <a:defRPr/>
              </a:pPr>
              <a:t>6.11.2013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0" r:id="rId1"/>
    <p:sldLayoutId id="2147483741" r:id="rId2"/>
    <p:sldLayoutId id="2147483742" r:id="rId3"/>
    <p:sldLayoutId id="2147483743" r:id="rId4"/>
    <p:sldLayoutId id="2147483744" r:id="rId5"/>
    <p:sldLayoutId id="2147483745" r:id="rId6"/>
    <p:sldLayoutId id="2147483746" r:id="rId7"/>
    <p:sldLayoutId id="2147483747" r:id="rId8"/>
    <p:sldLayoutId id="2147483748" r:id="rId9"/>
    <p:sldLayoutId id="2147483749" r:id="rId10"/>
    <p:sldLayoutId id="2147483750" r:id="rId11"/>
    <p:sldLayoutId id="2147483751" r:id="rId12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lovnikceskeliteratury.cz/showContent.jsp?docId=439&amp;hl=josef+%C5%A1kvoreck%C3%BD+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12" name="Group 44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4261170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VY_32_INOVACE_CJ_4_KRE_03_NAVRATY_Z_EMIGRACE_II_-_JOSEF_SKVORECKY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Jiří Krejčí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Současná česká literatura (1989 – 2013)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4.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6.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11. 2013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1200" b="0" i="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Výukový materiál přináší přehled</a:t>
                      </a:r>
                      <a:r>
                        <a:rPr kumimoji="0" lang="cs-CZ" sz="1200" b="0" i="0" kern="1200" baseline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díla Josefa Škvoreckého po roce 1989. Zároveň se snaží o zapojení studentů do výuky formou otázek k textům zprostředkovaným hypertextovým odkazem.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práce jednotlivců nebo dvojic u PC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56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515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537210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2800" cap="small" smtClean="0">
                <a:latin typeface="Constantia" pitchFamily="18" charset="0"/>
              </a:rPr>
              <a:t>Návraty z emigrace II – Josef Škvorecký</a:t>
            </a:r>
            <a:endParaRPr lang="cs-CZ" sz="280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>
                <a:latin typeface="Constantia" pitchFamily="18" charset="0"/>
              </a:rPr>
              <a:t>Česká literatura po roce 1989</a:t>
            </a:r>
            <a:endParaRPr lang="cs-CZ"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>
                <a:effectLst/>
                <a:latin typeface="Constantia" pitchFamily="18" charset="0"/>
              </a:rPr>
              <a:t>Josef Škvorecký (1924-2012)</a:t>
            </a:r>
            <a:endParaRPr lang="cs-CZ">
              <a:effectLst/>
              <a:latin typeface="Constantia" pitchFamily="18" charset="0"/>
            </a:endParaRPr>
          </a:p>
        </p:txBody>
      </p:sp>
      <p:pic>
        <p:nvPicPr>
          <p:cNvPr id="4" name="Zástupný symbol pro obsah 3" descr="http://upload.wikimedia.org/wikipedia/commons/5/5a/Josef_skvorecky.jpg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10372" y="1447800"/>
            <a:ext cx="2948806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5796136" y="6237312"/>
            <a:ext cx="8640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smtClean="0">
                <a:latin typeface="Constantia" pitchFamily="18" charset="0"/>
              </a:rPr>
              <a:t>(obr. 1)</a:t>
            </a:r>
            <a:endParaRPr lang="cs-CZ" sz="1200"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>
                <a:effectLst/>
                <a:latin typeface="Constantia" pitchFamily="18" charset="0"/>
              </a:rPr>
              <a:t>Romány, povídky, filmové scénáře a básně</a:t>
            </a:r>
            <a:endParaRPr lang="cs-CZ">
              <a:effectLst/>
              <a:latin typeface="Constant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03648" y="1700808"/>
            <a:ext cx="7498080" cy="4824536"/>
          </a:xfrm>
        </p:spPr>
        <p:txBody>
          <a:bodyPr>
            <a:normAutofit fontScale="47500" lnSpcReduction="20000"/>
          </a:bodyPr>
          <a:lstStyle/>
          <a:p>
            <a:pPr>
              <a:buNone/>
            </a:pPr>
            <a:endParaRPr lang="cs-CZ" sz="1300" smtClean="0">
              <a:latin typeface="Constantia" pitchFamily="18" charset="0"/>
            </a:endParaRPr>
          </a:p>
          <a:p>
            <a:pPr>
              <a:lnSpc>
                <a:spcPct val="80000"/>
              </a:lnSpc>
              <a:buFont typeface="Wingdings" pitchFamily="2" charset="2"/>
              <a:buChar char="v"/>
            </a:pPr>
            <a:r>
              <a:rPr lang="cs-CZ" sz="4800" i="1" smtClean="0">
                <a:latin typeface="Constantia" pitchFamily="18" charset="0"/>
              </a:rPr>
              <a:t>Velká trojka</a:t>
            </a:r>
            <a:r>
              <a:rPr lang="cs-CZ" sz="4800" smtClean="0">
                <a:latin typeface="Constantia" pitchFamily="18" charset="0"/>
              </a:rPr>
              <a:t> (1991) </a:t>
            </a:r>
            <a:r>
              <a:rPr lang="cs-CZ" sz="4800" smtClean="0">
                <a:latin typeface="Constantia" pitchFamily="18" charset="0"/>
              </a:rPr>
              <a:t>– s Arnoštem Lustigem a Milanem Kunderou</a:t>
            </a:r>
            <a:endParaRPr lang="cs-CZ" sz="4800" smtClean="0">
              <a:latin typeface="Constantia" pitchFamily="18" charset="0"/>
            </a:endParaRPr>
          </a:p>
          <a:p>
            <a:pPr>
              <a:lnSpc>
                <a:spcPct val="80000"/>
              </a:lnSpc>
              <a:buFont typeface="Wingdings" pitchFamily="2" charset="2"/>
              <a:buChar char="v"/>
            </a:pPr>
            <a:r>
              <a:rPr lang="cs-CZ" sz="4800" i="1" smtClean="0">
                <a:latin typeface="Constantia" pitchFamily="18" charset="0"/>
              </a:rPr>
              <a:t>Nevěsta z Texasu</a:t>
            </a:r>
            <a:r>
              <a:rPr lang="cs-CZ" sz="4800" smtClean="0">
                <a:latin typeface="Constantia" pitchFamily="18" charset="0"/>
              </a:rPr>
              <a:t> (1992) </a:t>
            </a:r>
          </a:p>
          <a:p>
            <a:pPr>
              <a:lnSpc>
                <a:spcPct val="80000"/>
              </a:lnSpc>
              <a:buFont typeface="Wingdings" pitchFamily="2" charset="2"/>
              <a:buChar char="v"/>
            </a:pPr>
            <a:r>
              <a:rPr lang="cs-CZ" sz="4800" i="1" smtClean="0">
                <a:latin typeface="Constantia" pitchFamily="18" charset="0"/>
              </a:rPr>
              <a:t>Věci</a:t>
            </a:r>
            <a:r>
              <a:rPr lang="cs-CZ" sz="4800" smtClean="0">
                <a:latin typeface="Constantia" pitchFamily="18" charset="0"/>
              </a:rPr>
              <a:t> (1992) </a:t>
            </a:r>
          </a:p>
          <a:p>
            <a:pPr>
              <a:lnSpc>
                <a:spcPct val="80000"/>
              </a:lnSpc>
              <a:buFont typeface="Wingdings" pitchFamily="2" charset="2"/>
              <a:buChar char="v"/>
            </a:pPr>
            <a:r>
              <a:rPr lang="cs-CZ" sz="4800" i="1" smtClean="0">
                <a:latin typeface="Constantia" pitchFamily="18" charset="0"/>
              </a:rPr>
              <a:t>Blues libeňského plynojemu </a:t>
            </a:r>
            <a:r>
              <a:rPr lang="cs-CZ" sz="4800" smtClean="0">
                <a:latin typeface="Constantia" pitchFamily="18" charset="0"/>
              </a:rPr>
              <a:t>(1992) - básně</a:t>
            </a:r>
          </a:p>
          <a:p>
            <a:pPr>
              <a:lnSpc>
                <a:spcPct val="80000"/>
              </a:lnSpc>
              <a:buFont typeface="Wingdings" pitchFamily="2" charset="2"/>
              <a:buChar char="v"/>
            </a:pPr>
            <a:r>
              <a:rPr lang="cs-CZ" sz="4800" i="1" smtClean="0">
                <a:latin typeface="Constantia" pitchFamily="18" charset="0"/>
              </a:rPr>
              <a:t>Náchod, to krásné město Kostelec</a:t>
            </a:r>
            <a:r>
              <a:rPr lang="cs-CZ" sz="4800" smtClean="0">
                <a:latin typeface="Constantia" pitchFamily="18" charset="0"/>
              </a:rPr>
              <a:t> (1994) </a:t>
            </a:r>
          </a:p>
          <a:p>
            <a:pPr>
              <a:lnSpc>
                <a:spcPct val="80000"/>
              </a:lnSpc>
              <a:buFont typeface="Wingdings" pitchFamily="2" charset="2"/>
              <a:buChar char="v"/>
            </a:pPr>
            <a:r>
              <a:rPr lang="cs-CZ" sz="4800" i="1" smtClean="0">
                <a:latin typeface="Constantia" pitchFamily="18" charset="0"/>
              </a:rPr>
              <a:t>Povídky z Rajského údolí </a:t>
            </a:r>
            <a:r>
              <a:rPr lang="cs-CZ" sz="4800" smtClean="0">
                <a:latin typeface="Constantia" pitchFamily="18" charset="0"/>
              </a:rPr>
              <a:t>(1994) </a:t>
            </a:r>
          </a:p>
          <a:p>
            <a:pPr>
              <a:lnSpc>
                <a:spcPct val="80000"/>
              </a:lnSpc>
              <a:buFont typeface="Wingdings" pitchFamily="2" charset="2"/>
              <a:buChar char="v"/>
            </a:pPr>
            <a:r>
              <a:rPr lang="cs-CZ" sz="4800" i="1" smtClean="0">
                <a:latin typeface="Constantia" pitchFamily="18" charset="0"/>
              </a:rPr>
              <a:t>Krátké setkání s vraždou</a:t>
            </a:r>
            <a:r>
              <a:rPr lang="cs-CZ" sz="4800" smtClean="0">
                <a:latin typeface="Constantia" pitchFamily="18" charset="0"/>
              </a:rPr>
              <a:t> (společně se Zdenou Salivarovou, 1994)</a:t>
            </a:r>
          </a:p>
          <a:p>
            <a:pPr>
              <a:lnSpc>
                <a:spcPct val="80000"/>
              </a:lnSpc>
              <a:buFont typeface="Wingdings" pitchFamily="2" charset="2"/>
              <a:buChar char="v"/>
            </a:pPr>
            <a:r>
              <a:rPr lang="cs-CZ" sz="4800" i="1" smtClean="0">
                <a:latin typeface="Constantia" pitchFamily="18" charset="0"/>
              </a:rPr>
              <a:t>Setkání na konci éry, s vraždou</a:t>
            </a:r>
            <a:r>
              <a:rPr lang="cs-CZ" sz="4800" smtClean="0">
                <a:latin typeface="Constantia" pitchFamily="18" charset="0"/>
              </a:rPr>
              <a:t> (2001) </a:t>
            </a:r>
          </a:p>
          <a:p>
            <a:pPr>
              <a:lnSpc>
                <a:spcPct val="80000"/>
              </a:lnSpc>
              <a:buFont typeface="Wingdings" pitchFamily="2" charset="2"/>
              <a:buChar char="v"/>
            </a:pPr>
            <a:r>
              <a:rPr lang="cs-CZ" sz="4800" i="1" smtClean="0">
                <a:latin typeface="Constantia" pitchFamily="18" charset="0"/>
              </a:rPr>
              <a:t>Malá pražská matahára </a:t>
            </a:r>
            <a:r>
              <a:rPr lang="cs-CZ" sz="4800" smtClean="0">
                <a:latin typeface="Constantia" pitchFamily="18" charset="0"/>
              </a:rPr>
              <a:t>(filmový scénár, 2003)</a:t>
            </a:r>
          </a:p>
          <a:p>
            <a:pPr>
              <a:lnSpc>
                <a:spcPct val="80000"/>
              </a:lnSpc>
              <a:buFont typeface="Wingdings" pitchFamily="2" charset="2"/>
              <a:buChar char="v"/>
            </a:pPr>
            <a:r>
              <a:rPr lang="cs-CZ" sz="4800" i="1" smtClean="0">
                <a:latin typeface="Constantia" pitchFamily="18" charset="0"/>
              </a:rPr>
              <a:t>Pulchra</a:t>
            </a:r>
            <a:r>
              <a:rPr lang="cs-CZ" sz="4800" smtClean="0">
                <a:latin typeface="Constantia" pitchFamily="18" charset="0"/>
              </a:rPr>
              <a:t> (2003)</a:t>
            </a:r>
          </a:p>
          <a:p>
            <a:pPr>
              <a:lnSpc>
                <a:spcPct val="80000"/>
              </a:lnSpc>
              <a:buFont typeface="Wingdings" pitchFamily="2" charset="2"/>
              <a:buChar char="v"/>
            </a:pPr>
            <a:r>
              <a:rPr lang="cs-CZ" sz="4800" i="1" smtClean="0">
                <a:latin typeface="Constantia" pitchFamily="18" charset="0"/>
              </a:rPr>
              <a:t>Setkání v Bílé dámě, s vraždou </a:t>
            </a:r>
            <a:r>
              <a:rPr lang="cs-CZ" sz="4800" smtClean="0">
                <a:latin typeface="Constantia" pitchFamily="18" charset="0"/>
              </a:rPr>
              <a:t>(společně se Zdenou Salivarovou, 2003) </a:t>
            </a:r>
          </a:p>
          <a:p>
            <a:pPr>
              <a:lnSpc>
                <a:spcPct val="80000"/>
              </a:lnSpc>
              <a:buFont typeface="Wingdings" pitchFamily="2" charset="2"/>
              <a:buChar char="v"/>
            </a:pPr>
            <a:r>
              <a:rPr lang="cs-CZ" sz="4800" i="1" smtClean="0">
                <a:latin typeface="Constantia" pitchFamily="18" charset="0"/>
              </a:rPr>
              <a:t>Setkání v Torontu, s vraždou </a:t>
            </a:r>
            <a:r>
              <a:rPr lang="cs-CZ" sz="4800" smtClean="0">
                <a:latin typeface="Constantia" pitchFamily="18" charset="0"/>
              </a:rPr>
              <a:t>(společně se Zdenou Salivarovou, 2006) </a:t>
            </a:r>
          </a:p>
          <a:p>
            <a:pPr algn="r">
              <a:buNone/>
            </a:pPr>
            <a:r>
              <a:rPr lang="cs-CZ" sz="2500" smtClean="0">
                <a:latin typeface="Constantia" pitchFamily="18" charset="0"/>
              </a:rPr>
              <a:t>(Špirit, 2013)</a:t>
            </a:r>
          </a:p>
          <a:p>
            <a:pPr>
              <a:buFont typeface="Wingdings" pitchFamily="2" charset="2"/>
              <a:buChar char="v"/>
            </a:pPr>
            <a:endParaRPr lang="cs-CZ" smtClean="0">
              <a:latin typeface="Constantia" pitchFamily="18" charset="0"/>
            </a:endParaRPr>
          </a:p>
          <a:p>
            <a:pPr>
              <a:buFont typeface="Wingdings" pitchFamily="2" charset="2"/>
              <a:buChar char="v"/>
            </a:pPr>
            <a:endParaRPr lang="cs-CZ"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>
                <a:effectLst/>
                <a:latin typeface="Constantia" pitchFamily="18" charset="0"/>
              </a:rPr>
              <a:t>Eseje</a:t>
            </a:r>
            <a:endParaRPr lang="cs-CZ">
              <a:effectLst/>
              <a:latin typeface="Constant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03648" y="1700808"/>
            <a:ext cx="7498080" cy="4824536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1300" smtClean="0">
              <a:latin typeface="Constantia" pitchFamily="18" charset="0"/>
            </a:endParaRPr>
          </a:p>
          <a:p>
            <a:pPr>
              <a:lnSpc>
                <a:spcPct val="80000"/>
              </a:lnSpc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 Mezi dvěma světy a jiné eseje</a:t>
            </a:r>
            <a:r>
              <a:rPr lang="cs-CZ" smtClean="0">
                <a:latin typeface="Constantia" pitchFamily="18" charset="0"/>
              </a:rPr>
              <a:t> (2004) </a:t>
            </a:r>
          </a:p>
          <a:p>
            <a:pPr>
              <a:lnSpc>
                <a:spcPct val="80000"/>
              </a:lnSpc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 Ráda zpívám z not a jiné eseje</a:t>
            </a:r>
            <a:r>
              <a:rPr lang="cs-CZ" smtClean="0">
                <a:latin typeface="Constantia" pitchFamily="18" charset="0"/>
              </a:rPr>
              <a:t> (2004) </a:t>
            </a:r>
          </a:p>
          <a:p>
            <a:pPr>
              <a:lnSpc>
                <a:spcPct val="80000"/>
              </a:lnSpc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 Nataša, pícníci a jiné eseje</a:t>
            </a:r>
            <a:r>
              <a:rPr lang="cs-CZ" smtClean="0">
                <a:latin typeface="Constantia" pitchFamily="18" charset="0"/>
              </a:rPr>
              <a:t> (2006) </a:t>
            </a:r>
          </a:p>
          <a:p>
            <a:pPr>
              <a:lnSpc>
                <a:spcPct val="80000"/>
              </a:lnSpc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 Timeo danaos a jiné eseje </a:t>
            </a:r>
            <a:r>
              <a:rPr lang="cs-CZ" smtClean="0">
                <a:latin typeface="Constantia" pitchFamily="18" charset="0"/>
              </a:rPr>
              <a:t>(2007) </a:t>
            </a:r>
          </a:p>
          <a:p>
            <a:pPr>
              <a:lnSpc>
                <a:spcPct val="80000"/>
              </a:lnSpc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 Nejdražší umění a jiné eseje o filmu</a:t>
            </a:r>
            <a:r>
              <a:rPr lang="cs-CZ" smtClean="0">
                <a:latin typeface="Constantia" pitchFamily="18" charset="0"/>
              </a:rPr>
              <a:t> (2010) </a:t>
            </a:r>
          </a:p>
          <a:p>
            <a:pPr algn="r">
              <a:buNone/>
            </a:pPr>
            <a:r>
              <a:rPr lang="cs-CZ" sz="1200" smtClean="0">
                <a:latin typeface="Constantia" pitchFamily="18" charset="0"/>
              </a:rPr>
              <a:t>(Špirit, 2013)</a:t>
            </a:r>
          </a:p>
          <a:p>
            <a:pPr>
              <a:buFont typeface="Wingdings" pitchFamily="2" charset="2"/>
              <a:buChar char="v"/>
            </a:pPr>
            <a:endParaRPr lang="cs-CZ" smtClean="0">
              <a:latin typeface="Constantia" pitchFamily="18" charset="0"/>
            </a:endParaRPr>
          </a:p>
          <a:p>
            <a:pPr>
              <a:buFont typeface="Wingdings" pitchFamily="2" charset="2"/>
              <a:buChar char="v"/>
            </a:pPr>
            <a:endParaRPr lang="cs-CZ"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>
                <a:effectLst/>
                <a:latin typeface="Constantia" pitchFamily="18" charset="0"/>
              </a:rPr>
              <a:t>Korespondence</a:t>
            </a:r>
            <a:endParaRPr lang="cs-CZ">
              <a:effectLst/>
              <a:latin typeface="Constant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03648" y="1700808"/>
            <a:ext cx="7498080" cy="4824536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1300" smtClean="0">
              <a:latin typeface="Constantia" pitchFamily="18" charset="0"/>
            </a:endParaRPr>
          </a:p>
          <a:p>
            <a:pPr>
              <a:lnSpc>
                <a:spcPct val="80000"/>
              </a:lnSpc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 Psaní, jazz a bláto v pásech </a:t>
            </a:r>
            <a:r>
              <a:rPr lang="cs-CZ" smtClean="0">
                <a:latin typeface="Constantia" pitchFamily="18" charset="0"/>
              </a:rPr>
              <a:t>(s Lubomírem Dorůžkou z let 1950 – 1960, 2007) </a:t>
            </a:r>
          </a:p>
          <a:p>
            <a:pPr>
              <a:lnSpc>
                <a:spcPct val="80000"/>
              </a:lnSpc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 Jak je ve světě člověk </a:t>
            </a:r>
            <a:r>
              <a:rPr lang="cs-CZ" smtClean="0">
                <a:latin typeface="Constantia" pitchFamily="18" charset="0"/>
              </a:rPr>
              <a:t>(s Janem Zábranou, 2010) </a:t>
            </a:r>
          </a:p>
          <a:p>
            <a:pPr>
              <a:lnSpc>
                <a:spcPct val="80000"/>
              </a:lnSpc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 Na shledanou v lepších časech </a:t>
            </a:r>
            <a:r>
              <a:rPr lang="cs-CZ" smtClean="0">
                <a:latin typeface="Constantia" pitchFamily="18" charset="0"/>
              </a:rPr>
              <a:t>(s Lubomírem Dorůžkou z let 1968 – 1989, 2011) </a:t>
            </a:r>
          </a:p>
          <a:p>
            <a:pPr algn="r">
              <a:buNone/>
            </a:pPr>
            <a:r>
              <a:rPr lang="cs-CZ" sz="1200" smtClean="0">
                <a:latin typeface="Constantia" pitchFamily="18" charset="0"/>
              </a:rPr>
              <a:t>(Špirit, 2013)</a:t>
            </a:r>
          </a:p>
          <a:p>
            <a:pPr>
              <a:buFont typeface="Wingdings" pitchFamily="2" charset="2"/>
              <a:buChar char="v"/>
            </a:pPr>
            <a:endParaRPr lang="cs-CZ" smtClean="0">
              <a:latin typeface="Constantia" pitchFamily="18" charset="0"/>
            </a:endParaRPr>
          </a:p>
          <a:p>
            <a:pPr>
              <a:buFont typeface="Wingdings" pitchFamily="2" charset="2"/>
              <a:buChar char="v"/>
            </a:pPr>
            <a:endParaRPr lang="cs-CZ"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>
                <a:effectLst/>
                <a:latin typeface="Constantia" pitchFamily="18" charset="0"/>
              </a:rPr>
              <a:t>Rozhovory, memoáry</a:t>
            </a:r>
            <a:endParaRPr lang="cs-CZ">
              <a:effectLst/>
              <a:latin typeface="Constant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03648" y="1700808"/>
            <a:ext cx="7498080" cy="4824536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1300" smtClean="0">
              <a:latin typeface="Constantia" pitchFamily="18" charset="0"/>
            </a:endParaRPr>
          </a:p>
          <a:p>
            <a:pPr>
              <a:lnSpc>
                <a:spcPct val="80000"/>
              </a:lnSpc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 Josef Škvorecký vypráví </a:t>
            </a:r>
            <a:r>
              <a:rPr lang="cs-CZ" smtClean="0">
                <a:latin typeface="Constantia" pitchFamily="18" charset="0"/>
              </a:rPr>
              <a:t>(odpovědi na besedách se čtenáři, 1992) </a:t>
            </a:r>
          </a:p>
          <a:p>
            <a:pPr>
              <a:lnSpc>
                <a:spcPct val="80000"/>
              </a:lnSpc>
              <a:buFont typeface="Wingdings" pitchFamily="2" charset="2"/>
              <a:buChar char="v"/>
            </a:pPr>
            <a:r>
              <a:rPr lang="cs-CZ" smtClean="0">
                <a:latin typeface="Constantia" pitchFamily="18" charset="0"/>
              </a:rPr>
              <a:t> </a:t>
            </a:r>
            <a:r>
              <a:rPr lang="cs-CZ" i="1" smtClean="0">
                <a:latin typeface="Constantia" pitchFamily="18" charset="0"/>
              </a:rPr>
              <a:t>Příběh neúspěšného tenorsaxofonisty </a:t>
            </a:r>
            <a:r>
              <a:rPr lang="cs-CZ" smtClean="0">
                <a:latin typeface="Constantia" pitchFamily="18" charset="0"/>
              </a:rPr>
              <a:t>(1994)</a:t>
            </a:r>
          </a:p>
          <a:p>
            <a:pPr>
              <a:lnSpc>
                <a:spcPct val="80000"/>
              </a:lnSpc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 Opustíš-li mne, nezahyneš </a:t>
            </a:r>
            <a:r>
              <a:rPr lang="cs-CZ" smtClean="0">
                <a:latin typeface="Constantia" pitchFamily="18" charset="0"/>
              </a:rPr>
              <a:t>(rozhovor Karla Hvížďaly s Josefem Škvoreckým a Zdenou Salivarovou, 2010) </a:t>
            </a:r>
          </a:p>
          <a:p>
            <a:pPr>
              <a:lnSpc>
                <a:spcPct val="80000"/>
              </a:lnSpc>
              <a:buNone/>
            </a:pPr>
            <a:endParaRPr lang="cs-CZ" smtClean="0">
              <a:latin typeface="Constantia" pitchFamily="18" charset="0"/>
            </a:endParaRPr>
          </a:p>
          <a:p>
            <a:pPr algn="r">
              <a:buNone/>
            </a:pPr>
            <a:r>
              <a:rPr lang="cs-CZ" sz="1200" smtClean="0">
                <a:latin typeface="Constantia" pitchFamily="18" charset="0"/>
              </a:rPr>
              <a:t>(Špirit, 2013)</a:t>
            </a:r>
          </a:p>
          <a:p>
            <a:pPr>
              <a:buFont typeface="Wingdings" pitchFamily="2" charset="2"/>
              <a:buChar char="v"/>
            </a:pPr>
            <a:endParaRPr lang="cs-CZ" smtClean="0">
              <a:latin typeface="Constantia" pitchFamily="18" charset="0"/>
            </a:endParaRPr>
          </a:p>
          <a:p>
            <a:pPr>
              <a:buFont typeface="Wingdings" pitchFamily="2" charset="2"/>
              <a:buChar char="v"/>
            </a:pPr>
            <a:endParaRPr lang="cs-CZ"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>
                <a:effectLst/>
                <a:latin typeface="Constantia" pitchFamily="18" charset="0"/>
              </a:rPr>
              <a:t>Otázky </a:t>
            </a:r>
            <a:endParaRPr lang="cs-CZ">
              <a:effectLst/>
              <a:latin typeface="Constant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03648" y="1412776"/>
            <a:ext cx="7498080" cy="5112568"/>
          </a:xfrm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0">
            <a:scrgbClr r="0" g="0" b="0"/>
          </a:lnRef>
          <a:fillRef idx="1003">
            <a:schemeClr val="lt2"/>
          </a:fillRef>
          <a:effectRef idx="0">
            <a:scrgbClr r="0" g="0" b="0"/>
          </a:effectRef>
          <a:fontRef idx="major"/>
        </p:style>
        <p:txBody>
          <a:bodyPr>
            <a:normAutofit fontScale="25000" lnSpcReduction="20000"/>
          </a:bodyPr>
          <a:lstStyle/>
          <a:p>
            <a:pPr>
              <a:buNone/>
            </a:pPr>
            <a:endParaRPr lang="cs-CZ" sz="1300" smtClean="0">
              <a:latin typeface="Constantia" pitchFamily="18" charset="0"/>
            </a:endParaRPr>
          </a:p>
          <a:p>
            <a:pPr>
              <a:lnSpc>
                <a:spcPct val="120000"/>
              </a:lnSpc>
              <a:spcBef>
                <a:spcPts val="0"/>
              </a:spcBef>
              <a:buNone/>
            </a:pPr>
            <a:r>
              <a:rPr lang="cs-CZ" smtClean="0">
                <a:latin typeface="Constantia" pitchFamily="18" charset="0"/>
              </a:rPr>
              <a:t>	</a:t>
            </a:r>
          </a:p>
          <a:p>
            <a:pPr marL="596646" indent="-51435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6800" smtClean="0">
                <a:latin typeface="Constantia" pitchFamily="18" charset="0"/>
              </a:rPr>
              <a:t>1. 	Najděte na stránkách Slovníku české literatury po roce 1945 informaci o pedagogické činnosti Josefa Škvoreckého v Kanadě.</a:t>
            </a:r>
          </a:p>
          <a:p>
            <a:pPr marL="596646" indent="-51435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6800" smtClean="0">
                <a:latin typeface="Constantia" pitchFamily="18" charset="0"/>
              </a:rPr>
              <a:t>	</a:t>
            </a:r>
          </a:p>
          <a:p>
            <a:pPr marL="596646" indent="-51435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6800" smtClean="0">
                <a:latin typeface="Constantia" pitchFamily="18" charset="0"/>
              </a:rPr>
              <a:t>	Přejděte na odkaz stránek věnovaných osobnosti J. Š. (v závěru textu - „související odkazy“) a s pomocí těchto stránek odpovězte na následující otázky. </a:t>
            </a:r>
          </a:p>
          <a:p>
            <a:pPr marL="596646" indent="-514350">
              <a:lnSpc>
                <a:spcPct val="120000"/>
              </a:lnSpc>
              <a:spcBef>
                <a:spcPts val="0"/>
              </a:spcBef>
              <a:buNone/>
            </a:pPr>
            <a:endParaRPr lang="cs-CZ" sz="6800" smtClean="0">
              <a:latin typeface="Constantia" pitchFamily="18" charset="0"/>
            </a:endParaRPr>
          </a:p>
          <a:p>
            <a:pPr marL="596646" indent="-51435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6800" smtClean="0">
                <a:latin typeface="Constantia" pitchFamily="18" charset="0"/>
              </a:rPr>
              <a:t>2. 	</a:t>
            </a:r>
            <a:r>
              <a:rPr lang="cs-CZ" sz="6800" smtClean="0">
                <a:latin typeface="Constantia" pitchFamily="18" charset="0"/>
              </a:rPr>
              <a:t>Kdy </a:t>
            </a:r>
            <a:r>
              <a:rPr lang="cs-CZ" sz="6800" smtClean="0">
                <a:latin typeface="Constantia" pitchFamily="18" charset="0"/>
              </a:rPr>
              <a:t>manželé </a:t>
            </a:r>
            <a:r>
              <a:rPr lang="cs-CZ" sz="6800" smtClean="0">
                <a:latin typeface="Constantia" pitchFamily="18" charset="0"/>
              </a:rPr>
              <a:t>Škvorečtí </a:t>
            </a:r>
            <a:r>
              <a:rPr lang="cs-CZ" sz="6800" smtClean="0">
                <a:latin typeface="Constantia" pitchFamily="18" charset="0"/>
              </a:rPr>
              <a:t>emigrovali?</a:t>
            </a:r>
            <a:endParaRPr lang="cs-CZ" sz="6800" smtClean="0">
              <a:latin typeface="Constantia" pitchFamily="18" charset="0"/>
            </a:endParaRPr>
          </a:p>
          <a:p>
            <a:pPr marL="596646" indent="-51435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6800" smtClean="0">
                <a:latin typeface="Constantia" pitchFamily="18" charset="0"/>
              </a:rPr>
              <a:t>3.</a:t>
            </a:r>
            <a:r>
              <a:rPr lang="cs-CZ" sz="6800" smtClean="0">
                <a:latin typeface="Constantia" pitchFamily="18" charset="0"/>
              </a:rPr>
              <a:t>	</a:t>
            </a:r>
            <a:r>
              <a:rPr lang="cs-CZ" sz="6800" smtClean="0">
                <a:latin typeface="Constantia" pitchFamily="18" charset="0"/>
              </a:rPr>
              <a:t>Kolik </a:t>
            </a:r>
            <a:r>
              <a:rPr lang="cs-CZ" sz="6800" smtClean="0">
                <a:latin typeface="Constantia" pitchFamily="18" charset="0"/>
              </a:rPr>
              <a:t>titulů vyšlo v nakladatelství Sixty-Eight Publishers? </a:t>
            </a:r>
            <a:endParaRPr lang="cs-CZ" sz="6800" smtClean="0">
              <a:latin typeface="Constantia" pitchFamily="18" charset="0"/>
            </a:endParaRPr>
          </a:p>
          <a:p>
            <a:pPr marL="596646" indent="-51435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6800" smtClean="0">
                <a:latin typeface="Constantia" pitchFamily="18" charset="0"/>
              </a:rPr>
              <a:t>4.	Který z nich byl čtenářsky nejúspěšnější?</a:t>
            </a:r>
            <a:endParaRPr lang="cs-CZ" sz="6800" smtClean="0">
              <a:latin typeface="Constantia" pitchFamily="18" charset="0"/>
            </a:endParaRPr>
          </a:p>
          <a:p>
            <a:pPr marL="596646" indent="-51435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6800" smtClean="0">
                <a:latin typeface="Constantia" pitchFamily="18" charset="0"/>
              </a:rPr>
              <a:t>5.	Jaké </a:t>
            </a:r>
            <a:r>
              <a:rPr lang="cs-CZ" sz="6800" smtClean="0">
                <a:latin typeface="Constantia" pitchFamily="18" charset="0"/>
              </a:rPr>
              <a:t>filmové </a:t>
            </a:r>
            <a:r>
              <a:rPr lang="cs-CZ" sz="6800" smtClean="0">
                <a:solidFill>
                  <a:schemeClr val="tx2">
                    <a:lumMod val="50000"/>
                  </a:schemeClr>
                </a:solidFill>
                <a:latin typeface="Constantia" pitchFamily="18" charset="0"/>
              </a:rPr>
              <a:t>adaptace</a:t>
            </a:r>
            <a:r>
              <a:rPr lang="cs-CZ" sz="6800" smtClean="0">
                <a:latin typeface="Constantia" pitchFamily="18" charset="0"/>
              </a:rPr>
              <a:t> Škvoreckého děl vznikly po listopadové revoluci?</a:t>
            </a:r>
          </a:p>
          <a:p>
            <a:pPr marL="596646" indent="-51435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6800" smtClean="0">
                <a:latin typeface="Constantia" pitchFamily="18" charset="0"/>
              </a:rPr>
              <a:t>6.	Jakého </a:t>
            </a:r>
            <a:r>
              <a:rPr lang="cs-CZ" sz="6800" smtClean="0">
                <a:latin typeface="Constantia" pitchFamily="18" charset="0"/>
              </a:rPr>
              <a:t>státního ocenění se dostalo Josefu Škvoreckému v naší zemi po roce 1989?</a:t>
            </a:r>
          </a:p>
          <a:p>
            <a:pPr marL="596646" indent="-514350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6800" smtClean="0">
                <a:latin typeface="Constantia" pitchFamily="18" charset="0"/>
              </a:rPr>
              <a:t>	</a:t>
            </a:r>
          </a:p>
          <a:p>
            <a:pPr marL="596646" indent="-514350" algn="ctr">
              <a:lnSpc>
                <a:spcPct val="120000"/>
              </a:lnSpc>
              <a:spcBef>
                <a:spcPts val="0"/>
              </a:spcBef>
              <a:buNone/>
            </a:pPr>
            <a:r>
              <a:rPr lang="cs-CZ" sz="8000" b="1" smtClean="0">
                <a:solidFill>
                  <a:schemeClr val="tx2">
                    <a:lumMod val="75000"/>
                  </a:schemeClr>
                </a:solidFill>
                <a:latin typeface="Constantia" pitchFamily="18" charset="0"/>
                <a:hlinkClick r:id="rId2"/>
              </a:rPr>
              <a:t>Josef Škvorecký</a:t>
            </a:r>
            <a:endParaRPr lang="cs-CZ" sz="8000" b="1" smtClean="0">
              <a:solidFill>
                <a:schemeClr val="tx2">
                  <a:lumMod val="75000"/>
                </a:schemeClr>
              </a:solidFill>
              <a:latin typeface="Constantia" pitchFamily="18" charset="0"/>
            </a:endParaRPr>
          </a:p>
          <a:p>
            <a:pPr marL="596646" indent="-514350">
              <a:lnSpc>
                <a:spcPct val="120000"/>
              </a:lnSpc>
              <a:spcBef>
                <a:spcPts val="0"/>
              </a:spcBef>
              <a:buNone/>
            </a:pPr>
            <a:endParaRPr lang="cs-CZ" sz="6800" smtClean="0">
              <a:latin typeface="Constantia" pitchFamily="18" charset="0"/>
            </a:endParaRPr>
          </a:p>
          <a:p>
            <a:pPr marL="596646" indent="-514350">
              <a:lnSpc>
                <a:spcPct val="120000"/>
              </a:lnSpc>
              <a:spcBef>
                <a:spcPts val="0"/>
              </a:spcBef>
              <a:buNone/>
            </a:pPr>
            <a:endParaRPr lang="cs-CZ" sz="6800" smtClean="0">
              <a:latin typeface="Constantia" pitchFamily="18" charset="0"/>
            </a:endParaRPr>
          </a:p>
          <a:p>
            <a:pPr algn="r">
              <a:buNone/>
            </a:pPr>
            <a:r>
              <a:rPr lang="cs-CZ" sz="4800" smtClean="0">
                <a:latin typeface="Constantia" pitchFamily="18" charset="0"/>
              </a:rPr>
              <a:t>( </a:t>
            </a:r>
            <a:r>
              <a:rPr lang="cs-CZ" sz="4800" smtClean="0">
                <a:latin typeface="Constantia" pitchFamily="18" charset="0"/>
              </a:rPr>
              <a:t>Špirit, 2013, </a:t>
            </a:r>
            <a:r>
              <a:rPr lang="cs-CZ" sz="4800" smtClean="0">
                <a:latin typeface="Constantia" pitchFamily="18" charset="0"/>
              </a:rPr>
              <a:t>SGJŠ</a:t>
            </a:r>
            <a:r>
              <a:rPr lang="cs-CZ" sz="4800" smtClean="0">
                <a:latin typeface="Constantia" pitchFamily="18" charset="0"/>
              </a:rPr>
              <a:t>, 2013)</a:t>
            </a:r>
          </a:p>
          <a:p>
            <a:pPr algn="r">
              <a:buNone/>
            </a:pPr>
            <a:r>
              <a:rPr lang="cs-CZ" sz="3700" smtClean="0">
                <a:latin typeface="Constantia" pitchFamily="18" charset="0"/>
              </a:rPr>
              <a:t> </a:t>
            </a:r>
            <a:endParaRPr lang="cs-CZ"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500"/>
                            </p:stCondLst>
                            <p:childTnLst>
                              <p:par>
                                <p:cTn id="7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1000"/>
                            </p:stCondLst>
                            <p:childTnLst>
                              <p:par>
                                <p:cTn id="8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smtClean="0"/>
              <a:t>Zdroje: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None/>
            </a:pPr>
            <a:r>
              <a:rPr lang="cs-CZ" sz="1600" smtClean="0"/>
              <a:t>(obr. 1) HŮLKA, Jiří. </a:t>
            </a:r>
            <a:r>
              <a:rPr lang="cs-CZ" sz="1600" i="1" smtClean="0"/>
              <a:t> Wikimedia Commons </a:t>
            </a:r>
            <a:r>
              <a:rPr lang="cs-CZ" sz="1600" smtClean="0"/>
              <a:t> [online]. [cit. 31.10.2013]. Public domain. Dostupný na www: http://commons.wikimedia.org/wiki/File:Josef_skvorecky.jpg?uselang=cs</a:t>
            </a:r>
          </a:p>
          <a:p>
            <a:pPr>
              <a:buNone/>
            </a:pPr>
            <a:r>
              <a:rPr lang="cs-CZ" sz="1600" smtClean="0"/>
              <a:t>GALÍK, Josef; MACHALA, Lubomír; PETRŮ, Eduard a kol. Panorama české literatury. Olomouc: Rubico, 1994, ISBN 80-85839-04-0. </a:t>
            </a:r>
          </a:p>
          <a:p>
            <a:pPr>
              <a:buNone/>
            </a:pPr>
            <a:r>
              <a:rPr lang="cs-CZ" sz="1600" smtClean="0"/>
              <a:t>JANOUŠEK, Pavel a kol. </a:t>
            </a:r>
            <a:r>
              <a:rPr lang="cs-CZ" sz="1600" i="1" smtClean="0"/>
              <a:t>Dějiny české literatury 1945 - 1989</a:t>
            </a:r>
            <a:r>
              <a:rPr lang="cs-CZ" sz="1600" smtClean="0"/>
              <a:t>. </a:t>
            </a:r>
            <a:r>
              <a:rPr lang="cs-CZ" sz="1600" i="1" smtClean="0"/>
              <a:t>IV. 1969 – 1989.</a:t>
            </a:r>
            <a:r>
              <a:rPr lang="cs-CZ" sz="1600" smtClean="0"/>
              <a:t> Praha: Academia, 2008, ISBN 978-80-200-1631-7.</a:t>
            </a:r>
          </a:p>
          <a:p>
            <a:pPr>
              <a:buNone/>
            </a:pPr>
            <a:r>
              <a:rPr lang="cs-CZ" sz="1600" smtClean="0"/>
              <a:t>LEHÁR, Jan; STICH, Alexandr; JANÁČKOVÁ, Jaroslava a kol. </a:t>
            </a:r>
            <a:r>
              <a:rPr lang="cs-CZ" sz="1600" i="1" smtClean="0"/>
              <a:t>Česká literatura od počátků k dnešku</a:t>
            </a:r>
            <a:r>
              <a:rPr lang="cs-CZ" sz="1600" smtClean="0"/>
              <a:t>. Praha: Lidové noviny, 1998, ISBN 80-7106-308-8</a:t>
            </a:r>
            <a:r>
              <a:rPr lang="cs-CZ" sz="1000" smtClean="0"/>
              <a:t>. </a:t>
            </a:r>
          </a:p>
          <a:p>
            <a:pPr>
              <a:buNone/>
            </a:pPr>
            <a:r>
              <a:rPr lang="cs-CZ" sz="1600" smtClean="0"/>
              <a:t>SGJŠ. </a:t>
            </a:r>
            <a:r>
              <a:rPr lang="cs-CZ" sz="1600" i="1" smtClean="0"/>
              <a:t>Josef Škvorecký</a:t>
            </a:r>
            <a:r>
              <a:rPr lang="cs-CZ" sz="1600" smtClean="0"/>
              <a:t> [online]. [cit. 5.11.2013]. Dostupný na  pod licencí CC BY-NC-ND 3.0 CZ na WWW: http://www.skvorecky.cz/DesktopDefault.aspx</a:t>
            </a:r>
          </a:p>
          <a:p>
            <a:pPr>
              <a:buNone/>
            </a:pPr>
            <a:r>
              <a:rPr lang="cs-CZ" sz="1600" smtClean="0"/>
              <a:t>ŠPIRIT, Michael. </a:t>
            </a:r>
            <a:r>
              <a:rPr lang="cs-CZ" sz="1600" i="1" smtClean="0"/>
              <a:t>Josef Škvorecký</a:t>
            </a:r>
            <a:r>
              <a:rPr lang="cs-CZ" sz="1600" smtClean="0"/>
              <a:t> [online]. [cit. 5.11.2013]. Dostupný na WWW: http://www.slovnikceskeliteratury.cz/showContent.jsp?docId=439</a:t>
            </a:r>
          </a:p>
        </p:txBody>
      </p:sp>
      <p:pic>
        <p:nvPicPr>
          <p:cNvPr id="6148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1586</TotalTime>
  <Words>370</Words>
  <Application>Microsoft Office PowerPoint</Application>
  <PresentationFormat>Předvádění na obrazovce (4:3)</PresentationFormat>
  <Paragraphs>86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Slunovrat</vt:lpstr>
      <vt:lpstr>Snímek 1</vt:lpstr>
      <vt:lpstr>Návraty z emigrace II – Josef Škvorecký</vt:lpstr>
      <vt:lpstr>Josef Škvorecký (1924-2012)</vt:lpstr>
      <vt:lpstr>Romány, povídky, filmové scénáře a básně</vt:lpstr>
      <vt:lpstr>Eseje</vt:lpstr>
      <vt:lpstr>Korespondence</vt:lpstr>
      <vt:lpstr>Rozhovory, memoáry</vt:lpstr>
      <vt:lpstr>Otázky 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Jiří Krejčí</cp:lastModifiedBy>
  <cp:revision>156</cp:revision>
  <dcterms:created xsi:type="dcterms:W3CDTF">2013-10-29T09:42:44Z</dcterms:created>
  <dcterms:modified xsi:type="dcterms:W3CDTF">2013-11-06T20:00:03Z</dcterms:modified>
</cp:coreProperties>
</file>