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9" r:id="rId1"/>
  </p:sldMasterIdLst>
  <p:sldIdLst>
    <p:sldId id="257" r:id="rId2"/>
    <p:sldId id="280" r:id="rId3"/>
    <p:sldId id="298" r:id="rId4"/>
    <p:sldId id="289" r:id="rId5"/>
    <p:sldId id="302" r:id="rId6"/>
    <p:sldId id="305" r:id="rId7"/>
    <p:sldId id="304" r:id="rId8"/>
    <p:sldId id="303" r:id="rId9"/>
    <p:sldId id="306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6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F69F2D-6709-4D68-BDB3-62661C38F8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AED9A1-85BC-45EE-B2A4-3311640071C5}" type="datetimeFigureOut">
              <a:rPr lang="cs-CZ"/>
              <a:pPr>
                <a:defRPr/>
              </a:pPr>
              <a:t>9.11.2013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9.11.2013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  <p:sldLayoutId id="2147483751" r:id="rId12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212" name="Group 44"/>
          <p:cNvGraphicFramePr>
            <a:graphicFrameLocks noGrp="1"/>
          </p:cNvGraphicFramePr>
          <p:nvPr>
            <p:ph/>
          </p:nvPr>
        </p:nvGraphicFramePr>
        <p:xfrm>
          <a:off x="468313" y="1268413"/>
          <a:ext cx="8229600" cy="3987803"/>
        </p:xfrm>
        <a:graphic>
          <a:graphicData uri="http://schemas.openxmlformats.org/drawingml/2006/table">
            <a:tbl>
              <a:tblPr/>
              <a:tblGrid>
                <a:gridCol w="2016125"/>
                <a:gridCol w="6213475"/>
              </a:tblGrid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CZ.1.07/1.5.00/34.0969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Gymnázium Česká a Olympijských nadějí, České Budějovice, Česká 64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VY_32_INOVACE_CJ_4_KRE_03_POESIE_-_STARSI_GENERACE_I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Jiří Krejčí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Tematický okruh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Současná česká literatura (1989 – 2013)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4.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tvorby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10. 11. 2013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kumimoji="0" lang="cs-CZ" sz="1200" b="0" i="0" kern="120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Výukový materiál přináší přehled</a:t>
                      </a:r>
                      <a:r>
                        <a:rPr kumimoji="0" lang="cs-CZ" sz="1200" b="0" i="0" kern="1200" baseline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tvorby starší generace vybraných básníků po roce 1989. Zároveň se snaží o zapojení studentů do výuky formou reflexe citovaného textu.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</a:tr>
              <a:tr h="4524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pokyn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 jako výklad do hodiny i jako materiál k samostudiu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chemeClr val="bg2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Možnosti využití: promítání, práce jednotlivců nebo dvojic u PC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2FF"/>
                    </a:solidFill>
                  </a:tcPr>
                </a:tc>
              </a:tr>
              <a:tr h="4524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Pokud není uvedeno jinak, použitý materiál je z vlastních zdrojů autora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EE3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156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45"/>
          <p:cNvSpPr>
            <a:spLocks noChangeArrowheads="1"/>
          </p:cNvSpPr>
          <p:nvPr/>
        </p:nvSpPr>
        <p:spPr bwMode="auto">
          <a:xfrm>
            <a:off x="1979613" y="620713"/>
            <a:ext cx="50403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cs-CZ" b="1" dirty="0">
                <a:latin typeface="+mj-lt"/>
              </a:rPr>
              <a:t>DIGITÁLNÍ UČEBNÍ MATERIÁL</a:t>
            </a:r>
          </a:p>
        </p:txBody>
      </p:sp>
      <p:pic>
        <p:nvPicPr>
          <p:cNvPr id="51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537210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2800" cap="small" smtClean="0">
                <a:latin typeface="Constantia" pitchFamily="18" charset="0"/>
              </a:rPr>
              <a:t>Poezie – Starší generace I</a:t>
            </a:r>
            <a:endParaRPr lang="cs-CZ" sz="280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>
                <a:latin typeface="Constantia" pitchFamily="18" charset="0"/>
              </a:rPr>
              <a:t>Česká literatura po roce 1989</a:t>
            </a:r>
            <a:endParaRPr lang="cs-CZ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/>
          </p:nvPr>
        </p:nvSpPr>
        <p:spPr>
          <a:xfrm>
            <a:off x="1115616" y="692696"/>
            <a:ext cx="7571184" cy="5174704"/>
          </a:xfrm>
        </p:spPr>
        <p:txBody>
          <a:bodyPr>
            <a:normAutofit/>
          </a:bodyPr>
          <a:lstStyle/>
          <a:p>
            <a:pPr marL="0" algn="just">
              <a:spcBef>
                <a:spcPts val="0"/>
              </a:spcBef>
              <a:buNone/>
            </a:pPr>
            <a:r>
              <a:rPr lang="cs-CZ" i="1" smtClean="0">
                <a:latin typeface="Constantia" pitchFamily="18" charset="0"/>
              </a:rPr>
              <a:t>Společenský zájem o poezii, který v samém počátku devadesátých let poněkud vzrostl, však opadnul velmi rychle. Přestože do jisté míry platí o literatuře obecně, patrně žádný z literárních druhů nebyl tímto nezájmem postižen tolik, jako právě poezie.</a:t>
            </a:r>
          </a:p>
          <a:p>
            <a:pPr marL="0" algn="just">
              <a:spcBef>
                <a:spcPts val="0"/>
              </a:spcBef>
              <a:buNone/>
            </a:pPr>
            <a:endParaRPr lang="cs-CZ" i="1" smtClean="0">
              <a:latin typeface="Constantia" pitchFamily="18" charset="0"/>
            </a:endParaRPr>
          </a:p>
          <a:p>
            <a:pPr marL="0" algn="r">
              <a:spcBef>
                <a:spcPts val="0"/>
              </a:spcBef>
              <a:buNone/>
            </a:pPr>
            <a:r>
              <a:rPr lang="cs-CZ" i="1" smtClean="0">
                <a:latin typeface="Constantia" pitchFamily="18" charset="0"/>
              </a:rPr>
              <a:t>Petr Hruška</a:t>
            </a:r>
          </a:p>
          <a:p>
            <a:pPr marL="0" algn="r">
              <a:spcBef>
                <a:spcPts val="0"/>
              </a:spcBef>
              <a:buNone/>
            </a:pPr>
            <a:endParaRPr lang="cs-CZ" i="1" smtClean="0">
              <a:latin typeface="Constantia" pitchFamily="18" charset="0"/>
            </a:endParaRPr>
          </a:p>
          <a:p>
            <a:pPr marL="0" algn="r">
              <a:spcBef>
                <a:spcPts val="0"/>
              </a:spcBef>
              <a:buNone/>
            </a:pPr>
            <a:r>
              <a:rPr lang="cs-CZ" sz="1200" smtClean="0">
                <a:latin typeface="Constantia" pitchFamily="18" charset="0"/>
              </a:rPr>
              <a:t>(Hruška, Machala, Vodička, 2008, s. 39.)</a:t>
            </a:r>
            <a:endParaRPr lang="cs-CZ" sz="1200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mtClean="0">
                <a:effectLst/>
                <a:latin typeface="Constantia" pitchFamily="18" charset="0"/>
              </a:rPr>
              <a:t>Jiřina Hauková (1919 - 2005)</a:t>
            </a:r>
            <a:endParaRPr lang="cs-CZ">
              <a:effectLst/>
              <a:latin typeface="Constantia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717504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cs-CZ" i="1" smtClean="0">
                <a:latin typeface="Constantia" pitchFamily="18" charset="0"/>
              </a:rPr>
              <a:t> Motýl a smrt</a:t>
            </a:r>
            <a:r>
              <a:rPr lang="cs-CZ" smtClean="0">
                <a:latin typeface="Constantia" pitchFamily="18" charset="0"/>
              </a:rPr>
              <a:t> (1990)</a:t>
            </a:r>
          </a:p>
          <a:p>
            <a:pPr>
              <a:buFont typeface="Wingdings" pitchFamily="2" charset="2"/>
              <a:buChar char="v"/>
            </a:pPr>
            <a:r>
              <a:rPr lang="cs-CZ" i="1" smtClean="0">
                <a:latin typeface="Constantia" pitchFamily="18" charset="0"/>
              </a:rPr>
              <a:t> Světlo září</a:t>
            </a:r>
            <a:r>
              <a:rPr lang="cs-CZ" smtClean="0">
                <a:latin typeface="Constantia" pitchFamily="18" charset="0"/>
              </a:rPr>
              <a:t> (1995)</a:t>
            </a:r>
          </a:p>
          <a:p>
            <a:pPr>
              <a:buFont typeface="Wingdings" pitchFamily="2" charset="2"/>
              <a:buChar char="v"/>
            </a:pPr>
            <a:r>
              <a:rPr lang="cs-CZ" i="1" smtClean="0">
                <a:latin typeface="Constantia" pitchFamily="18" charset="0"/>
              </a:rPr>
              <a:t> Mozaika z vedřin</a:t>
            </a:r>
            <a:r>
              <a:rPr lang="cs-CZ" smtClean="0">
                <a:latin typeface="Constantia" pitchFamily="18" charset="0"/>
              </a:rPr>
              <a:t> (1997)</a:t>
            </a:r>
          </a:p>
          <a:p>
            <a:pPr>
              <a:buFont typeface="Wingdings" pitchFamily="2" charset="2"/>
              <a:buChar char="v"/>
            </a:pPr>
            <a:r>
              <a:rPr lang="cs-CZ" i="1" smtClean="0">
                <a:latin typeface="Constantia" pitchFamily="18" charset="0"/>
              </a:rPr>
              <a:t> Večerní prška</a:t>
            </a:r>
            <a:r>
              <a:rPr lang="cs-CZ" smtClean="0">
                <a:latin typeface="Constantia" pitchFamily="18" charset="0"/>
              </a:rPr>
              <a:t> (2002)</a:t>
            </a: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 algn="r">
              <a:buNone/>
            </a:pPr>
            <a:r>
              <a:rPr lang="cs-CZ" sz="1200" smtClean="0">
                <a:latin typeface="Constantia" pitchFamily="18" charset="0"/>
              </a:rPr>
              <a:t>(Blažíček, Piorecký, 2013)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mtClean="0">
                <a:effectLst/>
                <a:latin typeface="Constantia" pitchFamily="18" charset="0"/>
              </a:rPr>
              <a:t>Ludvík Kundera (1920 - 2010)</a:t>
            </a:r>
            <a:endParaRPr lang="cs-CZ">
              <a:effectLst/>
              <a:latin typeface="Constantia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717504"/>
          </a:xfrm>
        </p:spPr>
        <p:txBody>
          <a:bodyPr>
            <a:normAutofit fontScale="700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cs-CZ" i="1" smtClean="0">
                <a:latin typeface="Constantia" pitchFamily="18" charset="0"/>
              </a:rPr>
              <a:t>Malé radosti </a:t>
            </a:r>
            <a:r>
              <a:rPr lang="cs-CZ" smtClean="0">
                <a:latin typeface="Constantia" pitchFamily="18" charset="0"/>
              </a:rPr>
              <a:t>(1990) </a:t>
            </a:r>
          </a:p>
          <a:p>
            <a:pPr>
              <a:buFont typeface="Wingdings" pitchFamily="2" charset="2"/>
              <a:buChar char="v"/>
            </a:pPr>
            <a:r>
              <a:rPr lang="cs-CZ" i="1" smtClean="0">
                <a:latin typeface="Constantia" pitchFamily="18" charset="0"/>
              </a:rPr>
              <a:t>Namísto řeči </a:t>
            </a:r>
            <a:r>
              <a:rPr lang="cs-CZ" smtClean="0">
                <a:latin typeface="Constantia" pitchFamily="18" charset="0"/>
              </a:rPr>
              <a:t>(bibliofilie, 1990) </a:t>
            </a:r>
          </a:p>
          <a:p>
            <a:pPr>
              <a:buFont typeface="Wingdings" pitchFamily="2" charset="2"/>
              <a:buChar char="v"/>
            </a:pPr>
            <a:r>
              <a:rPr lang="cs-CZ" i="1" smtClean="0">
                <a:latin typeface="Constantia" pitchFamily="18" charset="0"/>
              </a:rPr>
              <a:t>Ztráty a nálezy </a:t>
            </a:r>
            <a:r>
              <a:rPr lang="cs-CZ" smtClean="0">
                <a:latin typeface="Constantia" pitchFamily="18" charset="0"/>
              </a:rPr>
              <a:t>(1991)</a:t>
            </a:r>
          </a:p>
          <a:p>
            <a:pPr>
              <a:buFont typeface="Wingdings" pitchFamily="2" charset="2"/>
              <a:buChar char="v"/>
            </a:pPr>
            <a:r>
              <a:rPr lang="cs-CZ" i="1" smtClean="0">
                <a:latin typeface="Constantia" pitchFamily="18" charset="0"/>
              </a:rPr>
              <a:t>Pády</a:t>
            </a:r>
            <a:r>
              <a:rPr lang="cs-CZ" smtClean="0">
                <a:latin typeface="Constantia" pitchFamily="18" charset="0"/>
              </a:rPr>
              <a:t> (1992)</a:t>
            </a:r>
          </a:p>
          <a:p>
            <a:pPr>
              <a:buFont typeface="Wingdings" pitchFamily="2" charset="2"/>
              <a:buChar char="v"/>
            </a:pPr>
            <a:r>
              <a:rPr lang="cs-CZ" i="1" smtClean="0">
                <a:latin typeface="Constantia" pitchFamily="18" charset="0"/>
              </a:rPr>
              <a:t>Spád věcí a jiné básně </a:t>
            </a:r>
            <a:r>
              <a:rPr lang="cs-CZ" smtClean="0">
                <a:latin typeface="Constantia" pitchFamily="18" charset="0"/>
              </a:rPr>
              <a:t>(1992)</a:t>
            </a:r>
          </a:p>
          <a:p>
            <a:pPr>
              <a:buFont typeface="Wingdings" pitchFamily="2" charset="2"/>
              <a:buChar char="v"/>
            </a:pPr>
            <a:r>
              <a:rPr lang="cs-CZ" i="1" smtClean="0">
                <a:latin typeface="Constantia" pitchFamily="18" charset="0"/>
              </a:rPr>
              <a:t>Řečiště</a:t>
            </a:r>
            <a:r>
              <a:rPr lang="cs-CZ" smtClean="0">
                <a:latin typeface="Constantia" pitchFamily="18" charset="0"/>
              </a:rPr>
              <a:t> (vzpomínky, 1993)</a:t>
            </a:r>
          </a:p>
          <a:p>
            <a:pPr>
              <a:buFont typeface="Wingdings" pitchFamily="2" charset="2"/>
              <a:buChar char="v"/>
            </a:pPr>
            <a:r>
              <a:rPr lang="cs-CZ" i="1" smtClean="0">
                <a:latin typeface="Constantia" pitchFamily="18" charset="0"/>
              </a:rPr>
              <a:t>Hádvěó aneb Samá voda </a:t>
            </a:r>
            <a:r>
              <a:rPr lang="cs-CZ" smtClean="0">
                <a:latin typeface="Constantia" pitchFamily="18" charset="0"/>
              </a:rPr>
              <a:t>(bibliofilie, 1994)</a:t>
            </a:r>
          </a:p>
          <a:p>
            <a:pPr>
              <a:buFont typeface="Wingdings" pitchFamily="2" charset="2"/>
              <a:buChar char="v"/>
            </a:pPr>
            <a:r>
              <a:rPr lang="cs-CZ" i="1" smtClean="0">
                <a:latin typeface="Constantia" pitchFamily="18" charset="0"/>
              </a:rPr>
              <a:t>Sny též </a:t>
            </a:r>
            <a:r>
              <a:rPr lang="cs-CZ" smtClean="0">
                <a:latin typeface="Constantia" pitchFamily="18" charset="0"/>
              </a:rPr>
              <a:t>(1995)</a:t>
            </a:r>
          </a:p>
          <a:p>
            <a:pPr>
              <a:buFont typeface="Wingdings" pitchFamily="2" charset="2"/>
              <a:buChar char="v"/>
            </a:pPr>
            <a:r>
              <a:rPr lang="cs-CZ" i="1" smtClean="0">
                <a:latin typeface="Constantia" pitchFamily="18" charset="0"/>
              </a:rPr>
              <a:t>Onde</a:t>
            </a:r>
            <a:r>
              <a:rPr lang="cs-CZ" smtClean="0">
                <a:latin typeface="Constantia" pitchFamily="18" charset="0"/>
              </a:rPr>
              <a:t> (2008)</a:t>
            </a: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 algn="r">
              <a:buNone/>
            </a:pPr>
            <a:r>
              <a:rPr lang="cs-CZ" sz="1200" smtClean="0">
                <a:latin typeface="Constantia" pitchFamily="18" charset="0"/>
              </a:rPr>
              <a:t>(Med, 2013a)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mtClean="0">
                <a:effectLst/>
                <a:latin typeface="Constantia" pitchFamily="18" charset="0"/>
              </a:rPr>
              <a:t>Zdeněk Rotrekl (1920 - 2013)</a:t>
            </a:r>
            <a:endParaRPr lang="cs-CZ">
              <a:effectLst/>
              <a:latin typeface="Constantia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717504"/>
          </a:xfrm>
        </p:spPr>
        <p:txBody>
          <a:bodyPr>
            <a:normAutofit fontScale="850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cs-CZ" i="1" smtClean="0">
                <a:latin typeface="Constantia" pitchFamily="18" charset="0"/>
              </a:rPr>
              <a:t> Němé holubice dálek. Al Jónat élem Rechokím (1993)</a:t>
            </a:r>
          </a:p>
          <a:p>
            <a:pPr>
              <a:buFont typeface="Wingdings" pitchFamily="2" charset="2"/>
              <a:buChar char="v"/>
            </a:pPr>
            <a:r>
              <a:rPr lang="cs-CZ" i="1" smtClean="0">
                <a:latin typeface="Constantia" pitchFamily="18" charset="0"/>
              </a:rPr>
              <a:t> Chór v plavbě ryby Ichthys (1994)</a:t>
            </a:r>
          </a:p>
          <a:p>
            <a:pPr>
              <a:buFont typeface="Wingdings" pitchFamily="2" charset="2"/>
              <a:buChar char="v"/>
            </a:pPr>
            <a:r>
              <a:rPr lang="cs-CZ" i="1" smtClean="0">
                <a:latin typeface="Constantia" pitchFamily="18" charset="0"/>
              </a:rPr>
              <a:t> Stromy, ptáci, zvířata a podobní lidé, Neobvyklé zvyky (1994)</a:t>
            </a:r>
          </a:p>
          <a:p>
            <a:pPr>
              <a:buFont typeface="Wingdings" pitchFamily="2" charset="2"/>
              <a:buChar char="v"/>
            </a:pPr>
            <a:r>
              <a:rPr lang="cs-CZ" i="1" smtClean="0">
                <a:latin typeface="Constantia" pitchFamily="18" charset="0"/>
              </a:rPr>
              <a:t> Cestovní klínopis (1996)</a:t>
            </a:r>
          </a:p>
          <a:p>
            <a:pPr>
              <a:buFont typeface="Wingdings" pitchFamily="2" charset="2"/>
              <a:buChar char="v"/>
            </a:pPr>
            <a:r>
              <a:rPr lang="cs-CZ" i="1" smtClean="0">
                <a:latin typeface="Constantia" pitchFamily="18" charset="0"/>
              </a:rPr>
              <a:t> Basic Czech (1998, pův. samizdat 1980)</a:t>
            </a:r>
          </a:p>
          <a:p>
            <a:pPr>
              <a:buFont typeface="Wingdings" pitchFamily="2" charset="2"/>
              <a:buChar char="v"/>
            </a:pPr>
            <a:r>
              <a:rPr lang="cs-CZ" i="1" smtClean="0">
                <a:latin typeface="Constantia" pitchFamily="18" charset="0"/>
              </a:rPr>
              <a:t> Světlo přichází potmě (povídky, 2001, součást Spisů Z. R.)</a:t>
            </a: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 algn="r">
              <a:buNone/>
            </a:pPr>
            <a:r>
              <a:rPr lang="cs-CZ" sz="1200" smtClean="0">
                <a:latin typeface="Constantia" pitchFamily="18" charset="0"/>
              </a:rPr>
              <a:t>(Med, 2013b)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mtClean="0">
                <a:effectLst/>
                <a:latin typeface="Constantia" pitchFamily="18" charset="0"/>
              </a:rPr>
              <a:t>František Listopad (1921)</a:t>
            </a:r>
            <a:endParaRPr lang="cs-CZ">
              <a:effectLst/>
              <a:latin typeface="Constantia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717504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cs-CZ" smtClean="0">
                <a:latin typeface="Constantia" pitchFamily="18" charset="0"/>
              </a:rPr>
              <a:t> Oprava houslí a kytar (1995)</a:t>
            </a:r>
          </a:p>
          <a:p>
            <a:pPr>
              <a:buFont typeface="Wingdings" pitchFamily="2" charset="2"/>
              <a:buChar char="v"/>
            </a:pPr>
            <a:r>
              <a:rPr lang="cs-CZ" smtClean="0">
                <a:latin typeface="Constantia" pitchFamily="18" charset="0"/>
              </a:rPr>
              <a:t> Zlý pes bez zahrady (povídky, 1996)</a:t>
            </a:r>
          </a:p>
          <a:p>
            <a:pPr>
              <a:buFont typeface="Wingdings" pitchFamily="2" charset="2"/>
              <a:buChar char="v"/>
            </a:pPr>
            <a:r>
              <a:rPr lang="cs-CZ" smtClean="0">
                <a:latin typeface="Constantia" pitchFamily="18" charset="0"/>
              </a:rPr>
              <a:t> Tristan z města do města (eseje a povídky, 1997)</a:t>
            </a:r>
          </a:p>
          <a:p>
            <a:pPr>
              <a:buFont typeface="Wingdings" pitchFamily="2" charset="2"/>
              <a:buChar char="v"/>
            </a:pPr>
            <a:r>
              <a:rPr lang="cs-CZ" smtClean="0">
                <a:latin typeface="Constantia" pitchFamily="18" charset="0"/>
              </a:rPr>
              <a:t> Chinatown s Rózou (povídky, 2001)</a:t>
            </a:r>
          </a:p>
          <a:p>
            <a:pPr>
              <a:buFont typeface="Wingdings" pitchFamily="2" charset="2"/>
              <a:buChar char="v"/>
            </a:pPr>
            <a:r>
              <a:rPr lang="cs-CZ" smtClean="0">
                <a:latin typeface="Constantia" pitchFamily="18" charset="0"/>
              </a:rPr>
              <a:t> Příští poezie (2001)</a:t>
            </a:r>
          </a:p>
          <a:p>
            <a:pPr>
              <a:buFont typeface="Wingdings" pitchFamily="2" charset="2"/>
              <a:buChar char="v"/>
            </a:pPr>
            <a:r>
              <a:rPr lang="cs-CZ" smtClean="0">
                <a:latin typeface="Constantia" pitchFamily="18" charset="0"/>
              </a:rPr>
              <a:t> Milostná stěhování (2001)</a:t>
            </a:r>
          </a:p>
          <a:p>
            <a:pPr>
              <a:buFont typeface="Wingdings" pitchFamily="2" charset="2"/>
              <a:buChar char="v"/>
            </a:pPr>
            <a:r>
              <a:rPr lang="cs-CZ" smtClean="0">
                <a:latin typeface="Constantia" pitchFamily="18" charset="0"/>
              </a:rPr>
              <a:t> Rosa definitiva (2007)</a:t>
            </a: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 algn="r">
              <a:buNone/>
            </a:pPr>
            <a:r>
              <a:rPr lang="cs-CZ" sz="1200" smtClean="0">
                <a:latin typeface="Constantia" pitchFamily="18" charset="0"/>
              </a:rPr>
              <a:t>(Hemelíková, 2013)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mtClean="0">
                <a:effectLst/>
                <a:latin typeface="Constantia" pitchFamily="18" charset="0"/>
              </a:rPr>
              <a:t>Zbyněk Hejda (1930)</a:t>
            </a:r>
            <a:endParaRPr lang="cs-CZ">
              <a:effectLst/>
              <a:latin typeface="Constantia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435608" y="1447800"/>
            <a:ext cx="7498080" cy="4717504"/>
          </a:xfrm>
        </p:spPr>
        <p:txBody>
          <a:bodyPr>
            <a:normAutofit fontScale="925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cs-CZ" i="1" smtClean="0">
                <a:latin typeface="Constantia" pitchFamily="18" charset="0"/>
              </a:rPr>
              <a:t> Pobyt v sanatoriu </a:t>
            </a:r>
            <a:r>
              <a:rPr lang="cs-CZ" smtClean="0">
                <a:latin typeface="Constantia" pitchFamily="18" charset="0"/>
              </a:rPr>
              <a:t>(1993)</a:t>
            </a:r>
          </a:p>
          <a:p>
            <a:pPr>
              <a:buFont typeface="Wingdings" pitchFamily="2" charset="2"/>
              <a:buChar char="v"/>
            </a:pPr>
            <a:r>
              <a:rPr lang="cs-CZ" i="1" smtClean="0">
                <a:latin typeface="Constantia" pitchFamily="18" charset="0"/>
              </a:rPr>
              <a:t> A tady všude muziky je plno</a:t>
            </a:r>
            <a:r>
              <a:rPr lang="cs-CZ" smtClean="0">
                <a:latin typeface="Constantia" pitchFamily="18" charset="0"/>
              </a:rPr>
              <a:t> (1993)</a:t>
            </a:r>
          </a:p>
          <a:p>
            <a:pPr>
              <a:buFont typeface="Wingdings" pitchFamily="2" charset="2"/>
              <a:buChar char="v"/>
            </a:pPr>
            <a:r>
              <a:rPr lang="cs-CZ" i="1" smtClean="0">
                <a:latin typeface="Constantia" pitchFamily="18" charset="0"/>
              </a:rPr>
              <a:t> Nikoho tam nepotkám</a:t>
            </a:r>
            <a:r>
              <a:rPr lang="cs-CZ" smtClean="0">
                <a:latin typeface="Constantia" pitchFamily="18" charset="0"/>
              </a:rPr>
              <a:t> (básně v próze, 1994)</a:t>
            </a:r>
          </a:p>
          <a:p>
            <a:pPr>
              <a:buFont typeface="Wingdings" pitchFamily="2" charset="2"/>
              <a:buChar char="v"/>
            </a:pPr>
            <a:r>
              <a:rPr lang="cs-CZ" i="1" smtClean="0">
                <a:latin typeface="Constantia" pitchFamily="18" charset="0"/>
              </a:rPr>
              <a:t> Valse melancolique</a:t>
            </a:r>
            <a:r>
              <a:rPr lang="cs-CZ" smtClean="0">
                <a:latin typeface="Constantia" pitchFamily="18" charset="0"/>
              </a:rPr>
              <a:t> (1995)</a:t>
            </a:r>
          </a:p>
          <a:p>
            <a:pPr>
              <a:buFont typeface="Wingdings" pitchFamily="2" charset="2"/>
              <a:buChar char="v"/>
            </a:pPr>
            <a:r>
              <a:rPr lang="cs-CZ" smtClean="0">
                <a:latin typeface="Constantia" pitchFamily="18" charset="0"/>
              </a:rPr>
              <a:t> </a:t>
            </a:r>
            <a:r>
              <a:rPr lang="cs-CZ" i="1" smtClean="0">
                <a:latin typeface="Constantia" pitchFamily="18" charset="0"/>
              </a:rPr>
              <a:t>Básně</a:t>
            </a:r>
            <a:r>
              <a:rPr lang="cs-CZ" smtClean="0">
                <a:latin typeface="Constantia" pitchFamily="18" charset="0"/>
              </a:rPr>
              <a:t> (1996)</a:t>
            </a: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>
              <a:buNone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>
              <a:buFont typeface="Wingdings" pitchFamily="2" charset="2"/>
              <a:buChar char="v"/>
            </a:pPr>
            <a:endParaRPr lang="cs-CZ" smtClean="0">
              <a:latin typeface="Constantia" pitchFamily="18" charset="0"/>
            </a:endParaRPr>
          </a:p>
          <a:p>
            <a:pPr algn="r">
              <a:buNone/>
            </a:pPr>
            <a:r>
              <a:rPr lang="cs-CZ" sz="1200" smtClean="0">
                <a:latin typeface="Constantia" pitchFamily="18" charset="0"/>
              </a:rPr>
              <a:t>(Med, Piorecký, 2013)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2800" smtClean="0">
                <a:effectLst/>
                <a:latin typeface="Constantia" pitchFamily="18" charset="0"/>
              </a:rPr>
              <a:t>Pokuste se o vlastní interpretaci básně Zbyňka Hejdy ze sbírky </a:t>
            </a:r>
            <a:r>
              <a:rPr lang="cs-CZ" sz="2800" i="1" smtClean="0">
                <a:effectLst/>
                <a:latin typeface="Constantia" pitchFamily="18" charset="0"/>
              </a:rPr>
              <a:t>Valse melancolique </a:t>
            </a:r>
            <a:r>
              <a:rPr lang="cs-CZ" sz="2800" smtClean="0">
                <a:effectLst/>
                <a:latin typeface="Constantia" pitchFamily="18" charset="0"/>
              </a:rPr>
              <a:t>(1995). Zaměřte se zvláště na spojení slov </a:t>
            </a:r>
            <a:r>
              <a:rPr lang="cs-CZ" sz="2800" i="1" smtClean="0">
                <a:effectLst/>
                <a:latin typeface="Constantia" pitchFamily="18" charset="0"/>
              </a:rPr>
              <a:t>luna - lůna</a:t>
            </a:r>
            <a:endParaRPr lang="cs-CZ" sz="2800" i="1">
              <a:effectLst/>
              <a:latin typeface="Constantia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547664" y="1447800"/>
            <a:ext cx="7386024" cy="4800600"/>
          </a:xfrm>
        </p:spPr>
        <p:style>
          <a:lnRef idx="0">
            <a:scrgbClr r="0" g="0" b="0"/>
          </a:lnRef>
          <a:fillRef idx="1002">
            <a:schemeClr val="lt1"/>
          </a:fillRef>
          <a:effectRef idx="0">
            <a:scrgbClr r="0" g="0" b="0"/>
          </a:effectRef>
          <a:fontRef idx="major"/>
        </p:style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000" b="1" i="1" smtClean="0">
                <a:latin typeface="Constantia" pitchFamily="18" charset="0"/>
              </a:rPr>
              <a:t>Vzpomínka na Máchu a na Josefa Šímu</a:t>
            </a:r>
          </a:p>
          <a:p>
            <a:pPr>
              <a:buNone/>
            </a:pPr>
            <a:r>
              <a:rPr lang="cs-CZ" sz="2000" i="1" smtClean="0">
                <a:latin typeface="Constantia" pitchFamily="18" charset="0"/>
              </a:rPr>
              <a:t>Na konci života</a:t>
            </a:r>
          </a:p>
          <a:p>
            <a:pPr>
              <a:buNone/>
            </a:pPr>
            <a:r>
              <a:rPr lang="cs-CZ" sz="2000" i="1" smtClean="0">
                <a:latin typeface="Constantia" pitchFamily="18" charset="0"/>
              </a:rPr>
              <a:t>ničím si nebýt jist,</a:t>
            </a:r>
          </a:p>
          <a:p>
            <a:pPr>
              <a:buNone/>
            </a:pPr>
            <a:r>
              <a:rPr lang="cs-CZ" sz="2000" i="1" smtClean="0">
                <a:latin typeface="Constantia" pitchFamily="18" charset="0"/>
              </a:rPr>
              <a:t>jen tím jediným, jenom tím:</a:t>
            </a:r>
          </a:p>
          <a:p>
            <a:pPr>
              <a:buNone/>
            </a:pPr>
            <a:r>
              <a:rPr lang="cs-CZ" sz="2000" i="1" smtClean="0">
                <a:latin typeface="Constantia" pitchFamily="18" charset="0"/>
              </a:rPr>
              <a:t>v hospodě hlouček pohřebních hostí,</a:t>
            </a:r>
          </a:p>
          <a:p>
            <a:pPr>
              <a:buNone/>
            </a:pPr>
            <a:r>
              <a:rPr lang="cs-CZ" sz="2000" i="1" smtClean="0">
                <a:latin typeface="Constantia" pitchFamily="18" charset="0"/>
              </a:rPr>
              <a:t>z Šímova obrazu lehounký mrak</a:t>
            </a:r>
          </a:p>
          <a:p>
            <a:pPr>
              <a:buNone/>
            </a:pPr>
            <a:r>
              <a:rPr lang="cs-CZ" sz="2000" i="1" smtClean="0">
                <a:latin typeface="Constantia" pitchFamily="18" charset="0"/>
              </a:rPr>
              <a:t>se lehounce převalí po luně.</a:t>
            </a:r>
          </a:p>
          <a:p>
            <a:pPr>
              <a:buNone/>
            </a:pPr>
            <a:r>
              <a:rPr lang="cs-CZ" sz="2000" i="1" smtClean="0">
                <a:latin typeface="Constantia" pitchFamily="18" charset="0"/>
              </a:rPr>
              <a:t>Máchova luna, luna úplná!</a:t>
            </a:r>
          </a:p>
          <a:p>
            <a:pPr>
              <a:buNone/>
            </a:pPr>
            <a:r>
              <a:rPr lang="cs-CZ" sz="2000" i="1" smtClean="0">
                <a:latin typeface="Constantia" pitchFamily="18" charset="0"/>
              </a:rPr>
              <a:t>Po lůně věčný hlad!</a:t>
            </a:r>
          </a:p>
          <a:p>
            <a:pPr>
              <a:buNone/>
            </a:pPr>
            <a:r>
              <a:rPr lang="cs-CZ" sz="2000" i="1" smtClean="0">
                <a:latin typeface="Constantia" pitchFamily="18" charset="0"/>
              </a:rPr>
              <a:t>Teprve teď, teprv až teď se úplně oddělím od lůna</a:t>
            </a:r>
          </a:p>
          <a:p>
            <a:pPr>
              <a:buNone/>
            </a:pPr>
            <a:r>
              <a:rPr lang="cs-CZ" sz="2000" i="1" smtClean="0">
                <a:latin typeface="Constantia" pitchFamily="18" charset="0"/>
              </a:rPr>
              <a:t>za skřípavé hudby zavíraných vrat.</a:t>
            </a:r>
          </a:p>
          <a:p>
            <a:pPr>
              <a:buNone/>
            </a:pPr>
            <a:endParaRPr lang="cs-CZ" sz="2000" i="1" smtClean="0">
              <a:latin typeface="Constantia" pitchFamily="18" charset="0"/>
            </a:endParaRPr>
          </a:p>
          <a:p>
            <a:pPr algn="r">
              <a:buNone/>
            </a:pPr>
            <a:r>
              <a:rPr lang="cs-CZ" sz="1200" smtClean="0">
                <a:latin typeface="Constantia" pitchFamily="18" charset="0"/>
              </a:rPr>
              <a:t>(In Hruška, Machala, Vodička, 2008, s. 146.)</a:t>
            </a:r>
          </a:p>
          <a:p>
            <a:pPr algn="r">
              <a:buNone/>
            </a:pPr>
            <a:endParaRPr lang="cs-CZ" sz="2000" i="1">
              <a:latin typeface="Constantia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3400" b="1" smtClean="0"/>
              <a:t>Zdroje: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>
              <a:spcBef>
                <a:spcPts val="0"/>
              </a:spcBef>
              <a:buNone/>
            </a:pPr>
            <a:r>
              <a:rPr lang="cs-CZ" sz="1200" smtClean="0"/>
              <a:t>BLAŽÍČEK, Přemysl; PIORECKÝ, Karel. </a:t>
            </a:r>
            <a:r>
              <a:rPr lang="cs-CZ" sz="1200" i="1" smtClean="0"/>
              <a:t>Jilřina Hauková</a:t>
            </a:r>
            <a:r>
              <a:rPr lang="cs-CZ" sz="1200" smtClean="0"/>
              <a:t> [online]. [cit. 5.11.2013]. Dostupný na WWW: http://www.slovnikceskeliteratury.cz/showContent.jsp?docId=1017</a:t>
            </a:r>
          </a:p>
          <a:p>
            <a:pPr marL="0">
              <a:spcBef>
                <a:spcPts val="0"/>
              </a:spcBef>
              <a:buNone/>
            </a:pPr>
            <a:endParaRPr lang="cs-CZ" sz="1200" smtClean="0"/>
          </a:p>
          <a:p>
            <a:pPr marL="0">
              <a:spcBef>
                <a:spcPts val="0"/>
              </a:spcBef>
              <a:buNone/>
            </a:pPr>
            <a:r>
              <a:rPr lang="cs-CZ" sz="1200" smtClean="0"/>
              <a:t>GALÍK, Josef; MACHALA, Lubomír; PETRŮ, Eduard a kol. Panorama české literatury. Olomouc: Rubico, 1994, ISBN 80-85839-04-0. </a:t>
            </a:r>
          </a:p>
          <a:p>
            <a:pPr marL="0">
              <a:spcBef>
                <a:spcPts val="0"/>
              </a:spcBef>
              <a:buNone/>
            </a:pPr>
            <a:endParaRPr lang="cs-CZ" sz="1200" smtClean="0"/>
          </a:p>
          <a:p>
            <a:pPr marL="0">
              <a:spcBef>
                <a:spcPts val="0"/>
              </a:spcBef>
              <a:buNone/>
            </a:pPr>
            <a:r>
              <a:rPr lang="cs-CZ" sz="1200" smtClean="0"/>
              <a:t>HEMELÍKOVÁ, Blanka. </a:t>
            </a:r>
            <a:r>
              <a:rPr lang="cs-CZ" sz="1200" i="1" smtClean="0"/>
              <a:t>František  Listopad</a:t>
            </a:r>
            <a:r>
              <a:rPr lang="cs-CZ" sz="1200" smtClean="0"/>
              <a:t> [online]. [cit. 5.11.2013]. Dostupný na WWW:</a:t>
            </a:r>
          </a:p>
          <a:p>
            <a:pPr marL="0">
              <a:spcBef>
                <a:spcPts val="0"/>
              </a:spcBef>
              <a:buNone/>
            </a:pPr>
            <a:r>
              <a:rPr lang="cs-CZ" sz="1200" smtClean="0"/>
              <a:t>http://www.slovnikceskeliteratury.cz/showContent.jsp?docId=1063&amp;hl=franti%C5%A1ek+listopad+</a:t>
            </a:r>
          </a:p>
          <a:p>
            <a:pPr marL="0">
              <a:spcBef>
                <a:spcPts val="0"/>
              </a:spcBef>
              <a:buNone/>
            </a:pPr>
            <a:endParaRPr lang="cs-CZ" sz="1200" smtClean="0"/>
          </a:p>
          <a:p>
            <a:pPr marL="0">
              <a:spcBef>
                <a:spcPts val="0"/>
              </a:spcBef>
              <a:buNone/>
            </a:pPr>
            <a:r>
              <a:rPr lang="cs-CZ" sz="1200" smtClean="0"/>
              <a:t>HRUŠKA, Petr; MACHALA, Lubomír; VODIČKA, Libor a kol. </a:t>
            </a:r>
            <a:r>
              <a:rPr lang="cs-CZ" sz="1200" i="1" smtClean="0"/>
              <a:t>V souřadnicích volnosti. Česká literatura devadesátých let dvacátého století v interpretacích</a:t>
            </a:r>
            <a:r>
              <a:rPr lang="cs-CZ" sz="1200" smtClean="0"/>
              <a:t>. Praha: Academia, 2008, ISBN 978-80-200-1630-0.</a:t>
            </a:r>
          </a:p>
          <a:p>
            <a:pPr marL="0">
              <a:spcBef>
                <a:spcPts val="0"/>
              </a:spcBef>
              <a:buNone/>
            </a:pPr>
            <a:endParaRPr lang="cs-CZ" sz="1200" smtClean="0"/>
          </a:p>
          <a:p>
            <a:pPr marL="0">
              <a:spcBef>
                <a:spcPts val="0"/>
              </a:spcBef>
              <a:buNone/>
            </a:pPr>
            <a:r>
              <a:rPr lang="cs-CZ" sz="1200" smtClean="0"/>
              <a:t>JANOUŠEK, Pavel a kol. </a:t>
            </a:r>
            <a:r>
              <a:rPr lang="cs-CZ" sz="1200" i="1" smtClean="0"/>
              <a:t>Dějiny české literatury 1945 - 1989</a:t>
            </a:r>
            <a:r>
              <a:rPr lang="cs-CZ" sz="1200" smtClean="0"/>
              <a:t>. </a:t>
            </a:r>
            <a:r>
              <a:rPr lang="cs-CZ" sz="1200" i="1" smtClean="0"/>
              <a:t>IV. 1969 – 1989.</a:t>
            </a:r>
            <a:r>
              <a:rPr lang="cs-CZ" sz="1200" smtClean="0"/>
              <a:t> Praha: Academia, 2008, ISBN 978-80-200-1631-7.</a:t>
            </a:r>
          </a:p>
          <a:p>
            <a:pPr marL="0">
              <a:spcBef>
                <a:spcPts val="0"/>
              </a:spcBef>
              <a:buNone/>
            </a:pPr>
            <a:endParaRPr lang="cs-CZ" sz="1200" smtClean="0"/>
          </a:p>
          <a:p>
            <a:pPr marL="0">
              <a:spcBef>
                <a:spcPts val="0"/>
              </a:spcBef>
              <a:buNone/>
            </a:pPr>
            <a:r>
              <a:rPr lang="cs-CZ" sz="1200" smtClean="0"/>
              <a:t>LEHÁR</a:t>
            </a:r>
            <a:r>
              <a:rPr lang="cs-CZ" sz="1200" smtClean="0"/>
              <a:t>, Jan; STICH, Alexandr; JANÁČKOVÁ, Jaroslava a kol. </a:t>
            </a:r>
            <a:r>
              <a:rPr lang="cs-CZ" sz="1200" i="1" smtClean="0"/>
              <a:t>Česká literatura od počátků k dnešku</a:t>
            </a:r>
            <a:r>
              <a:rPr lang="cs-CZ" sz="1200" smtClean="0"/>
              <a:t>. Praha: Lidové noviny, 1998, ISBN 80-7106-308-8</a:t>
            </a:r>
            <a:r>
              <a:rPr lang="cs-CZ" sz="800" smtClean="0"/>
              <a:t>. </a:t>
            </a:r>
          </a:p>
          <a:p>
            <a:pPr marL="0">
              <a:spcBef>
                <a:spcPts val="0"/>
              </a:spcBef>
              <a:buNone/>
            </a:pPr>
            <a:endParaRPr lang="cs-CZ" sz="800" smtClean="0"/>
          </a:p>
          <a:p>
            <a:pPr marL="0">
              <a:spcBef>
                <a:spcPts val="0"/>
              </a:spcBef>
              <a:buNone/>
            </a:pPr>
            <a:r>
              <a:rPr lang="cs-CZ" sz="1100" smtClean="0"/>
              <a:t>MED, Jaroslav; PIORECKÝ, Karel. </a:t>
            </a:r>
            <a:r>
              <a:rPr lang="cs-CZ" sz="1100" i="1" smtClean="0"/>
              <a:t>Zbyněk Hejda</a:t>
            </a:r>
            <a:r>
              <a:rPr lang="cs-CZ" sz="1100" smtClean="0"/>
              <a:t> [online]. [cit. 5.11.2013]. Dostupný na WWW:</a:t>
            </a:r>
          </a:p>
          <a:p>
            <a:pPr marL="0">
              <a:spcBef>
                <a:spcPts val="0"/>
              </a:spcBef>
              <a:buNone/>
            </a:pPr>
            <a:r>
              <a:rPr lang="cs-CZ" sz="1100" smtClean="0"/>
              <a:t>http://www.slovnikceskeliteratury.cz/showContent.jsp?docId=1019&amp;hl=zbyn%C4%9Bk+hejda+</a:t>
            </a:r>
          </a:p>
          <a:p>
            <a:pPr marL="0">
              <a:spcBef>
                <a:spcPts val="0"/>
              </a:spcBef>
              <a:buNone/>
            </a:pPr>
            <a:endParaRPr lang="cs-CZ" sz="1100" smtClean="0"/>
          </a:p>
          <a:p>
            <a:pPr marL="0">
              <a:spcBef>
                <a:spcPts val="0"/>
              </a:spcBef>
              <a:buNone/>
            </a:pPr>
            <a:r>
              <a:rPr lang="cs-CZ" sz="1100" smtClean="0"/>
              <a:t>MED, Jaroslav (a). </a:t>
            </a:r>
            <a:r>
              <a:rPr lang="cs-CZ" sz="1100" i="1" smtClean="0"/>
              <a:t>Ludvík Kundera</a:t>
            </a:r>
            <a:r>
              <a:rPr lang="cs-CZ" sz="1100" smtClean="0"/>
              <a:t> [online]. [cit. 5.11.2013]. Dostupný na WWW:</a:t>
            </a:r>
          </a:p>
          <a:p>
            <a:pPr marL="0">
              <a:spcBef>
                <a:spcPts val="0"/>
              </a:spcBef>
              <a:buNone/>
            </a:pPr>
            <a:r>
              <a:rPr lang="cs-CZ" sz="1100" smtClean="0"/>
              <a:t>http://www.slovnikceskeliteratury.cz/showContent.jsp?docId=1060&amp;hl=Ludv%C3%ADk+Kundera+</a:t>
            </a:r>
          </a:p>
          <a:p>
            <a:pPr marL="0">
              <a:spcBef>
                <a:spcPts val="0"/>
              </a:spcBef>
              <a:buNone/>
            </a:pPr>
            <a:endParaRPr lang="cs-CZ" sz="1100" smtClean="0"/>
          </a:p>
          <a:p>
            <a:pPr marL="0">
              <a:spcBef>
                <a:spcPts val="0"/>
              </a:spcBef>
              <a:buNone/>
            </a:pPr>
            <a:r>
              <a:rPr lang="cs-CZ" sz="1100" smtClean="0"/>
              <a:t>MED, Jaroslav (b). </a:t>
            </a:r>
            <a:r>
              <a:rPr lang="cs-CZ" sz="1100" i="1" smtClean="0"/>
              <a:t>Zdeněk Rotrekl</a:t>
            </a:r>
            <a:r>
              <a:rPr lang="cs-CZ" sz="1100" smtClean="0"/>
              <a:t> [online]. [cit. 5.11.2013]. Dostupný na WWW: http://www.slovnikceskeliteratury.cz/showContent.jsp?docId=1107&amp;hl=zden%C4%9Bk+rotrekl+</a:t>
            </a:r>
          </a:p>
          <a:p>
            <a:pPr marL="0">
              <a:spcBef>
                <a:spcPts val="0"/>
              </a:spcBef>
              <a:buNone/>
            </a:pPr>
            <a:endParaRPr lang="cs-CZ" sz="1200" smtClean="0"/>
          </a:p>
        </p:txBody>
      </p:sp>
      <p:pic>
        <p:nvPicPr>
          <p:cNvPr id="6148" name="Picture 46" descr="logo_pruh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260350"/>
            <a:ext cx="85725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2048</TotalTime>
  <Words>434</Words>
  <Application>Microsoft Office PowerPoint</Application>
  <PresentationFormat>Předvádění na obrazovce (4:3)</PresentationFormat>
  <Paragraphs>119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Slunovrat</vt:lpstr>
      <vt:lpstr>Snímek 1</vt:lpstr>
      <vt:lpstr>Poezie – Starší generace I</vt:lpstr>
      <vt:lpstr>Snímek 3</vt:lpstr>
      <vt:lpstr>Jiřina Hauková (1919 - 2005)</vt:lpstr>
      <vt:lpstr>Ludvík Kundera (1920 - 2010)</vt:lpstr>
      <vt:lpstr>Zdeněk Rotrekl (1920 - 2013)</vt:lpstr>
      <vt:lpstr>František Listopad (1921)</vt:lpstr>
      <vt:lpstr>Zbyněk Hejda (1930)</vt:lpstr>
      <vt:lpstr>Pokuste se o vlastní interpretaci básně Zbyňka Hejdy ze sbírky Valse melancolique (1995). Zaměřte se zvláště na spojení slov luna - lůna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Jiří Krejčí</cp:lastModifiedBy>
  <cp:revision>188</cp:revision>
  <dcterms:created xsi:type="dcterms:W3CDTF">2013-10-29T09:42:44Z</dcterms:created>
  <dcterms:modified xsi:type="dcterms:W3CDTF">2013-11-09T16:36:34Z</dcterms:modified>
</cp:coreProperties>
</file>