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89" r:id="rId4"/>
    <p:sldId id="302" r:id="rId5"/>
    <p:sldId id="307" r:id="rId6"/>
    <p:sldId id="305" r:id="rId7"/>
    <p:sldId id="308" r:id="rId8"/>
    <p:sldId id="309" r:id="rId9"/>
    <p:sldId id="30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9.11.2013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VY_32_INOVACE_CJ_4_KRE_03_POESIE_-_STARSI_GENERACE_II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starší generace vybraných básníků po roce 1989. Zároveň se snaží o zapojení studentů do výuky formou reflexe citovaných básnických textů.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Poezie – Starší generace II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Miroslav Holub (1923 - 1998)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Skrytá zášť věku </a:t>
            </a:r>
            <a:r>
              <a:rPr lang="cs-CZ" smtClean="0">
                <a:latin typeface="Constantia" pitchFamily="18" charset="0"/>
              </a:rPr>
              <a:t>(sloupky, 1990)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Syndrom mizející plíce </a:t>
            </a:r>
            <a:r>
              <a:rPr lang="cs-CZ" smtClean="0">
                <a:latin typeface="Constantia" pitchFamily="18" charset="0"/>
              </a:rPr>
              <a:t>(1990)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 příčinách porušení a zkázy těl lidských </a:t>
            </a:r>
            <a:r>
              <a:rPr lang="cs-CZ" smtClean="0">
                <a:latin typeface="Constantia" pitchFamily="18" charset="0"/>
              </a:rPr>
              <a:t>(eseje, sloupky, 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Ono se letělo </a:t>
            </a:r>
            <a:r>
              <a:rPr lang="cs-CZ" smtClean="0">
                <a:latin typeface="Constantia" pitchFamily="18" charset="0"/>
              </a:rPr>
              <a:t>(vzpomínkové eseje, básně 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Aladinova lampa </a:t>
            </a:r>
            <a:r>
              <a:rPr lang="cs-CZ" smtClean="0">
                <a:latin typeface="Constantia" pitchFamily="18" charset="0"/>
              </a:rPr>
              <a:t>(cestopisné povídky, 1996)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Narození Sisyfovo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(Svozil, Piorecký,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Ivan Diviš (1924 - 1999)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Moje oči musely vidět </a:t>
            </a:r>
            <a:r>
              <a:rPr lang="cs-CZ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Slovem do prostoru </a:t>
            </a:r>
            <a:r>
              <a:rPr lang="cs-CZ" smtClean="0">
                <a:latin typeface="Constantia" pitchFamily="18" charset="0"/>
              </a:rPr>
              <a:t>(rozhlasové úvahy ve Svobodné Evropě z let 1989–1993, Bratislava 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Tresty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Jedna loď (Laura Blair)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Teorie spolehlivosti </a:t>
            </a:r>
            <a:r>
              <a:rPr lang="cs-CZ" smtClean="0">
                <a:latin typeface="Constantia" pitchFamily="18" charset="0"/>
              </a:rPr>
              <a:t>(deník, 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Kateřina Rynglová </a:t>
            </a:r>
            <a:r>
              <a:rPr lang="cs-CZ" smtClean="0">
                <a:latin typeface="Constantia" pitchFamily="18" charset="0"/>
              </a:rPr>
              <a:t>(1996)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Češi pod Huascaránem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Verše starého muže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Poslední básně </a:t>
            </a:r>
            <a:r>
              <a:rPr lang="cs-CZ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Říkadla a kecadla </a:t>
            </a:r>
            <a:r>
              <a:rPr lang="cs-CZ" smtClean="0">
                <a:latin typeface="Constantia" pitchFamily="18" charset="0"/>
              </a:rPr>
              <a:t>(básně pro děti, 2004)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000" smtClean="0">
                <a:latin typeface="Constantia" pitchFamily="18" charset="0"/>
              </a:rPr>
              <a:t>(Med, Piorecký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smtClean="0">
                <a:effectLst/>
                <a:latin typeface="Constantia" pitchFamily="18" charset="0"/>
              </a:rPr>
              <a:t>Skladba Ivana Diviše </a:t>
            </a:r>
            <a:r>
              <a:rPr lang="cs-CZ" sz="2000" i="1" smtClean="0">
                <a:effectLst/>
                <a:latin typeface="Constantia" pitchFamily="18" charset="0"/>
              </a:rPr>
              <a:t>Moje oči musely vidět </a:t>
            </a:r>
            <a:r>
              <a:rPr lang="cs-CZ" sz="2000" smtClean="0">
                <a:effectLst/>
                <a:latin typeface="Constantia" pitchFamily="18" charset="0"/>
              </a:rPr>
              <a:t>(1991) představuje osobitým způsobem krizi vyrovnávání se s prožitkem ztráty domova. Pokuste se o formální rozbor autorského stylu na základě krátké ukázky.</a:t>
            </a:r>
            <a:endParaRPr lang="cs-CZ" sz="24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Vzepřel jsem se, roztrhal svou duši a řekl: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takhle sprosté to všechno být nemůže!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Něco tu platit musí, a tak jsem volal,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běhal od knihy ke Knize, z hospody do hospody,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mlátil hlavou o stěny, nespal a spát toužil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a řekl jsem si: sám sebe sprav –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sám sebe znič a změň, sám sebe znič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a změň, jinudy to nemůže jít,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snad se ti to podaří,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ale podařilo se mně hovno – </a:t>
            </a:r>
          </a:p>
          <a:p>
            <a:pPr>
              <a:buNone/>
            </a:pPr>
            <a:r>
              <a:rPr lang="cs-CZ" sz="1800" smtClean="0">
                <a:latin typeface="Constantia" pitchFamily="18" charset="0"/>
              </a:rPr>
              <a:t>kouřící a pyramidální</a:t>
            </a:r>
          </a:p>
          <a:p>
            <a:pPr>
              <a:buNone/>
            </a:pPr>
            <a:endParaRPr lang="cs-CZ" sz="18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(In Hruška, Machala, Vodička, 2008, s. 81.)</a:t>
            </a:r>
          </a:p>
          <a:p>
            <a:pPr>
              <a:buNone/>
            </a:pPr>
            <a:endParaRPr lang="cs-CZ" sz="1800" smtClean="0">
              <a:latin typeface="Constantia" pitchFamily="18" charset="0"/>
            </a:endParaRPr>
          </a:p>
          <a:p>
            <a:pPr>
              <a:buNone/>
            </a:pPr>
            <a:endParaRPr lang="cs-CZ" sz="1800" smtClean="0">
              <a:latin typeface="Constantia" pitchFamily="18" charset="0"/>
            </a:endParaRPr>
          </a:p>
          <a:p>
            <a:pPr>
              <a:buNone/>
            </a:pPr>
            <a:endParaRPr lang="cs-CZ" sz="1800" smtClean="0">
              <a:latin typeface="Constantia" pitchFamily="18" charset="0"/>
            </a:endParaRPr>
          </a:p>
          <a:p>
            <a:pPr>
              <a:buNone/>
            </a:pPr>
            <a:endParaRPr lang="cs-CZ" sz="1800">
              <a:latin typeface="Constantia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Karel Šiktanc (1928)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Muž a žena </a:t>
            </a:r>
            <a:r>
              <a:rPr lang="cs-CZ" smtClean="0">
                <a:latin typeface="Constantia" pitchFamily="18" charset="0"/>
              </a:rPr>
              <a:t>(1992, básně ze sbírky </a:t>
            </a:r>
            <a:r>
              <a:rPr lang="cs-CZ" i="1" smtClean="0">
                <a:latin typeface="Constantia" pitchFamily="18" charset="0"/>
              </a:rPr>
              <a:t>Jak se trhá srdce</a:t>
            </a:r>
            <a:r>
              <a:rPr lang="cs-CZ" smtClean="0">
                <a:latin typeface="Constantia" pitchFamily="18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Královské pohádky </a:t>
            </a:r>
            <a:r>
              <a:rPr lang="cs-CZ" smtClean="0">
                <a:latin typeface="Constantia" pitchFamily="18" charset="0"/>
              </a:rPr>
              <a:t>(pohádky pro děti, 1994, 1970 vydání znemožněno)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Srdce svého nejez </a:t>
            </a:r>
            <a:r>
              <a:rPr lang="cs-CZ" smtClean="0">
                <a:latin typeface="Constantia" pitchFamily="18" charset="0"/>
              </a:rPr>
              <a:t>(1994, původně samizdat 1988)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Hrad Kost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Šarlat </a:t>
            </a:r>
            <a:r>
              <a:rPr lang="cs-CZ" smtClean="0">
                <a:latin typeface="Constantia" pitchFamily="18" charset="0"/>
              </a:rPr>
              <a:t>(1999)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 dobré a o zlé moci </a:t>
            </a:r>
            <a:r>
              <a:rPr lang="cs-CZ" smtClean="0">
                <a:latin typeface="Constantia" pitchFamily="18" charset="0"/>
              </a:rPr>
              <a:t>(pohádky pro děti, 2000)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Hodinový cimbál </a:t>
            </a:r>
            <a:r>
              <a:rPr lang="cs-CZ" smtClean="0">
                <a:latin typeface="Constantia" pitchFamily="18" charset="0"/>
              </a:rPr>
              <a:t>(bibliofilie, 2000)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Zimoviště </a:t>
            </a:r>
            <a:r>
              <a:rPr lang="cs-CZ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Fidlátka </a:t>
            </a:r>
            <a:r>
              <a:rPr lang="cs-CZ" smtClean="0">
                <a:latin typeface="Constantia" pitchFamily="18" charset="0"/>
              </a:rPr>
              <a:t>(2004)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Řeč vestoje </a:t>
            </a:r>
            <a:r>
              <a:rPr lang="cs-CZ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Běseň </a:t>
            </a:r>
            <a:r>
              <a:rPr lang="cs-CZ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Vážná známost </a:t>
            </a:r>
            <a:r>
              <a:rPr lang="cs-CZ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Nesmír </a:t>
            </a:r>
            <a:r>
              <a:rPr lang="cs-CZ" smtClean="0">
                <a:latin typeface="Constantia" pitchFamily="18" charset="0"/>
              </a:rPr>
              <a:t>(2010)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Čistec </a:t>
            </a:r>
            <a:r>
              <a:rPr lang="cs-CZ" smtClean="0">
                <a:latin typeface="Constantia" pitchFamily="18" charset="0"/>
              </a:rPr>
              <a:t>(2012)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(Med, 2013b)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Viola Fischerová (1935 - 2010)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1447800"/>
            <a:ext cx="7458032" cy="471750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Zádušní básně za Pavla Buksu </a:t>
            </a:r>
            <a:r>
              <a:rPr lang="cs-CZ" smtClean="0">
                <a:latin typeface="Constantia" pitchFamily="18" charset="0"/>
              </a:rPr>
              <a:t>(1993)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Babí hodina </a:t>
            </a:r>
            <a:r>
              <a:rPr lang="cs-CZ" smtClean="0">
                <a:latin typeface="Constantia" pitchFamily="18" charset="0"/>
              </a:rPr>
              <a:t>(bibliof., 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Jak pápěří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Odrostlá blízkost </a:t>
            </a:r>
            <a:r>
              <a:rPr lang="cs-CZ" smtClean="0">
                <a:latin typeface="Constantia" pitchFamily="18" charset="0"/>
              </a:rPr>
              <a:t>(1996)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Divoká dráha domovů </a:t>
            </a:r>
            <a:r>
              <a:rPr lang="cs-CZ" smtClean="0">
                <a:latin typeface="Constantia" pitchFamily="18" charset="0"/>
              </a:rPr>
              <a:t>(1996)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Matečná samota </a:t>
            </a:r>
            <a:r>
              <a:rPr lang="cs-CZ" smtClean="0">
                <a:latin typeface="Constantia" pitchFamily="18" charset="0"/>
              </a:rPr>
              <a:t>(2002)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Nyní </a:t>
            </a:r>
            <a:r>
              <a:rPr lang="cs-CZ" smtClean="0">
                <a:latin typeface="Constantia" pitchFamily="18" charset="0"/>
              </a:rPr>
              <a:t>(2004)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Co vyprávěla Dlouhá chvíle </a:t>
            </a:r>
            <a:r>
              <a:rPr lang="cs-CZ" smtClean="0">
                <a:latin typeface="Constantia" pitchFamily="18" charset="0"/>
              </a:rPr>
              <a:t>(pohádky pro děti, 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Předkonec </a:t>
            </a:r>
            <a:r>
              <a:rPr lang="cs-CZ" smtClean="0">
                <a:latin typeface="Constantia" pitchFamily="18" charset="0"/>
              </a:rPr>
              <a:t>(2007)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O Dorotce a psovi Ukšukovi </a:t>
            </a:r>
            <a:r>
              <a:rPr lang="cs-CZ" smtClean="0">
                <a:latin typeface="Constantia" pitchFamily="18" charset="0"/>
              </a:rPr>
              <a:t>(pohádky pro děti, 2007)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Písečné dítě </a:t>
            </a:r>
            <a:r>
              <a:rPr lang="cs-CZ" smtClean="0">
                <a:latin typeface="Constantia" pitchFamily="18" charset="0"/>
              </a:rPr>
              <a:t>(2007)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Domek na vinici </a:t>
            </a:r>
            <a:r>
              <a:rPr lang="cs-CZ" smtClean="0">
                <a:latin typeface="Constantia" pitchFamily="18" charset="0"/>
              </a:rPr>
              <a:t>(2009)</a:t>
            </a:r>
          </a:p>
          <a:p>
            <a:pPr algn="r">
              <a:buNone/>
            </a:pPr>
            <a:r>
              <a:rPr lang="cs-CZ" sz="1600" smtClean="0">
                <a:latin typeface="Constantia" pitchFamily="18" charset="0"/>
              </a:rPr>
              <a:t>(Novotný, Jareš, 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smtClean="0">
                <a:effectLst/>
                <a:latin typeface="Constantia" pitchFamily="18" charset="0"/>
              </a:rPr>
              <a:t>Básně z posledního tvůrčího období Violy Fischerové jsou krátké a křehké. Pokuste se interpretovat jednu z nich (sb. </a:t>
            </a:r>
            <a:r>
              <a:rPr lang="cs-CZ" sz="2400" i="1" smtClean="0">
                <a:effectLst/>
                <a:latin typeface="Constantia" pitchFamily="18" charset="0"/>
              </a:rPr>
              <a:t>Domek na vinici</a:t>
            </a:r>
            <a:r>
              <a:rPr lang="cs-CZ" sz="2400" smtClean="0">
                <a:effectLst/>
                <a:latin typeface="Constantia" pitchFamily="18" charset="0"/>
              </a:rPr>
              <a:t>, 2009).</a:t>
            </a:r>
            <a:endParaRPr lang="cs-CZ" sz="24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>
              <a:buNone/>
            </a:pPr>
            <a:r>
              <a:rPr lang="cs-CZ" i="1" smtClean="0">
                <a:latin typeface="Constantia" pitchFamily="18" charset="0"/>
              </a:rPr>
              <a:t>Jak se nebát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poslední interrupce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která vyškrabe život z těla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jak utracené dítě</a:t>
            </a:r>
          </a:p>
          <a:p>
            <a:pPr>
              <a:buNone/>
            </a:pPr>
            <a:endParaRPr lang="cs-CZ" i="1" smtClean="0">
              <a:latin typeface="Constantia" pitchFamily="18" charset="0"/>
            </a:endParaRP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Odkud to chmýří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káčat v dálce na drátech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Tak měkké měkoučké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(Fischerová, 2013, s. 222.)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Jiří Kuběna (1936)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Oprava houslí a kytar (1995)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Zlý pes bez zahrady (povídky, 1996)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Tristan z města do města (eseje a povídky, 1997)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Chinatown s Rózou (povídky, 2001)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Příští poezie (2001)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Milostná stěhování (2001)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Rosa definitiva (2007)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(Hemelíková,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200" smtClean="0"/>
              <a:t>FISCHEROVÁ, Viola. </a:t>
            </a:r>
            <a:r>
              <a:rPr lang="cs-CZ" sz="1200" i="1" smtClean="0"/>
              <a:t>Předkonec. Písečné dítě. Domek na vinici. Hrana</a:t>
            </a:r>
            <a:r>
              <a:rPr lang="cs-CZ" sz="1200" smtClean="0"/>
              <a:t>. Praha: Fra, 2013, ISBN 978-80-87429-20-4.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GALÍK, Josef; MACHALA, Lubomír; PETRŮ, Eduard a kol. Panorama české literatury. Olomouc: Rubico, 1994, ISBN 80-85839-04-0. 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Petr. </a:t>
            </a:r>
            <a:r>
              <a:rPr lang="cs-CZ" sz="1200" i="1" smtClean="0"/>
              <a:t>Karel Šiktanc </a:t>
            </a:r>
            <a:r>
              <a:rPr lang="cs-CZ" sz="1200" smtClean="0"/>
              <a:t>[online]. [cit. 5.11.2013]. Dostupný na WWW: http://www.slovnikceskeliteratury.cz/showContent.jsp?docId=1135&amp;hl=karel+%C5%A1iktanc+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Petr; MACHALA, Lubomír; VODIČKA, Libor a kol. </a:t>
            </a:r>
            <a:r>
              <a:rPr lang="cs-CZ" sz="1200" i="1" smtClean="0"/>
              <a:t>V souřadnicích volnosti. Česká literatura devadesátých let dvacátého století v interpretacích</a:t>
            </a:r>
            <a:r>
              <a:rPr lang="cs-CZ" sz="12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JANOUŠEK, Pavel a kol. </a:t>
            </a:r>
            <a:r>
              <a:rPr lang="cs-CZ" sz="1200" i="1" smtClean="0"/>
              <a:t>Dějiny české literatury 1945 - 1989</a:t>
            </a:r>
            <a:r>
              <a:rPr lang="cs-CZ" sz="1200" smtClean="0"/>
              <a:t>. </a:t>
            </a:r>
            <a:r>
              <a:rPr lang="cs-CZ" sz="1200" i="1" smtClean="0"/>
              <a:t>IV. 1969 – 1989.</a:t>
            </a:r>
            <a:r>
              <a:rPr lang="cs-CZ" sz="12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MED, Jaroslav; PIORECKÝ, Karel. </a:t>
            </a:r>
            <a:r>
              <a:rPr lang="cs-CZ" sz="1200" i="1" smtClean="0"/>
              <a:t>Ivan Diviš</a:t>
            </a:r>
            <a:r>
              <a:rPr lang="cs-CZ" sz="1200" smtClean="0"/>
              <a:t> [online]. [cit. 5.11.2013]. Dostupný na WWW: http://www.slovnikceskeliteratury.cz/showContent.jsp?docId=12&amp;hl=ivan+divi%C5%A1+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NOVOTNÝ, Vladimír; JAREŠ, Michal. </a:t>
            </a:r>
            <a:r>
              <a:rPr lang="cs-CZ" sz="1200" i="1" smtClean="0"/>
              <a:t>Viola Fischerová. </a:t>
            </a:r>
            <a:r>
              <a:rPr lang="cs-CZ" sz="1200" smtClean="0"/>
              <a:t>[cit. 5.11.2013]. Dostupný na WWW: http://www.slovnikceskeliteratury.cz/showContent.jsp?docId=1008</a:t>
            </a:r>
            <a:endParaRPr lang="cs-CZ" sz="1200" i="1" smtClean="0"/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LEHÁR, Jan; STICH, Alexandr; JANÁČKOVÁ, Jaroslava a kol. </a:t>
            </a:r>
            <a:r>
              <a:rPr lang="cs-CZ" sz="1200" i="1" smtClean="0"/>
              <a:t>Česká literatura od počátků k dnešku</a:t>
            </a:r>
            <a:r>
              <a:rPr lang="cs-CZ" sz="1200" smtClean="0"/>
              <a:t>. Praha: Lidové noviny, 1998, ISBN 80-7106-308-8</a:t>
            </a:r>
            <a:r>
              <a:rPr lang="cs-CZ" sz="800" smtClean="0"/>
              <a:t>. 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100" smtClean="0"/>
              <a:t>SVOZIL, Bohumil; PIORECKÝ, Karel. </a:t>
            </a:r>
            <a:r>
              <a:rPr lang="cs-CZ" sz="1100" i="1" smtClean="0"/>
              <a:t>Miroslav Holub</a:t>
            </a:r>
            <a:r>
              <a:rPr lang="cs-CZ" sz="1100" smtClean="0"/>
              <a:t> [online]. [cit. 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100" smtClean="0"/>
              <a:t>http://www.slovnikceskeliteratury.cz/showContent.jsp?docId=1023&amp;hl=miroslav+holub+</a:t>
            </a:r>
          </a:p>
          <a:p>
            <a:pPr marL="0">
              <a:spcBef>
                <a:spcPts val="0"/>
              </a:spcBef>
              <a:buNone/>
            </a:pPr>
            <a:endParaRPr lang="cs-CZ" sz="11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2133</TotalTime>
  <Words>460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Poezie – Starší generace II</vt:lpstr>
      <vt:lpstr>Miroslav Holub (1923 - 1998)</vt:lpstr>
      <vt:lpstr>Ivan Diviš (1924 - 1999)</vt:lpstr>
      <vt:lpstr>Skladba Ivana Diviše Moje oči musely vidět (1991) představuje osobitým způsobem krizi vyrovnávání se s prožitkem ztráty domova. Pokuste se o formální rozbor autorského stylu na základě krátké ukázky.</vt:lpstr>
      <vt:lpstr>Karel Šiktanc (1928)</vt:lpstr>
      <vt:lpstr>Viola Fischerová (1935 - 2010)</vt:lpstr>
      <vt:lpstr>Básně z posledního tvůrčího období Violy Fischerové jsou krátké a křehké. Pokuste se interpretovat jednu z nich (sb. Domek na vinici, 2009).</vt:lpstr>
      <vt:lpstr>Jiří Kuběna (1936)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200</cp:revision>
  <dcterms:created xsi:type="dcterms:W3CDTF">2013-10-29T09:42:44Z</dcterms:created>
  <dcterms:modified xsi:type="dcterms:W3CDTF">2013-11-09T17:50:03Z</dcterms:modified>
</cp:coreProperties>
</file>