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89" r:id="rId4"/>
    <p:sldId id="302" r:id="rId5"/>
    <p:sldId id="309" r:id="rId6"/>
    <p:sldId id="305" r:id="rId7"/>
    <p:sldId id="308" r:id="rId8"/>
    <p:sldId id="310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9.11.2013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9.11.2013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yjsmetonevzdali.cz/pametnici/normalizace-a-disent/disent/ivan-martin-jirous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VY_32_INOVACE_CJ_4_KRE_03_POESIE_-_STARSI_GENERACE_III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10. 11. 2013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tvorby starší generace vybraných básníků po roce 1989. Zároveň se snaží o zapojení studentů do výuky formou reflexe citovaného textu a analýzy textu zprostředkovaného hypertextovým odkazem.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2800" cap="small" smtClean="0">
                <a:latin typeface="Constantia" pitchFamily="18" charset="0"/>
              </a:rPr>
              <a:t>Poezie – Starší generace III</a:t>
            </a:r>
            <a:endParaRPr lang="cs-CZ" sz="280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Petr Kabeš (1941 - 2005)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</a:t>
            </a:r>
            <a:r>
              <a:rPr lang="cs-CZ" sz="3800" i="1" smtClean="0">
                <a:latin typeface="Constantia" pitchFamily="18" charset="0"/>
              </a:rPr>
              <a:t>Obyvatelná těla </a:t>
            </a:r>
            <a:r>
              <a:rPr lang="cs-CZ" sz="3800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Skanseny </a:t>
            </a:r>
            <a:r>
              <a:rPr lang="cs-CZ" sz="3800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Těžítka </a:t>
            </a:r>
            <a:r>
              <a:rPr lang="cs-CZ" sz="3800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Zavři si před sebou všechny dveře odtud </a:t>
            </a:r>
            <a:r>
              <a:rPr lang="cs-CZ" sz="3800" smtClean="0">
                <a:latin typeface="Constantia" pitchFamily="18" charset="0"/>
              </a:rPr>
              <a:t>(1995, bibliofilie, obsahuje tři básně ze sbírky </a:t>
            </a:r>
            <a:r>
              <a:rPr lang="cs-CZ" sz="3800" i="1" smtClean="0">
                <a:latin typeface="Constantia" pitchFamily="18" charset="0"/>
              </a:rPr>
              <a:t>Skanseny</a:t>
            </a:r>
            <a:r>
              <a:rPr lang="cs-CZ" sz="3800" smtClean="0">
                <a:latin typeface="Constantia" pitchFamily="18" charset="0"/>
              </a:rPr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Pěší věc a jiné předpokoje </a:t>
            </a:r>
            <a:r>
              <a:rPr lang="cs-CZ" sz="3800" smtClean="0">
                <a:latin typeface="Constantia" pitchFamily="18" charset="0"/>
              </a:rPr>
              <a:t>(1998, obsahuje sbírku </a:t>
            </a:r>
            <a:r>
              <a:rPr lang="cs-CZ" sz="3800" i="1" smtClean="0">
                <a:latin typeface="Constantia" pitchFamily="18" charset="0"/>
              </a:rPr>
              <a:t>Pěší věc </a:t>
            </a:r>
            <a:r>
              <a:rPr lang="cs-CZ" sz="3800" smtClean="0">
                <a:latin typeface="Constantia" pitchFamily="18" charset="0"/>
              </a:rPr>
              <a:t>a dosud netištěné cykly </a:t>
            </a:r>
            <a:r>
              <a:rPr lang="cs-CZ" sz="3800" i="1" smtClean="0">
                <a:latin typeface="Constantia" pitchFamily="18" charset="0"/>
              </a:rPr>
              <a:t>Předpokoje</a:t>
            </a:r>
            <a:r>
              <a:rPr lang="cs-CZ" sz="3800" smtClean="0">
                <a:latin typeface="Constantia" pitchFamily="18" charset="0"/>
              </a:rPr>
              <a:t> a </a:t>
            </a:r>
            <a:r>
              <a:rPr lang="cs-CZ" sz="3800" i="1" smtClean="0">
                <a:latin typeface="Constantia" pitchFamily="18" charset="0"/>
              </a:rPr>
              <a:t>Soukromí trojzubce</a:t>
            </a:r>
            <a:r>
              <a:rPr lang="cs-CZ" sz="3800" smtClean="0">
                <a:latin typeface="Constantia" pitchFamily="18" charset="0"/>
              </a:rPr>
              <a:t>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Krátké letní procesy </a:t>
            </a:r>
            <a:r>
              <a:rPr lang="cs-CZ" sz="3800" smtClean="0">
                <a:latin typeface="Constantia" pitchFamily="18" charset="0"/>
              </a:rPr>
              <a:t>(1999, obsahuje výbor z prvních tří sbírek, texty z rukopisné sbírky </a:t>
            </a:r>
            <a:r>
              <a:rPr lang="cs-CZ" sz="3800" i="1" smtClean="0">
                <a:latin typeface="Constantia" pitchFamily="18" charset="0"/>
              </a:rPr>
              <a:t>Krátké letní procesy</a:t>
            </a:r>
            <a:r>
              <a:rPr lang="cs-CZ" sz="3800" smtClean="0">
                <a:latin typeface="Constantia" pitchFamily="18" charset="0"/>
              </a:rPr>
              <a:t>, ukázky z překladové tvorby, rozšířenou verzi sbírky </a:t>
            </a:r>
            <a:r>
              <a:rPr lang="cs-CZ" sz="3800" i="1" smtClean="0">
                <a:latin typeface="Constantia" pitchFamily="18" charset="0"/>
              </a:rPr>
              <a:t>Odklad krajiny</a:t>
            </a:r>
            <a:r>
              <a:rPr lang="cs-CZ" sz="3800" smtClean="0">
                <a:latin typeface="Constantia" pitchFamily="18" charset="0"/>
              </a:rPr>
              <a:t> a konvolut textů z let 1970–1971)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Kámen ze srdce (2000, </a:t>
            </a:r>
            <a:r>
              <a:rPr lang="cs-CZ" sz="3800" smtClean="0">
                <a:latin typeface="Constantia" pitchFamily="18" charset="0"/>
              </a:rPr>
              <a:t>obsahuje přepracované verze sbírek </a:t>
            </a:r>
            <a:r>
              <a:rPr lang="cs-CZ" sz="3800" i="1" smtClean="0">
                <a:latin typeface="Constantia" pitchFamily="18" charset="0"/>
              </a:rPr>
              <a:t>Obyvatelná těla </a:t>
            </a:r>
            <a:r>
              <a:rPr lang="cs-CZ" sz="3800" smtClean="0">
                <a:latin typeface="Constantia" pitchFamily="18" charset="0"/>
              </a:rPr>
              <a:t>a </a:t>
            </a:r>
            <a:r>
              <a:rPr lang="cs-CZ" sz="3800" i="1" smtClean="0">
                <a:latin typeface="Constantia" pitchFamily="18" charset="0"/>
              </a:rPr>
              <a:t>Skanseny </a:t>
            </a:r>
            <a:r>
              <a:rPr lang="cs-CZ" sz="3800" smtClean="0">
                <a:latin typeface="Constantia" pitchFamily="18" charset="0"/>
              </a:rPr>
              <a:t>a</a:t>
            </a:r>
            <a:r>
              <a:rPr lang="cs-CZ" sz="3800" i="1" smtClean="0">
                <a:latin typeface="Constantia" pitchFamily="18" charset="0"/>
              </a:rPr>
              <a:t> </a:t>
            </a:r>
            <a:r>
              <a:rPr lang="cs-CZ" sz="3800" smtClean="0">
                <a:latin typeface="Constantia" pitchFamily="18" charset="0"/>
              </a:rPr>
              <a:t>cyklus </a:t>
            </a:r>
            <a:r>
              <a:rPr lang="cs-CZ" sz="3800" i="1" smtClean="0">
                <a:latin typeface="Constantia" pitchFamily="18" charset="0"/>
              </a:rPr>
              <a:t>Kámen ze srdce </a:t>
            </a:r>
            <a:r>
              <a:rPr lang="cs-CZ" sz="3800" smtClean="0">
                <a:latin typeface="Constantia" pitchFamily="18" charset="0"/>
              </a:rPr>
              <a:t>tištěný zde poprvé)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Cash </a:t>
            </a:r>
            <a:r>
              <a:rPr lang="cs-CZ" sz="3800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Těžítka, ta těžítka </a:t>
            </a:r>
            <a:r>
              <a:rPr lang="cs-CZ" sz="3800" smtClean="0">
                <a:latin typeface="Constantia" pitchFamily="18" charset="0"/>
              </a:rPr>
              <a:t>(2002, obsahuje přepracovanou verzi sbírky </a:t>
            </a:r>
            <a:r>
              <a:rPr lang="cs-CZ" sz="3800" i="1" smtClean="0">
                <a:latin typeface="Constantia" pitchFamily="18" charset="0"/>
              </a:rPr>
              <a:t>Těžítka</a:t>
            </a:r>
            <a:r>
              <a:rPr lang="cs-CZ" sz="3800" smtClean="0">
                <a:latin typeface="Constantia" pitchFamily="18" charset="0"/>
              </a:rPr>
              <a:t>, cyklus dosud netištěných textů </a:t>
            </a:r>
            <a:r>
              <a:rPr lang="cs-CZ" sz="3800" i="1" smtClean="0">
                <a:latin typeface="Constantia" pitchFamily="18" charset="0"/>
              </a:rPr>
              <a:t>Obehnán deštěm jako ostnatým</a:t>
            </a:r>
            <a:r>
              <a:rPr lang="cs-CZ" sz="3800" smtClean="0">
                <a:latin typeface="Constantia" pitchFamily="18" charset="0"/>
              </a:rPr>
              <a:t> a oddíl </a:t>
            </a:r>
            <a:r>
              <a:rPr lang="cs-CZ" sz="3800" i="1" smtClean="0">
                <a:latin typeface="Constantia" pitchFamily="18" charset="0"/>
              </a:rPr>
              <a:t>Těšítka</a:t>
            </a:r>
            <a:r>
              <a:rPr lang="cs-CZ" sz="3800" smtClean="0">
                <a:latin typeface="Constantia" pitchFamily="18" charset="0"/>
              </a:rPr>
              <a:t> shrnující texty dedikované P. Kabešovi)</a:t>
            </a:r>
          </a:p>
          <a:p>
            <a:pPr>
              <a:buNone/>
            </a:pPr>
            <a:endParaRPr lang="cs-CZ" sz="3800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200" smtClean="0">
                <a:latin typeface="Constantia" pitchFamily="18" charset="0"/>
              </a:rPr>
              <a:t>(Novotný, Piorecký, 2013a)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Pavel Řezníček (1942)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717504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</a:t>
            </a:r>
            <a:r>
              <a:rPr lang="cs-CZ" sz="3800" i="1" smtClean="0">
                <a:latin typeface="Constantia" pitchFamily="18" charset="0"/>
              </a:rPr>
              <a:t>Kráter Resnik a jiné básně </a:t>
            </a:r>
            <a:r>
              <a:rPr lang="cs-CZ" sz="3800" smtClean="0">
                <a:latin typeface="Constantia" pitchFamily="18" charset="0"/>
              </a:rPr>
              <a:t>(1990)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 Hvězdy kvelbu. Román mládí </a:t>
            </a:r>
            <a:r>
              <a:rPr lang="cs-CZ" sz="3800" smtClean="0">
                <a:latin typeface="Constantia" pitchFamily="18" charset="0"/>
              </a:rPr>
              <a:t>(próza, 1992)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Vedro </a:t>
            </a:r>
            <a:r>
              <a:rPr lang="cs-CZ" sz="3800" smtClean="0">
                <a:latin typeface="Constantia" pitchFamily="18" charset="0"/>
              </a:rPr>
              <a:t>(próza, 1993)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Zvířata </a:t>
            </a:r>
            <a:r>
              <a:rPr lang="cs-CZ" sz="3800" smtClean="0">
                <a:latin typeface="Constantia" pitchFamily="18" charset="0"/>
              </a:rPr>
              <a:t>(próza,  1993)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Alexandr v tramvaji </a:t>
            </a:r>
            <a:r>
              <a:rPr lang="cs-CZ" sz="3800" smtClean="0">
                <a:latin typeface="Constantia" pitchFamily="18" charset="0"/>
              </a:rPr>
              <a:t>(próza, 1994)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Cerf volant </a:t>
            </a:r>
            <a:r>
              <a:rPr lang="cs-CZ" sz="3800" smtClean="0">
                <a:latin typeface="Constantia" pitchFamily="18" charset="0"/>
              </a:rPr>
              <a:t>(povídky, 1995)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Popel žhne. Hvězdy kvelbu 2 </a:t>
            </a:r>
            <a:r>
              <a:rPr lang="cs-CZ" sz="3800" smtClean="0">
                <a:latin typeface="Constantia" pitchFamily="18" charset="0"/>
              </a:rPr>
              <a:t>(próza, 1996)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Holič a boty </a:t>
            </a:r>
            <a:r>
              <a:rPr lang="cs-CZ" sz="3800" smtClean="0">
                <a:latin typeface="Constantia" pitchFamily="18" charset="0"/>
              </a:rPr>
              <a:t>(próza, 1997)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Blázny šatí stvol. Demiurgovy příhody v ústavu choromyslných. Hvězdy kvelbu 3 </a:t>
            </a:r>
            <a:r>
              <a:rPr lang="cs-CZ" sz="3800" smtClean="0">
                <a:latin typeface="Constantia" pitchFamily="18" charset="0"/>
              </a:rPr>
              <a:t>(prózy, 1998)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Hrozba výtahu </a:t>
            </a:r>
            <a:r>
              <a:rPr lang="cs-CZ" sz="3800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Atentát ve vaně </a:t>
            </a:r>
            <a:r>
              <a:rPr lang="cs-CZ" sz="3800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Fantomy na příděl </a:t>
            </a:r>
            <a:r>
              <a:rPr lang="cs-CZ" sz="3800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Natrhneš nehtem hlavy jejich. Černý Ancalagon </a:t>
            </a:r>
            <a:r>
              <a:rPr lang="cs-CZ" sz="3800" smtClean="0">
                <a:latin typeface="Constantia" pitchFamily="18" charset="0"/>
              </a:rPr>
              <a:t>(próza, 2003)</a:t>
            </a:r>
          </a:p>
          <a:p>
            <a:pPr>
              <a:buFont typeface="Wingdings" pitchFamily="2" charset="2"/>
              <a:buChar char="v"/>
            </a:pPr>
            <a:r>
              <a:rPr lang="cs-CZ" sz="3800" i="1" smtClean="0">
                <a:latin typeface="Constantia" pitchFamily="18" charset="0"/>
              </a:rPr>
              <a:t>Kakodémonický kartáč  </a:t>
            </a:r>
            <a:r>
              <a:rPr lang="cs-CZ" sz="3800" smtClean="0">
                <a:latin typeface="Constantia" pitchFamily="18" charset="0"/>
              </a:rPr>
              <a:t>(2006)</a:t>
            </a: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>
              <a:buNone/>
            </a:pPr>
            <a:endParaRPr lang="cs-CZ" smtClean="0">
              <a:latin typeface="Constantia" pitchFamily="18" charset="0"/>
            </a:endParaRPr>
          </a:p>
          <a:p>
            <a:pPr algn="r">
              <a:buNone/>
            </a:pPr>
            <a:r>
              <a:rPr lang="cs-CZ" sz="2800" smtClean="0">
                <a:latin typeface="Constantia" pitchFamily="18" charset="0"/>
              </a:rPr>
              <a:t>(Novotný, Piorecký 2013b)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188640"/>
            <a:ext cx="7498080" cy="936104"/>
          </a:xfrm>
        </p:spPr>
        <p:txBody>
          <a:bodyPr>
            <a:noAutofit/>
          </a:bodyPr>
          <a:lstStyle/>
          <a:p>
            <a:r>
              <a:rPr lang="cs-CZ" sz="2000" smtClean="0">
                <a:effectLst/>
                <a:latin typeface="Constantia" pitchFamily="18" charset="0"/>
              </a:rPr>
              <a:t>Pokuste se vyhledat v ukázce ze sbírky </a:t>
            </a:r>
            <a:r>
              <a:rPr lang="cs-CZ" sz="2000" i="1" smtClean="0">
                <a:effectLst/>
                <a:latin typeface="Constantia" pitchFamily="18" charset="0"/>
              </a:rPr>
              <a:t>Kráter Resnik a jiné básně </a:t>
            </a:r>
            <a:r>
              <a:rPr lang="cs-CZ" sz="2000" smtClean="0">
                <a:effectLst/>
                <a:latin typeface="Constantia" pitchFamily="18" charset="0"/>
              </a:rPr>
              <a:t>(1990) doklady surrealistické obraznosti Pavla Řezníčka.</a:t>
            </a:r>
            <a:endParaRPr lang="cs-CZ" sz="20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980728"/>
            <a:ext cx="7498080" cy="5688632"/>
          </a:xfr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i="1" smtClean="0">
                <a:latin typeface="Constantia" pitchFamily="18" charset="0"/>
              </a:rPr>
              <a:t>Měli dva vozíky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Pak měli tři vozíky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			Hadry srpy tváře jako mlíko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Měli dva chodníky netopýry prsy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Dva prsy jako netopýři v jeskyni tvého těla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Fialová opona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Moře s tělem hmyzu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Zelenina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Na telekomunikační věži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			Výčitky inspektora státních drah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Už zase jsou na dvorku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Ty postavy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V kožích stažených z koní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Ty housle z koňské kůže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Slunovrat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	Budu zase odemykat jeskyni plnou vozíků a pavučin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	Byl to prsten s démantem potaženým pavučinou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	Byly to šaty princezny z Neandrtálu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		Ovesná zrnka – loutkoherci</a:t>
            </a:r>
          </a:p>
          <a:p>
            <a:pPr>
              <a:buNone/>
            </a:pPr>
            <a:r>
              <a:rPr lang="cs-CZ" i="1" smtClean="0">
                <a:latin typeface="Constantia" pitchFamily="18" charset="0"/>
              </a:rPr>
              <a:t>Dva prsy jako netopýři na jeskyni tvého těla </a:t>
            </a:r>
          </a:p>
          <a:p>
            <a:pPr algn="r">
              <a:buNone/>
            </a:pPr>
            <a:r>
              <a:rPr lang="cs-CZ" sz="2500" smtClean="0">
                <a:latin typeface="Constantia" pitchFamily="18" charset="0"/>
              </a:rPr>
              <a:t>(Hruška, Machala, Vodička, 2008, s. 76.)</a:t>
            </a:r>
            <a:endParaRPr lang="cs-CZ" sz="25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Ivan Wernisch (1942)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35608" y="1447800"/>
            <a:ext cx="7498080" cy="4717504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 Ó kdežpak </a:t>
            </a:r>
            <a:r>
              <a:rPr lang="cs-CZ" sz="5200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Frc. Překlady a překrady </a:t>
            </a:r>
            <a:r>
              <a:rPr lang="cs-CZ" sz="5200" smtClean="0">
                <a:latin typeface="Constantia" pitchFamily="18" charset="0"/>
              </a:rPr>
              <a:t>(1991)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To jsou řeči </a:t>
            </a:r>
            <a:r>
              <a:rPr lang="cs-CZ" sz="5200" smtClean="0">
                <a:latin typeface="Constantia" pitchFamily="18" charset="0"/>
              </a:rPr>
              <a:t>(novoročenka, bibliof., 1991)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Doupě latinářů. Sežrané spisy. Die ausgewühlten Schriften </a:t>
            </a:r>
            <a:r>
              <a:rPr lang="cs-CZ" sz="5200" smtClean="0">
                <a:latin typeface="Constantia" pitchFamily="18" charset="0"/>
              </a:rPr>
              <a:t>(1992)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Pekařova noční nůše </a:t>
            </a:r>
            <a:r>
              <a:rPr lang="cs-CZ" sz="5200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Zlatomodrý konec stařičkého léta </a:t>
            </a:r>
            <a:r>
              <a:rPr lang="cs-CZ" sz="5200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Proslýchá se </a:t>
            </a:r>
            <a:r>
              <a:rPr lang="cs-CZ" sz="5200" smtClean="0">
                <a:latin typeface="Constantia" pitchFamily="18" charset="0"/>
              </a:rPr>
              <a:t>(1996)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Jen tak </a:t>
            </a:r>
            <a:r>
              <a:rPr lang="cs-CZ" sz="5200" smtClean="0">
                <a:latin typeface="Constantia" pitchFamily="18" charset="0"/>
              </a:rPr>
              <a:t>(bibliof., 1996)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Nesetkání </a:t>
            </a:r>
            <a:r>
              <a:rPr lang="cs-CZ" sz="5200" smtClean="0">
                <a:latin typeface="Constantia" pitchFamily="18" charset="0"/>
              </a:rPr>
              <a:t>(bibliof., 1996)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Cesta do Ašchabadu neboli Pumpke a dalajlámové </a:t>
            </a:r>
            <a:r>
              <a:rPr lang="cs-CZ" sz="5200" smtClean="0">
                <a:latin typeface="Constantia" pitchFamily="18" charset="0"/>
              </a:rPr>
              <a:t>(1997; přeprac. vyd. 2000)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Dužina a jádro </a:t>
            </a:r>
            <a:r>
              <a:rPr lang="cs-CZ" sz="5200" smtClean="0">
                <a:latin typeface="Constantia" pitchFamily="18" charset="0"/>
              </a:rPr>
              <a:t>(bibliof., 1998)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Z letošního konce světa </a:t>
            </a:r>
            <a:r>
              <a:rPr lang="cs-CZ" sz="5200" smtClean="0">
                <a:latin typeface="Constantia" pitchFamily="18" charset="0"/>
              </a:rPr>
              <a:t>(2000, pod pseud. Václav Rozehnal, s autorskými úpravami, původně smz. 1982)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Bez kufru se tak pěkně skáče po stromech neboli Nún </a:t>
            </a:r>
            <a:r>
              <a:rPr lang="cs-CZ" sz="5200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Růžovejch květů sladká vůně. Virtuos na prdel </a:t>
            </a:r>
            <a:r>
              <a:rPr lang="cs-CZ" sz="5200" smtClean="0">
                <a:latin typeface="Constantia" pitchFamily="18" charset="0"/>
              </a:rPr>
              <a:t>(2002)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Hlava na stole </a:t>
            </a:r>
            <a:r>
              <a:rPr lang="cs-CZ" sz="5200" smtClean="0">
                <a:latin typeface="Constantia" pitchFamily="18" charset="0"/>
              </a:rPr>
              <a:t>(2005)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Býkárna </a:t>
            </a:r>
            <a:r>
              <a:rPr lang="cs-CZ" sz="5200" smtClean="0">
                <a:latin typeface="Constantia" pitchFamily="18" charset="0"/>
              </a:rPr>
              <a:t>( 2006, + M. Ohnisko a M. Šanda)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Kominické lodě </a:t>
            </a:r>
            <a:r>
              <a:rPr lang="cs-CZ" sz="5200" smtClean="0">
                <a:latin typeface="Constantia" pitchFamily="18" charset="0"/>
              </a:rPr>
              <a:t>(prózy, 2009)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Sofa pro filosofa </a:t>
            </a:r>
            <a:r>
              <a:rPr lang="cs-CZ" sz="5200" smtClean="0">
                <a:latin typeface="Constantia" pitchFamily="18" charset="0"/>
              </a:rPr>
              <a:t>(1999, s J. H. Krchovským)</a:t>
            </a:r>
          </a:p>
          <a:p>
            <a:pPr>
              <a:buFont typeface="Wingdings" pitchFamily="2" charset="2"/>
              <a:buChar char="v"/>
            </a:pPr>
            <a:r>
              <a:rPr lang="cs-CZ" sz="5200" i="1" smtClean="0">
                <a:latin typeface="Constantia" pitchFamily="18" charset="0"/>
              </a:rPr>
              <a:t>To nic, to přejde. Prapodivný kabaret </a:t>
            </a:r>
            <a:r>
              <a:rPr lang="cs-CZ" sz="5200" smtClean="0">
                <a:latin typeface="Constantia" pitchFamily="18" charset="0"/>
              </a:rPr>
              <a:t>(2001, z veršů I. W. a povídek K. Poláčka a A. Goldflama sestavil A. Goldflam)</a:t>
            </a:r>
          </a:p>
          <a:p>
            <a:pPr algn="r">
              <a:buNone/>
            </a:pPr>
            <a:r>
              <a:rPr lang="cs-CZ" sz="4800" smtClean="0">
                <a:latin typeface="Constantia" pitchFamily="18" charset="0"/>
              </a:rPr>
              <a:t>(Vojtková,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5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5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5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5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2000"/>
                                        <p:tgtEl>
                                          <p:spTgt spid="5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5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Ivan Martin Jirous (1944 - 2011)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1447800"/>
            <a:ext cx="7458032" cy="471750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Magor dětem </a:t>
            </a:r>
            <a:r>
              <a:rPr lang="cs-CZ" smtClean="0">
                <a:latin typeface="Constantia" pitchFamily="18" charset="0"/>
              </a:rPr>
              <a:t>(básně, pohádky, 1991)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Zpráva o činnosti Křižovnické školy </a:t>
            </a:r>
            <a:r>
              <a:rPr lang="cs-CZ" smtClean="0">
                <a:latin typeface="Constantia" pitchFamily="18" charset="0"/>
              </a:rPr>
              <a:t>(esej, 1991 in </a:t>
            </a:r>
            <a:r>
              <a:rPr lang="cs-CZ" i="1" smtClean="0">
                <a:latin typeface="Constantia" pitchFamily="18" charset="0"/>
              </a:rPr>
              <a:t>Magorův zápisník</a:t>
            </a:r>
            <a:r>
              <a:rPr lang="cs-CZ" smtClean="0">
                <a:latin typeface="Constantia" pitchFamily="18" charset="0"/>
              </a:rPr>
              <a:t>, 1997)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Magorův Soumrak </a:t>
            </a:r>
            <a:r>
              <a:rPr lang="cs-CZ" smtClean="0">
                <a:latin typeface="Constantia" pitchFamily="18" charset="0"/>
              </a:rPr>
              <a:t>(1994)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Ochranný dohled </a:t>
            </a:r>
            <a:r>
              <a:rPr lang="cs-CZ" smtClean="0">
                <a:latin typeface="Constantia" pitchFamily="18" charset="0"/>
              </a:rPr>
              <a:t>(1997)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Magorova vanitas </a:t>
            </a:r>
            <a:r>
              <a:rPr lang="cs-CZ" smtClean="0">
                <a:latin typeface="Constantia" pitchFamily="18" charset="0"/>
              </a:rPr>
              <a:t>(1999)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Ubíječ labutí </a:t>
            </a:r>
            <a:r>
              <a:rPr lang="cs-CZ" smtClean="0">
                <a:latin typeface="Constantia" pitchFamily="18" charset="0"/>
              </a:rPr>
              <a:t>(2001)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Rattus norvegicus </a:t>
            </a:r>
            <a:r>
              <a:rPr lang="cs-CZ" smtClean="0">
                <a:latin typeface="Constantia" pitchFamily="18" charset="0"/>
              </a:rPr>
              <a:t>(2004)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Okuje </a:t>
            </a:r>
            <a:r>
              <a:rPr lang="cs-CZ" smtClean="0">
                <a:latin typeface="Constantia" pitchFamily="18" charset="0"/>
              </a:rPr>
              <a:t>(bibliof. 2007; 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Rok krysy </a:t>
            </a:r>
            <a:r>
              <a:rPr lang="cs-CZ" smtClean="0">
                <a:latin typeface="Constantia" pitchFamily="18" charset="0"/>
              </a:rPr>
              <a:t>(2008)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Velikonoční pohádka o kohoutech, bouřce a duze </a:t>
            </a:r>
            <a:r>
              <a:rPr lang="cs-CZ" smtClean="0">
                <a:latin typeface="Constantia" pitchFamily="18" charset="0"/>
              </a:rPr>
              <a:t>(pohádka pro děti, 2011)</a:t>
            </a:r>
          </a:p>
          <a:p>
            <a:pPr algn="r">
              <a:buNone/>
            </a:pPr>
            <a:r>
              <a:rPr lang="cs-CZ" i="1" smtClean="0">
                <a:latin typeface="Constantia" pitchFamily="18" charset="0"/>
              </a:rPr>
              <a:t> </a:t>
            </a:r>
            <a:r>
              <a:rPr lang="cs-CZ" sz="1600" smtClean="0">
                <a:latin typeface="Constantia" pitchFamily="18" charset="0"/>
              </a:rPr>
              <a:t>(Machovec, 2013)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20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259632" y="692696"/>
            <a:ext cx="7427168" cy="5174704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marL="0" algn="just">
              <a:spcBef>
                <a:spcPts val="0"/>
              </a:spcBef>
              <a:buNone/>
            </a:pPr>
            <a:r>
              <a:rPr lang="cs-CZ" smtClean="0">
                <a:latin typeface="Constantia" pitchFamily="18" charset="0"/>
              </a:rPr>
              <a:t>Přečtěte si životní příběh Ivana Martina Jirouse na stránkách vzdělávacího portálu „My jsme to nevzdali“společnosti Post Bellum. Kolik let celkem I. M. Jirous strávil ve jako politický vězeň v kriminálech minulého režimu?</a:t>
            </a:r>
          </a:p>
          <a:p>
            <a:pPr marL="0" algn="just">
              <a:spcBef>
                <a:spcPts val="0"/>
              </a:spcBef>
              <a:buNone/>
            </a:pPr>
            <a:endParaRPr lang="cs-CZ" smtClean="0">
              <a:latin typeface="Constantia" pitchFamily="18" charset="0"/>
            </a:endParaRPr>
          </a:p>
          <a:p>
            <a:pPr marL="0" algn="just">
              <a:spcBef>
                <a:spcPts val="0"/>
              </a:spcBef>
              <a:buNone/>
            </a:pPr>
            <a:r>
              <a:rPr lang="cs-CZ" smtClean="0">
                <a:hlinkClick r:id="rId2"/>
              </a:rPr>
              <a:t>http://www.myjsmetonevzdali.cz/pametnici/normalizace-a-disent/disent/ivan-martin-jirous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xfrm>
            <a:off x="1435608" y="1447800"/>
            <a:ext cx="7456872" cy="5005536"/>
          </a:xfrm>
        </p:spPr>
        <p:txBody>
          <a:bodyPr>
            <a:noAutofit/>
          </a:bodyPr>
          <a:lstStyle/>
          <a:p>
            <a:pPr marL="0">
              <a:spcBef>
                <a:spcPts val="0"/>
              </a:spcBef>
              <a:buNone/>
            </a:pPr>
            <a:r>
              <a:rPr lang="cs-CZ" sz="1200" smtClean="0"/>
              <a:t>GALÍK, Josef; MACHALA, Lubomír; PETRŮ, Eduard a kol. Panorama české literatury. Olomouc: Rubico, 1994, ISBN 80-85839-04-0. 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HRUŠKA, Petr; MACHALA, Lubomír; VODIČKA, Libor a kol. </a:t>
            </a:r>
            <a:r>
              <a:rPr lang="cs-CZ" sz="1200" i="1" smtClean="0"/>
              <a:t>V souřadnicích volnosti. Česká literatura devadesátých let dvacátého století v interpretacích</a:t>
            </a:r>
            <a:r>
              <a:rPr lang="cs-CZ" sz="1200" smtClean="0"/>
              <a:t>. Praha: Academia, 2008, ISBN 978-80-200-1630-0.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JANOUŠEK, Pavel a kol. </a:t>
            </a:r>
            <a:r>
              <a:rPr lang="cs-CZ" sz="1200" i="1" smtClean="0"/>
              <a:t>Dějiny české literatury 1945 - 1989</a:t>
            </a:r>
            <a:r>
              <a:rPr lang="cs-CZ" sz="1200" smtClean="0"/>
              <a:t>. </a:t>
            </a:r>
            <a:r>
              <a:rPr lang="cs-CZ" sz="1200" i="1" smtClean="0"/>
              <a:t>IV. 1969 – 1989.</a:t>
            </a:r>
            <a:r>
              <a:rPr lang="cs-CZ" sz="1200" smtClean="0"/>
              <a:t> Praha: Academia, 2008, ISBN 978-80-200-1631-7.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LEHÁR, Jan; STICH, Alexandr; JANÁČKOVÁ, Jaroslava a kol. </a:t>
            </a:r>
            <a:r>
              <a:rPr lang="cs-CZ" sz="1200" i="1" smtClean="0"/>
              <a:t>Česká literatura od počátků k dnešku</a:t>
            </a:r>
            <a:r>
              <a:rPr lang="cs-CZ" sz="1200" smtClean="0"/>
              <a:t>. Praha: Lidové noviny, 1998, ISBN 80-7106-308-8</a:t>
            </a:r>
            <a:r>
              <a:rPr lang="cs-CZ" sz="800" smtClean="0"/>
              <a:t>. </a:t>
            </a:r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MACHOVEC, Martin. </a:t>
            </a:r>
            <a:r>
              <a:rPr lang="cs-CZ" sz="1200" i="1" smtClean="0"/>
              <a:t>Ivan Martin Jirous</a:t>
            </a:r>
            <a:r>
              <a:rPr lang="cs-CZ" sz="1200" smtClean="0"/>
              <a:t>. </a:t>
            </a:r>
            <a:r>
              <a:rPr lang="cs-CZ" sz="1200" smtClean="0">
                <a:solidFill>
                  <a:prstClr val="black"/>
                </a:solidFill>
              </a:rPr>
              <a:t>[online]. [cit. 5.11.2013]. Dostupný na WWW: http://www.slovnikceskeliteratury.cz/showContent.jsp?docId=1038&amp;hl=ivan+martin+jirous+</a:t>
            </a:r>
            <a:endParaRPr lang="cs-CZ" sz="1200" smtClean="0"/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NOVOTNÝ, Vladimír; PIORECKÝ, Karel (a). </a:t>
            </a:r>
            <a:r>
              <a:rPr lang="cs-CZ" sz="1200" i="1" smtClean="0"/>
              <a:t>Petr Kabeš. </a:t>
            </a:r>
            <a:r>
              <a:rPr lang="cs-CZ" sz="1200" smtClean="0"/>
              <a:t>[cit. 5.11.2013]. Dostupný na WWW: http://www.slovnikceskeliteratury.cz/showContent.jsp?docId=1041&amp;hl=petr+kabe%C5%A1+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NOVOTNÝ, Vladimír; PIORECKÝ, Karel (b). </a:t>
            </a:r>
            <a:r>
              <a:rPr lang="cs-CZ" sz="1200" i="1" smtClean="0"/>
              <a:t>Pavel Řezníček. </a:t>
            </a:r>
            <a:r>
              <a:rPr lang="cs-CZ" sz="1200" smtClean="0"/>
              <a:t>[cit. 5.11.2013].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http://www.slovnikceskeliteratury.cz/showContent.jsp?docId=479&amp;hl=pavel+%C5%99ezn%C3%AD%C4%8Dek+</a:t>
            </a:r>
          </a:p>
          <a:p>
            <a:pPr marL="0">
              <a:spcBef>
                <a:spcPts val="0"/>
              </a:spcBef>
              <a:buNone/>
            </a:pPr>
            <a:endParaRPr lang="cs-CZ" sz="12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POST BELLUM. </a:t>
            </a:r>
            <a:r>
              <a:rPr lang="cs-CZ" sz="1200" i="1" smtClean="0"/>
              <a:t>Ivan Martin Jirous</a:t>
            </a:r>
            <a:r>
              <a:rPr lang="cs-CZ" sz="1200" smtClean="0"/>
              <a:t> [online]. [cit. 9.11.2013]. Dostupný na WWW: http://www.myjsmetonevzdali.cz/pametnici/normalizace-a-disent/disent/ivan-martin-jirous</a:t>
            </a:r>
          </a:p>
          <a:p>
            <a:pPr marL="0">
              <a:spcBef>
                <a:spcPts val="0"/>
              </a:spcBef>
              <a:buNone/>
            </a:pPr>
            <a:endParaRPr lang="cs-CZ" sz="800" smtClean="0"/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VOJTKOVÁ, Milena. </a:t>
            </a:r>
            <a:r>
              <a:rPr lang="cs-CZ" sz="1200" i="1" smtClean="0"/>
              <a:t>Ivan Wernisch</a:t>
            </a:r>
            <a:r>
              <a:rPr lang="cs-CZ" sz="1200" smtClean="0"/>
              <a:t>. [cit. 5.11.2013]. Dostupný na WWW:</a:t>
            </a:r>
          </a:p>
          <a:p>
            <a:pPr marL="0">
              <a:spcBef>
                <a:spcPts val="0"/>
              </a:spcBef>
              <a:buNone/>
            </a:pPr>
            <a:r>
              <a:rPr lang="cs-CZ" sz="1200" smtClean="0"/>
              <a:t>http://www.slovnikceskeliteratury.cz/showContent.jsp?docId=1165&amp;hl=ivan+wernisch+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2204</TotalTime>
  <Words>282</Words>
  <Application>Microsoft Office PowerPoint</Application>
  <PresentationFormat>Předvádění na obrazovce (4:3)</PresentationFormat>
  <Paragraphs>132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Snímek 1</vt:lpstr>
      <vt:lpstr>Poezie – Starší generace III</vt:lpstr>
      <vt:lpstr>Petr Kabeš (1941 - 2005)</vt:lpstr>
      <vt:lpstr>Pavel Řezníček (1942)</vt:lpstr>
      <vt:lpstr>Pokuste se vyhledat v ukázce ze sbírky Kráter Resnik a jiné básně (1990) doklady surrealistické obraznosti Pavla Řezníčka.</vt:lpstr>
      <vt:lpstr>Ivan Wernisch (1942)</vt:lpstr>
      <vt:lpstr>Ivan Martin Jirous (1944 - 2011)</vt:lpstr>
      <vt:lpstr>Snímek 8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209</cp:revision>
  <dcterms:created xsi:type="dcterms:W3CDTF">2013-10-29T09:42:44Z</dcterms:created>
  <dcterms:modified xsi:type="dcterms:W3CDTF">2013-11-09T17:50:31Z</dcterms:modified>
</cp:coreProperties>
</file>