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7" r:id="rId2"/>
    <p:sldId id="280" r:id="rId3"/>
    <p:sldId id="289" r:id="rId4"/>
    <p:sldId id="302" r:id="rId5"/>
    <p:sldId id="305" r:id="rId6"/>
    <p:sldId id="311" r:id="rId7"/>
    <p:sldId id="308" r:id="rId8"/>
    <p:sldId id="312" r:id="rId9"/>
    <p:sldId id="31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68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9.11.2013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VY_32_INOVACE_CJ_4_KRE_03_POEZIE_POZDNICH_DEBUTANTU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9.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tvorby vybraných básníků nuceně 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debutujících 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až po roce 1989. Zároveň se snaží o zapojení studentů do výuky formou reflexe 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citovaných textů.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Poezie pozdních debutantů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Vratislav Brabenec (1943)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Karlín - Přístav </a:t>
            </a:r>
            <a:r>
              <a:rPr lang="cs-CZ" smtClean="0">
                <a:latin typeface="Constantia" pitchFamily="18" charset="0"/>
              </a:rPr>
              <a:t>(1995)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Vůl Hvězda ranní </a:t>
            </a:r>
            <a:r>
              <a:rPr lang="cs-CZ" smtClean="0">
                <a:latin typeface="Constantia" pitchFamily="18" charset="0"/>
              </a:rPr>
              <a:t>(1998)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Vážený pane K. </a:t>
            </a:r>
            <a:r>
              <a:rPr lang="cs-CZ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Všude je střed světa </a:t>
            </a:r>
            <a:r>
              <a:rPr lang="cs-CZ" smtClean="0">
                <a:latin typeface="Constantia" pitchFamily="18" charset="0"/>
              </a:rPr>
              <a:t>(próza pro děti, 2005)</a:t>
            </a:r>
          </a:p>
          <a:p>
            <a:pPr>
              <a:buFont typeface="Wingdings" pitchFamily="2" charset="2"/>
              <a:buChar char="v"/>
            </a:pPr>
            <a:r>
              <a:rPr lang="cs-CZ" sz="3800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Evangelium podle Brabence </a:t>
            </a:r>
            <a:r>
              <a:rPr lang="cs-CZ" smtClean="0">
                <a:latin typeface="Constantia" pitchFamily="18" charset="0"/>
              </a:rPr>
              <a:t>(2010) – rozhovor s Renátou Kalenskou</a:t>
            </a: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(Machovec, 2013a)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Pavel Zajíček (1952)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717504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DG 307. Texty z let 1973–1980 </a:t>
            </a:r>
            <a:r>
              <a:rPr lang="cs-CZ" sz="3800" smtClean="0">
                <a:latin typeface="Constantia" pitchFamily="18" charset="0"/>
              </a:rPr>
              <a:t>(kromě textů DG 307 obsahuje výbor ze samizdatových publikací </a:t>
            </a:r>
            <a:r>
              <a:rPr lang="cs-CZ" sz="3800" i="1" smtClean="0">
                <a:latin typeface="Constantia" pitchFamily="18" charset="0"/>
              </a:rPr>
              <a:t>Šedej sen </a:t>
            </a:r>
            <a:r>
              <a:rPr lang="cs-CZ" sz="3800" smtClean="0">
                <a:latin typeface="Constantia" pitchFamily="18" charset="0"/>
              </a:rPr>
              <a:t>a Roztrhanej film, 1990)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Kniha měst </a:t>
            </a:r>
            <a:r>
              <a:rPr lang="cs-CZ" sz="3800" smtClean="0">
                <a:latin typeface="Constantia" pitchFamily="18" charset="0"/>
              </a:rPr>
              <a:t>(1993)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Čas je výkřik uprostřed noci </a:t>
            </a:r>
            <a:r>
              <a:rPr lang="cs-CZ" sz="3800" smtClean="0">
                <a:latin typeface="Constantia" pitchFamily="18" charset="0"/>
              </a:rPr>
              <a:t>(1999)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Zvuky sirén a zvonů /Nénie/ </a:t>
            </a:r>
            <a:r>
              <a:rPr lang="cs-CZ" sz="3800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Jakoby... Svět v zrnku písku... </a:t>
            </a:r>
            <a:r>
              <a:rPr lang="cs-CZ" sz="3800" smtClean="0">
                <a:latin typeface="Constantia" pitchFamily="18" charset="0"/>
              </a:rPr>
              <a:t>(próza, 2003)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Cesta vlakem z P. do B., Pollockovy fleky, Odposlouchaná slova </a:t>
            </a:r>
            <a:r>
              <a:rPr lang="cs-CZ" sz="3800" smtClean="0">
                <a:latin typeface="Constantia" pitchFamily="18" charset="0"/>
              </a:rPr>
              <a:t>(prózy, 2007)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Kniha psaná chaosem</a:t>
            </a:r>
            <a:r>
              <a:rPr lang="cs-CZ" sz="3800" smtClean="0">
                <a:latin typeface="Constantia" pitchFamily="18" charset="0"/>
              </a:rPr>
              <a:t> (2009)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Pohádka se špatným koncem</a:t>
            </a:r>
            <a:r>
              <a:rPr lang="cs-CZ" sz="3800" smtClean="0">
                <a:latin typeface="Constantia" pitchFamily="18" charset="0"/>
              </a:rPr>
              <a:t> (2010)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Všechno je úplně jinak</a:t>
            </a:r>
            <a:r>
              <a:rPr lang="cs-CZ" sz="3800" smtClean="0">
                <a:latin typeface="Constantia" pitchFamily="18" charset="0"/>
              </a:rPr>
              <a:t>... (2010)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Kniha moří</a:t>
            </a:r>
            <a:r>
              <a:rPr lang="cs-CZ" sz="3800" smtClean="0">
                <a:latin typeface="Constantia" pitchFamily="18" charset="0"/>
              </a:rPr>
              <a:t> (2011)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Chvění</a:t>
            </a:r>
            <a:r>
              <a:rPr lang="cs-CZ" sz="3800" smtClean="0">
                <a:latin typeface="Constantia" pitchFamily="18" charset="0"/>
              </a:rPr>
              <a:t> (2012)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2800" smtClean="0">
                <a:latin typeface="Constantia" pitchFamily="18" charset="0"/>
              </a:rPr>
              <a:t>(Machovec, 2013b)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Jiří Hásek Krchovský (1960)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 </a:t>
            </a:r>
            <a:r>
              <a:rPr lang="cs-CZ" sz="8000" i="1" smtClean="0">
                <a:latin typeface="Constantia" pitchFamily="18" charset="0"/>
              </a:rPr>
              <a:t>Noci, po nichž nepřichází ráno. Výbor z básnických sbírek z let 1978–1991 </a:t>
            </a:r>
            <a:r>
              <a:rPr lang="cs-CZ" sz="8000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Leda s labutí. Výbor z básnických sbírek z let 1992–1996 </a:t>
            </a:r>
            <a:r>
              <a:rPr lang="cs-CZ" sz="8000" smtClean="0">
                <a:latin typeface="Constantia" pitchFamily="18" charset="0"/>
              </a:rPr>
              <a:t>(1997)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Dodatky... Druhý, doplňující výbor z básnických sbírek z let 1978–1996 </a:t>
            </a:r>
            <a:r>
              <a:rPr lang="cs-CZ" sz="8000" smtClean="0">
                <a:latin typeface="Constantia" pitchFamily="18" charset="0"/>
              </a:rPr>
              <a:t>(1997)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Vše nejlepší... Výbor z básnických sbírek z let 1978–1997 </a:t>
            </a:r>
            <a:r>
              <a:rPr lang="cs-CZ" sz="8000" smtClean="0">
                <a:latin typeface="Constantia" pitchFamily="18" charset="0"/>
              </a:rPr>
              <a:t>(1998)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Poslední list /vybrané básně převážně z období 2001–2003/ </a:t>
            </a:r>
            <a:r>
              <a:rPr lang="cs-CZ" sz="8000" smtClean="0">
                <a:latin typeface="Constantia" pitchFamily="18" charset="0"/>
              </a:rPr>
              <a:t>(2003)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Nad jedním světem </a:t>
            </a:r>
            <a:r>
              <a:rPr lang="cs-CZ" sz="8000" smtClean="0">
                <a:latin typeface="Constantia" pitchFamily="18" charset="0"/>
              </a:rPr>
              <a:t>(2004)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Mladost – radost... Vybrané juvenilie z let 1978–1981 </a:t>
            </a:r>
            <a:r>
              <a:rPr lang="cs-CZ" sz="8000" smtClean="0">
                <a:latin typeface="Constantia" pitchFamily="18" charset="0"/>
              </a:rPr>
              <a:t>(2005)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Básně sebrané </a:t>
            </a:r>
            <a:r>
              <a:rPr lang="cs-CZ" sz="8000" smtClean="0">
                <a:latin typeface="Constantia" pitchFamily="18" charset="0"/>
              </a:rPr>
              <a:t>(2010)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Dvojité dno </a:t>
            </a:r>
            <a:r>
              <a:rPr lang="cs-CZ" sz="8000" smtClean="0">
                <a:latin typeface="Constantia" pitchFamily="18" charset="0"/>
              </a:rPr>
              <a:t>(2010)</a:t>
            </a:r>
            <a:endParaRPr lang="cs-CZ" sz="8000" i="1" smtClean="0">
              <a:latin typeface="Constantia" pitchFamily="18" charset="0"/>
            </a:endParaRPr>
          </a:p>
          <a:p>
            <a:pPr>
              <a:buNone/>
            </a:pPr>
            <a:endParaRPr lang="cs-CZ" sz="80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4800" smtClean="0">
                <a:latin typeface="Constantia" pitchFamily="18" charset="0"/>
              </a:rPr>
              <a:t>(Brožová,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smtClean="0">
                <a:effectLst/>
                <a:latin typeface="Constantia" pitchFamily="18" charset="0"/>
              </a:rPr>
              <a:t>Jiří Hásek Krchovský vědomě navazuje na tradici dekadentní pozie, kterou obohacuje rozměrem ironie a specifického humoru. Posuďte následující ukázku. Co má Krchovského báseň společného s tvorbou symbolisticko-dekadentní generace?</a:t>
            </a:r>
            <a:endParaRPr lang="cs-CZ" sz="2000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>
              <a:buNone/>
            </a:pPr>
            <a:r>
              <a:rPr lang="cs-CZ" i="1" smtClean="0">
                <a:latin typeface="Constantia" pitchFamily="18" charset="0"/>
              </a:rPr>
              <a:t>Jak bude po smrti? – Tobě dost těžce... 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není co závidět; netěš se, – těš se! 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ale ne, duše má, čeho ses lekla 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– očistce, mučení, plamenů pekla? 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to je moc humánní, mírné a všední... 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jak bude po smrti? Tak jako před ní</a:t>
            </a:r>
          </a:p>
          <a:p>
            <a:pPr>
              <a:buNone/>
            </a:pPr>
            <a:endParaRPr lang="cs-CZ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(Krchovský, 1998)</a:t>
            </a: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Pavel Kolmačka (1962)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1447800"/>
            <a:ext cx="7458032" cy="47175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Vlál za mnou směšný šos </a:t>
            </a:r>
            <a:r>
              <a:rPr lang="cs-CZ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Viděl jsi, že jsi </a:t>
            </a:r>
            <a:r>
              <a:rPr lang="cs-CZ" smtClean="0">
                <a:latin typeface="Constantia" pitchFamily="18" charset="0"/>
              </a:rPr>
              <a:t>(1998)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Moře </a:t>
            </a:r>
            <a:r>
              <a:rPr lang="cs-CZ" smtClean="0">
                <a:latin typeface="Constantia" pitchFamily="18" charset="0"/>
              </a:rPr>
              <a:t>(2010)</a:t>
            </a:r>
          </a:p>
          <a:p>
            <a:pPr>
              <a:buNone/>
            </a:pPr>
            <a:endParaRPr lang="cs-CZ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i="1" smtClean="0">
                <a:latin typeface="Constantia" pitchFamily="18" charset="0"/>
              </a:rPr>
              <a:t> </a:t>
            </a:r>
            <a:r>
              <a:rPr lang="cs-CZ" sz="1600" smtClean="0">
                <a:latin typeface="Constantia" pitchFamily="18" charset="0"/>
              </a:rPr>
              <a:t>(Portál české literatury,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Jáchym Topol (1962)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1447800"/>
            <a:ext cx="7458032" cy="471750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Miluju tě k zbláznění </a:t>
            </a:r>
            <a:r>
              <a:rPr lang="cs-CZ" smtClean="0">
                <a:latin typeface="Constantia" pitchFamily="18" charset="0"/>
              </a:rPr>
              <a:t>(obsahuje: Náhodnejch 23, Vlhký básně a jiný příběhy, Krajina s Indiánama, 1991)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V úterý bude válka (obsahuje: V úterý bude válka, Můžeš zmizet, Duchové, 1992)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- </a:t>
            </a:r>
            <a:r>
              <a:rPr lang="cs-CZ" smtClean="0">
                <a:latin typeface="Constantia" pitchFamily="18" charset="0"/>
              </a:rPr>
              <a:t>od počátku devadesátých let píše autor výhradně prozaická díla</a:t>
            </a:r>
          </a:p>
          <a:p>
            <a:pPr algn="r">
              <a:buNone/>
            </a:pPr>
            <a:endParaRPr lang="cs-CZ" sz="1200" i="1" smtClean="0">
              <a:latin typeface="Constantia" pitchFamily="18" charset="0"/>
            </a:endParaRPr>
          </a:p>
          <a:p>
            <a:pPr algn="r">
              <a:buNone/>
            </a:pPr>
            <a:endParaRPr lang="cs-CZ" sz="1200" i="1" smtClean="0">
              <a:latin typeface="Constantia" pitchFamily="18" charset="0"/>
            </a:endParaRPr>
          </a:p>
          <a:p>
            <a:pPr algn="r">
              <a:buNone/>
            </a:pPr>
            <a:endParaRPr lang="cs-CZ" sz="1200" i="1" smtClean="0">
              <a:latin typeface="Constantia" pitchFamily="18" charset="0"/>
            </a:endParaRPr>
          </a:p>
          <a:p>
            <a:pPr algn="r">
              <a:buNone/>
            </a:pPr>
            <a:endParaRPr lang="cs-CZ" sz="1200" i="1" smtClean="0">
              <a:latin typeface="Constantia" pitchFamily="18" charset="0"/>
            </a:endParaRPr>
          </a:p>
          <a:p>
            <a:pPr algn="r">
              <a:buNone/>
            </a:pPr>
            <a:endParaRPr lang="cs-CZ" sz="1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i="1" smtClean="0">
                <a:latin typeface="Constantia" pitchFamily="18" charset="0"/>
              </a:rPr>
              <a:t> </a:t>
            </a:r>
            <a:r>
              <a:rPr lang="cs-CZ" sz="1200" smtClean="0">
                <a:latin typeface="Constantia" pitchFamily="18" charset="0"/>
              </a:rPr>
              <a:t>(MÍKOVÁ, WIENDL, KUDLOVÁ, MALÁ,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16632"/>
            <a:ext cx="7498080" cy="1008112"/>
          </a:xfrm>
        </p:spPr>
        <p:txBody>
          <a:bodyPr>
            <a:noAutofit/>
          </a:bodyPr>
          <a:lstStyle/>
          <a:p>
            <a:r>
              <a:rPr lang="cs-CZ" sz="2000" smtClean="0">
                <a:effectLst/>
                <a:latin typeface="Constantia" pitchFamily="18" charset="0"/>
              </a:rPr>
              <a:t>Přečtěte si úvodní báseň sbírky Jáchyma Topola </a:t>
            </a:r>
            <a:r>
              <a:rPr lang="cs-CZ" sz="2000" i="1" smtClean="0">
                <a:effectLst/>
                <a:latin typeface="Constantia" pitchFamily="18" charset="0"/>
              </a:rPr>
              <a:t>Miluju tě k zbláznění </a:t>
            </a:r>
            <a:r>
              <a:rPr lang="cs-CZ" sz="2000" smtClean="0">
                <a:effectLst/>
                <a:latin typeface="Constantia" pitchFamily="18" charset="0"/>
              </a:rPr>
              <a:t>(1991) a posuďte autorský styl zejména z hlediska jazykového. </a:t>
            </a:r>
            <a:endParaRPr lang="cs-CZ" sz="2000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052736"/>
            <a:ext cx="7498080" cy="5688632"/>
          </a:xfrm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 fontScale="40000" lnSpcReduction="20000"/>
          </a:bodyPr>
          <a:lstStyle/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b="1" i="1" smtClean="0">
                <a:latin typeface="Constantia" pitchFamily="18" charset="0"/>
              </a:rPr>
              <a:t>udržuj svou ledničku plnou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máš to rád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když den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posype tě popelem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cs-CZ" i="1" smtClean="0">
              <a:latin typeface="Constantia" pitchFamily="18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jo mám to rád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když mi popeláři končej den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tím rachotem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cs-CZ" i="1" smtClean="0">
              <a:latin typeface="Constantia" pitchFamily="18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a co seš shrbenej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co to taháš?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každej si hledá svý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kam sebe vrazit...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cs-CZ" i="1" smtClean="0">
              <a:latin typeface="Constantia" pitchFamily="18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a duše na talíři rozprostřená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a je jak lágr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sebe si nesu svůj otrok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sebenegr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cs-CZ" i="1" smtClean="0">
              <a:latin typeface="Constantia" pitchFamily="18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nejsem temný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jsem jemný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v hezkym svetru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sem sekáč všech svejch rodin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udržuju svou ledničku plnou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se sousedy nekomunikuju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smtClean="0">
                <a:latin typeface="Constantia" pitchFamily="18" charset="0"/>
              </a:rPr>
              <a:t>kontempluju</a:t>
            </a:r>
          </a:p>
          <a:p>
            <a:pPr algn="r">
              <a:buNone/>
            </a:pPr>
            <a:r>
              <a:rPr lang="cs-CZ" sz="3000" smtClean="0">
                <a:latin typeface="Constantia" pitchFamily="18" charset="0"/>
              </a:rPr>
              <a:t>(Topol, 1991)</a:t>
            </a:r>
            <a:endParaRPr lang="cs-CZ" sz="30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435608" y="1447800"/>
            <a:ext cx="7456872" cy="5005536"/>
          </a:xfrm>
        </p:spPr>
        <p:txBody>
          <a:bodyPr>
            <a:no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1200" smtClean="0"/>
              <a:t>BROŽOVÁ, Věra. </a:t>
            </a:r>
            <a:r>
              <a:rPr lang="cs-CZ" sz="1200" i="1" smtClean="0"/>
              <a:t>Jiří Hásek Krchovský</a:t>
            </a:r>
            <a:r>
              <a:rPr lang="cs-CZ" sz="1200" smtClean="0"/>
              <a:t>. </a:t>
            </a:r>
            <a:r>
              <a:rPr lang="cs-CZ" sz="1200" smtClean="0">
                <a:solidFill>
                  <a:prstClr val="black"/>
                </a:solidFill>
              </a:rPr>
              <a:t>[online]. [cit. 9.11.2013]. Dostupný na WWW: </a:t>
            </a:r>
            <a:r>
              <a:rPr lang="cs-CZ" sz="1200" smtClean="0"/>
              <a:t>http://www.slovnikceskeliteratury.cz/showContent.jsp?docId=723&amp;hl=ji%C5%99%C3%AD+h%C3%A1sek+krchovsk%C3%BD+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HRUŠKA, Petr; MACHALA, Lubomír; VODIČKA, Libor a kol. </a:t>
            </a:r>
            <a:r>
              <a:rPr lang="cs-CZ" sz="1200" i="1" smtClean="0"/>
              <a:t>V souřadnicích volnosti. Česká literatura devadesátých let dvacátého století v interpretacích</a:t>
            </a:r>
            <a:r>
              <a:rPr lang="cs-CZ" sz="1200" smtClean="0"/>
              <a:t>. Praha: Academia, 2008, ISBN 978-80-200-1630-0.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JANOUŠEK, Pavel a kol. </a:t>
            </a:r>
            <a:r>
              <a:rPr lang="cs-CZ" sz="1200" i="1" smtClean="0"/>
              <a:t>Dějiny české literatury 1945 - 1989</a:t>
            </a:r>
            <a:r>
              <a:rPr lang="cs-CZ" sz="1200" smtClean="0"/>
              <a:t>. </a:t>
            </a:r>
            <a:r>
              <a:rPr lang="cs-CZ" sz="1200" i="1" smtClean="0"/>
              <a:t>IV. 1969 – 1989.</a:t>
            </a:r>
            <a:r>
              <a:rPr lang="cs-CZ" sz="1200" smtClean="0"/>
              <a:t> Praha: Academia, 2008, ISBN 978-80-200-1631-7.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KRCHOVSKÝ, Jiří Hásek. </a:t>
            </a:r>
            <a:r>
              <a:rPr lang="cs-CZ" sz="1200" i="1" smtClean="0"/>
              <a:t>Básně</a:t>
            </a:r>
            <a:r>
              <a:rPr lang="cs-CZ" sz="1200" smtClean="0"/>
              <a:t>. Brno: Host, 1998, ISBN 80-86055-46-9. s. 155.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LEHÁR, Jan; STICH, Alexandr; JANÁČKOVÁ, Jaroslava a kol. </a:t>
            </a:r>
            <a:r>
              <a:rPr lang="cs-CZ" sz="1200" i="1" smtClean="0"/>
              <a:t>Česká literatura od počátků k dnešku</a:t>
            </a:r>
            <a:r>
              <a:rPr lang="cs-CZ" sz="1200" smtClean="0"/>
              <a:t>. Praha: Lidové noviny, 1998, ISBN 80-7106-308-8</a:t>
            </a:r>
            <a:r>
              <a:rPr lang="cs-CZ" sz="800" smtClean="0"/>
              <a:t>. </a:t>
            </a:r>
          </a:p>
          <a:p>
            <a:pPr marL="0">
              <a:spcBef>
                <a:spcPts val="0"/>
              </a:spcBef>
              <a:buNone/>
            </a:pPr>
            <a:endParaRPr lang="cs-CZ" sz="8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MACHOVEC, Martin (a). </a:t>
            </a:r>
            <a:r>
              <a:rPr lang="cs-CZ" sz="1200" i="1" smtClean="0"/>
              <a:t>Vratislav Brabenec</a:t>
            </a:r>
            <a:r>
              <a:rPr lang="cs-CZ" sz="1200" smtClean="0"/>
              <a:t>. </a:t>
            </a:r>
            <a:r>
              <a:rPr lang="cs-CZ" sz="1200" smtClean="0">
                <a:solidFill>
                  <a:prstClr val="black"/>
                </a:solidFill>
              </a:rPr>
              <a:t>[online]. [cit. 9.11.2013]. Dostupný na WWW: </a:t>
            </a:r>
            <a:r>
              <a:rPr lang="cs-CZ" sz="1200" smtClean="0"/>
              <a:t>http://www.slovnikceskeliteratury.cz/showContent.jsp?docId=917&amp;hl=vratislav+brabenes+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>
                <a:solidFill>
                  <a:prstClr val="black"/>
                </a:solidFill>
              </a:rPr>
              <a:t>MACHOVEC, Martin (b</a:t>
            </a:r>
            <a:r>
              <a:rPr lang="cs-CZ" sz="1200" i="1" smtClean="0">
                <a:solidFill>
                  <a:prstClr val="black"/>
                </a:solidFill>
              </a:rPr>
              <a:t>).  Pavel Zajíček </a:t>
            </a:r>
            <a:r>
              <a:rPr lang="cs-CZ" sz="1200" smtClean="0">
                <a:solidFill>
                  <a:prstClr val="black"/>
                </a:solidFill>
              </a:rPr>
              <a:t>[online]. [cit. 9.11.2013]. Dostupný na WWW: http://www.slovnikceskeliteratury.cz/showContent.jsp?docId=1170&amp;hl=pavel+zaj%C3%AD%C4%8Dek+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>
              <a:solidFill>
                <a:prstClr val="black"/>
              </a:solidFill>
            </a:endParaRPr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MÍKOVÁ, Kamila; WIENDL, Jan; KUDLOVÁ, Klára, MALÁ, Zuzana. </a:t>
            </a:r>
            <a:r>
              <a:rPr lang="cs-CZ" sz="1000" i="1" smtClean="0"/>
              <a:t>Jáchym  Topol</a:t>
            </a:r>
            <a:r>
              <a:rPr lang="cs-CZ" sz="1000" smtClean="0"/>
              <a:t>. </a:t>
            </a:r>
            <a:r>
              <a:rPr lang="cs-CZ" sz="1000" smtClean="0">
                <a:solidFill>
                  <a:prstClr val="black"/>
                </a:solidFill>
              </a:rPr>
              <a:t>[online]. [cit. 9.11.2013]. Dostupný na WWW: </a:t>
            </a:r>
            <a:r>
              <a:rPr lang="cs-CZ" sz="1000" smtClean="0"/>
              <a:t>http://www.slovnikceskeliteratury.cz/showContent.jsp?docId=881&amp;hl=j%C3%A1chym+topol+</a:t>
            </a:r>
          </a:p>
          <a:p>
            <a:pPr marL="0">
              <a:spcBef>
                <a:spcPts val="0"/>
              </a:spcBef>
              <a:buNone/>
            </a:pPr>
            <a:endParaRPr lang="cs-CZ" sz="8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PORTÁL ČESKÉ LITERATURY. </a:t>
            </a:r>
            <a:r>
              <a:rPr lang="cs-CZ" sz="1200" i="1" smtClean="0"/>
              <a:t>Pavel Kolmačka</a:t>
            </a:r>
            <a:r>
              <a:rPr lang="cs-CZ" sz="1200" smtClean="0"/>
              <a:t> [online]. [cit. 9.11.2013]. Dostupný na WWW: http://www.czechlit.cz/autori/kolmacka-pavel/</a:t>
            </a:r>
          </a:p>
          <a:p>
            <a:pPr marL="0">
              <a:spcBef>
                <a:spcPts val="0"/>
              </a:spcBef>
              <a:buNone/>
            </a:pPr>
            <a:endParaRPr lang="cs-CZ" sz="8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TOPOL, Jáchym. </a:t>
            </a:r>
            <a:r>
              <a:rPr lang="cs-CZ" sz="1200" i="1" smtClean="0"/>
              <a:t>Miluju tě k zbláznění</a:t>
            </a:r>
            <a:r>
              <a:rPr lang="cs-CZ" sz="1200" smtClean="0"/>
              <a:t>. Brno: Atlantis, 1994, ISBN 80-7108-085-3., s. 7.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2345</TotalTime>
  <Words>470</Words>
  <Application>Microsoft Office PowerPoint</Application>
  <PresentationFormat>Předvádění na obrazovce (4:3)</PresentationFormat>
  <Paragraphs>135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Poezie pozdních debutantů</vt:lpstr>
      <vt:lpstr>Vratislav Brabenec (1943)</vt:lpstr>
      <vt:lpstr>Pavel Zajíček (1952)</vt:lpstr>
      <vt:lpstr>Jiří Hásek Krchovský (1960)</vt:lpstr>
      <vt:lpstr>Jiří Hásek Krchovský vědomě navazuje na tradici dekadentní pozie, kterou obohacuje rozměrem ironie a specifického humoru. Posuďte následující ukázku. Co má Krchovského báseň společného s tvorbou symbolisticko-dekadentní generace?</vt:lpstr>
      <vt:lpstr>Pavel Kolmačka (1962)</vt:lpstr>
      <vt:lpstr>Jáchym Topol (1962)</vt:lpstr>
      <vt:lpstr>Přečtěte si úvodní báseň sbírky Jáchyma Topola Miluju tě k zbláznění (1991) a posuďte autorský styl zejména z hlediska jazykového.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225</cp:revision>
  <dcterms:created xsi:type="dcterms:W3CDTF">2013-10-29T09:42:44Z</dcterms:created>
  <dcterms:modified xsi:type="dcterms:W3CDTF">2013-11-09T20:27:40Z</dcterms:modified>
</cp:coreProperties>
</file>