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58" r:id="rId5"/>
    <p:sldId id="260"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3453502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1556235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015751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EF2906B-C9D9-4119-AC04-D7B7C990DB2B}"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378779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EF2906B-C9D9-4119-AC04-D7B7C990DB2B}" type="datetimeFigureOut">
              <a:rPr lang="cs-CZ" smtClean="0"/>
              <a:pPr/>
              <a:t>22.5.2013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897769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EF2906B-C9D9-4119-AC04-D7B7C990DB2B}" type="datetimeFigureOut">
              <a:rPr lang="cs-CZ" smtClean="0"/>
              <a:pPr/>
              <a:t>22.5.2013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537932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EF2906B-C9D9-4119-AC04-D7B7C990DB2B}" type="datetimeFigureOut">
              <a:rPr lang="cs-CZ" smtClean="0"/>
              <a:pPr/>
              <a:t>22.5.2013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1747035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EF2906B-C9D9-4119-AC04-D7B7C990DB2B}"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1383662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EF2906B-C9D9-4119-AC04-D7B7C990DB2B}"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3795428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470667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779337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F2906B-C9D9-4119-AC04-D7B7C990DB2B}" type="datetimeFigureOut">
              <a:rPr lang="cs-CZ" smtClean="0"/>
              <a:pPr/>
              <a:t>22.5.2013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1991A4-6CE1-48E6-AA7C-A00F234C6EA7}" type="slidenum">
              <a:rPr lang="cs-CZ" smtClean="0"/>
              <a:pPr/>
              <a:t>‹#›</a:t>
            </a:fld>
            <a:endParaRPr lang="cs-CZ"/>
          </a:p>
        </p:txBody>
      </p:sp>
    </p:spTree>
    <p:extLst>
      <p:ext uri="{BB962C8B-B14F-4D97-AF65-F5344CB8AC3E}">
        <p14:creationId xmlns="" xmlns:p14="http://schemas.microsoft.com/office/powerpoint/2010/main" val="27692660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8" name="Tabulka 7"/>
          <p:cNvGraphicFramePr>
            <a:graphicFrameLocks noGrp="1"/>
          </p:cNvGraphicFramePr>
          <p:nvPr/>
        </p:nvGraphicFramePr>
        <p:xfrm>
          <a:off x="1259632" y="1772816"/>
          <a:ext cx="6768752" cy="4640658"/>
        </p:xfrm>
        <a:graphic>
          <a:graphicData uri="http://schemas.openxmlformats.org/drawingml/2006/table">
            <a:tbl>
              <a:tblPr/>
              <a:tblGrid>
                <a:gridCol w="1512168"/>
                <a:gridCol w="5256584"/>
              </a:tblGrid>
              <a:tr h="505683">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Název školy</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Gymnázium, střední odborná škola, střední odborné učiliště a vyšší odborná škola, Hořice</a:t>
                      </a:r>
                      <a:endParaRPr lang="cs-CZ" sz="1400" dirty="0">
                        <a:latin typeface="+mn-lt"/>
                        <a:ea typeface="Calibri"/>
                        <a:cs typeface="Arial" pitchFamily="34" charset="0"/>
                      </a:endParaRPr>
                    </a:p>
                  </a:txBody>
                  <a:tcPr marL="79427" marR="79427" marT="39713" marB="39713">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Číslo projektu</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kern="1200" dirty="0" smtClean="0">
                          <a:solidFill>
                            <a:schemeClr val="tx1"/>
                          </a:solidFill>
                          <a:latin typeface="+mn-lt"/>
                          <a:ea typeface="+mn-ea"/>
                          <a:cs typeface="Arial" pitchFamily="34" charset="0"/>
                        </a:rPr>
                        <a:t>CZ.1.07/1.5.00/34.0873</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Název materiálu</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base" latinLnBrk="0" hangingPunct="1">
                        <a:lnSpc>
                          <a:spcPct val="115000"/>
                        </a:lnSpc>
                        <a:spcBef>
                          <a:spcPts val="335"/>
                        </a:spcBef>
                        <a:spcAft>
                          <a:spcPts val="0"/>
                        </a:spcAft>
                        <a:buClrTx/>
                        <a:buSzTx/>
                        <a:buFontTx/>
                        <a:buNone/>
                        <a:tabLst/>
                        <a:defRPr/>
                      </a:pPr>
                      <a:r>
                        <a:rPr lang="cs-CZ" sz="1400" kern="1200" dirty="0" smtClean="0">
                          <a:solidFill>
                            <a:schemeClr val="tx1"/>
                          </a:solidFill>
                          <a:latin typeface="+mn-lt"/>
                          <a:ea typeface="+mn-ea"/>
                          <a:cs typeface="Arial" pitchFamily="34" charset="0"/>
                        </a:rPr>
                        <a:t>Marketingový mix_P4 – distribuce </a:t>
                      </a:r>
                      <a:r>
                        <a:rPr lang="cs-CZ" sz="1400" smtClean="0">
                          <a:latin typeface="+mn-lt"/>
                          <a:ea typeface="Times New Roman"/>
                          <a:cs typeface="Arial" pitchFamily="34" charset="0"/>
                        </a:rPr>
                        <a:t>(</a:t>
                      </a:r>
                      <a:r>
                        <a:rPr lang="cs-CZ" sz="1400" kern="1200" smtClean="0">
                          <a:solidFill>
                            <a:schemeClr val="tx1"/>
                          </a:solidFill>
                          <a:latin typeface="+mn-lt"/>
                          <a:ea typeface="+mn-ea"/>
                          <a:cs typeface="Arial" pitchFamily="34" charset="0"/>
                        </a:rPr>
                        <a:t>VY_32_INOVACE_05.02.13)</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Autor</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a:latin typeface="+mn-lt"/>
                          <a:ea typeface="Times New Roman"/>
                          <a:cs typeface="Arial" pitchFamily="34" charset="0"/>
                        </a:rPr>
                        <a:t>Mgr. </a:t>
                      </a:r>
                      <a:r>
                        <a:rPr lang="cs-CZ" sz="1400" dirty="0" smtClean="0">
                          <a:latin typeface="+mn-lt"/>
                          <a:ea typeface="Times New Roman"/>
                          <a:cs typeface="Arial" pitchFamily="34" charset="0"/>
                        </a:rPr>
                        <a:t>Vladimír Šorma</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Tematická oblast</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r>
                        <a:rPr lang="cs-CZ" sz="1400" kern="1200" dirty="0" smtClean="0">
                          <a:solidFill>
                            <a:schemeClr val="tx1"/>
                          </a:solidFill>
                          <a:latin typeface="+mn-lt"/>
                          <a:ea typeface="Times New Roman"/>
                          <a:cs typeface="Arial" pitchFamily="34" charset="0"/>
                        </a:rPr>
                        <a:t>Marketing a management</a:t>
                      </a:r>
                      <a:endParaRPr lang="cs-CZ" sz="1400" kern="1200" dirty="0">
                        <a:solidFill>
                          <a:schemeClr val="tx1"/>
                        </a:solidFill>
                        <a:latin typeface="+mn-lt"/>
                        <a:ea typeface="+mn-ea"/>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Ročník</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smtClean="0">
                          <a:latin typeface="+mn-lt"/>
                          <a:ea typeface="Times New Roman"/>
                          <a:cs typeface="Arial" pitchFamily="34" charset="0"/>
                        </a:rPr>
                        <a:t>Sedmý</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Datum tvorby</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smtClean="0">
                          <a:latin typeface="+mn-lt"/>
                          <a:ea typeface="Times New Roman"/>
                          <a:cs typeface="Arial" pitchFamily="34" charset="0"/>
                        </a:rPr>
                        <a:t>Říjen </a:t>
                      </a:r>
                      <a:r>
                        <a:rPr lang="cs-CZ" sz="1400" dirty="0">
                          <a:latin typeface="+mn-lt"/>
                          <a:ea typeface="Times New Roman"/>
                          <a:cs typeface="Arial" pitchFamily="34" charset="0"/>
                        </a:rPr>
                        <a:t>2012</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2834">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Anotace</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a:latin typeface="+mn-lt"/>
                          <a:ea typeface="Times New Roman"/>
                          <a:cs typeface="Arial" pitchFamily="34" charset="0"/>
                        </a:rPr>
                        <a:t>Prezentace je určena pro výuku </a:t>
                      </a:r>
                      <a:r>
                        <a:rPr lang="cs-CZ" sz="1400" dirty="0" smtClean="0">
                          <a:latin typeface="+mn-lt"/>
                          <a:ea typeface="Times New Roman"/>
                          <a:cs typeface="Arial" pitchFamily="34" charset="0"/>
                        </a:rPr>
                        <a:t>marketingu a managementu </a:t>
                      </a:r>
                      <a:r>
                        <a:rPr lang="cs-CZ" sz="1400" dirty="0">
                          <a:latin typeface="+mn-lt"/>
                          <a:ea typeface="Times New Roman"/>
                          <a:cs typeface="Arial" pitchFamily="34" charset="0"/>
                        </a:rPr>
                        <a:t>v </a:t>
                      </a:r>
                      <a:r>
                        <a:rPr lang="cs-CZ" sz="1400" dirty="0" smtClean="0">
                          <a:latin typeface="+mn-lt"/>
                          <a:ea typeface="Times New Roman"/>
                          <a:cs typeface="Arial" pitchFamily="34" charset="0"/>
                        </a:rPr>
                        <a:t>hodinách Základů společenských věd - Ekonomie ve třetím </a:t>
                      </a:r>
                      <a:r>
                        <a:rPr lang="cs-CZ" sz="1400" dirty="0">
                          <a:latin typeface="+mn-lt"/>
                          <a:ea typeface="Times New Roman"/>
                          <a:cs typeface="Arial" pitchFamily="34" charset="0"/>
                        </a:rPr>
                        <a:t>ročníku, seznamuje studenty se základními termíny v oboru </a:t>
                      </a:r>
                      <a:r>
                        <a:rPr lang="cs-CZ" sz="1400" dirty="0" smtClean="0">
                          <a:latin typeface="+mn-lt"/>
                          <a:ea typeface="Times New Roman"/>
                          <a:cs typeface="Arial" pitchFamily="34" charset="0"/>
                        </a:rPr>
                        <a:t>marketingu a managementu</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0152">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Metodický pokyn</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cs-CZ" sz="1400" dirty="0">
                          <a:latin typeface="+mn-lt"/>
                          <a:ea typeface="Times New Roman"/>
                          <a:cs typeface="Arial" pitchFamily="34" charset="0"/>
                        </a:rPr>
                        <a:t>Šablona slouží jako digitalizovaná učebnice pro žáky </a:t>
                      </a:r>
                      <a:r>
                        <a:rPr lang="cs-CZ" sz="1400" dirty="0" smtClean="0">
                          <a:latin typeface="+mn-lt"/>
                          <a:ea typeface="Times New Roman"/>
                          <a:cs typeface="Arial" pitchFamily="34" charset="0"/>
                        </a:rPr>
                        <a:t>třetího ročníku  Základů společenských věd – Ekonomie; </a:t>
                      </a:r>
                      <a:r>
                        <a:rPr lang="cs-CZ" sz="1400" dirty="0">
                          <a:latin typeface="+mn-lt"/>
                          <a:ea typeface="Times New Roman"/>
                          <a:cs typeface="Arial" pitchFamily="34" charset="0"/>
                        </a:rPr>
                        <a:t>jednotlivé strany prezentace na sebe tematicky navazují, řeší problematiku </a:t>
                      </a:r>
                      <a:r>
                        <a:rPr lang="cs-CZ" sz="1400" dirty="0" smtClean="0">
                          <a:latin typeface="+mn-lt"/>
                          <a:ea typeface="Times New Roman"/>
                          <a:cs typeface="Arial" pitchFamily="34" charset="0"/>
                        </a:rPr>
                        <a:t>distribuce výrobku</a:t>
                      </a:r>
                      <a:r>
                        <a:rPr lang="cs-CZ" sz="1400" kern="1200" dirty="0" smtClean="0">
                          <a:solidFill>
                            <a:schemeClr val="tx1"/>
                          </a:solidFill>
                          <a:latin typeface="+mn-lt"/>
                          <a:ea typeface="+mn-ea"/>
                          <a:cs typeface="Arial" pitchFamily="34" charset="0"/>
                        </a:rPr>
                        <a:t>. </a:t>
                      </a:r>
                      <a:r>
                        <a:rPr lang="cs-CZ" sz="1400" dirty="0" smtClean="0">
                          <a:latin typeface="+mn-lt"/>
                          <a:ea typeface="Times New Roman"/>
                          <a:cs typeface="Arial" pitchFamily="34" charset="0"/>
                        </a:rPr>
                        <a:t>Časová </a:t>
                      </a:r>
                      <a:r>
                        <a:rPr lang="cs-CZ" sz="1400" dirty="0">
                          <a:latin typeface="+mn-lt"/>
                          <a:ea typeface="Times New Roman"/>
                          <a:cs typeface="Arial" pitchFamily="34" charset="0"/>
                        </a:rPr>
                        <a:t>dotace materiálu je </a:t>
                      </a:r>
                      <a:r>
                        <a:rPr lang="cs-CZ" sz="1400" dirty="0" smtClean="0">
                          <a:latin typeface="+mn-lt"/>
                          <a:ea typeface="Times New Roman"/>
                          <a:cs typeface="Arial" pitchFamily="34" charset="0"/>
                        </a:rPr>
                        <a:t>15-20 </a:t>
                      </a:r>
                      <a:r>
                        <a:rPr lang="cs-CZ" sz="1400" dirty="0">
                          <a:latin typeface="+mn-lt"/>
                          <a:ea typeface="Times New Roman"/>
                          <a:cs typeface="Arial" pitchFamily="34" charset="0"/>
                        </a:rPr>
                        <a:t>minut.</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Management a manažer</a:t>
            </a:r>
          </a:p>
        </p:txBody>
      </p:sp>
      <p:sp>
        <p:nvSpPr>
          <p:cNvPr id="5" name="TextovéPole 4"/>
          <p:cNvSpPr txBox="1"/>
          <p:nvPr/>
        </p:nvSpPr>
        <p:spPr>
          <a:xfrm>
            <a:off x="1043608" y="1556792"/>
            <a:ext cx="7560839" cy="4370427"/>
          </a:xfrm>
          <a:prstGeom prst="rect">
            <a:avLst/>
          </a:prstGeom>
          <a:noFill/>
        </p:spPr>
        <p:txBody>
          <a:bodyPr wrap="square" rtlCol="0">
            <a:spAutoFit/>
          </a:bodyPr>
          <a:lstStyle/>
          <a:p>
            <a:r>
              <a:rPr lang="cs-CZ" sz="1600" b="1" dirty="0" smtClean="0"/>
              <a:t>Management</a:t>
            </a:r>
          </a:p>
          <a:p>
            <a:pPr marL="171450" indent="-171450">
              <a:buFontTx/>
              <a:buChar char="-"/>
            </a:pPr>
            <a:r>
              <a:rPr lang="cs-CZ" sz="1200" dirty="0" smtClean="0"/>
              <a:t>z angl. </a:t>
            </a:r>
            <a:r>
              <a:rPr lang="cs-CZ" sz="1200" i="1" dirty="0" err="1" smtClean="0"/>
              <a:t>manage</a:t>
            </a:r>
            <a:r>
              <a:rPr lang="cs-CZ" sz="1200" dirty="0" smtClean="0"/>
              <a:t> (řídit, zvládnout, dokázat, vědět si rady, hospodařit, být ve vedoucí funkci…)</a:t>
            </a:r>
          </a:p>
          <a:p>
            <a:pPr marL="171450" indent="-171450">
              <a:buFontTx/>
              <a:buChar char="-"/>
            </a:pPr>
            <a:r>
              <a:rPr lang="cs-CZ" sz="1200" i="1" dirty="0" smtClean="0"/>
              <a:t>management</a:t>
            </a:r>
            <a:r>
              <a:rPr lang="cs-CZ" sz="1200" dirty="0" smtClean="0"/>
              <a:t> – obratné řízení, správa, vedení</a:t>
            </a:r>
          </a:p>
          <a:p>
            <a:pPr marL="171450" indent="-171450">
              <a:buFontTx/>
              <a:buChar char="-"/>
            </a:pPr>
            <a:r>
              <a:rPr lang="cs-CZ" sz="1200" i="1" dirty="0" err="1" smtClean="0"/>
              <a:t>manager</a:t>
            </a:r>
            <a:r>
              <a:rPr lang="cs-CZ" sz="1200" i="1" dirty="0" smtClean="0"/>
              <a:t> </a:t>
            </a:r>
            <a:r>
              <a:rPr lang="cs-CZ" sz="1200" dirty="0" smtClean="0"/>
              <a:t>- správce, ředitel</a:t>
            </a:r>
          </a:p>
          <a:p>
            <a:pPr marL="171450" indent="-171450">
              <a:buFontTx/>
              <a:buChar char="-"/>
            </a:pPr>
            <a:r>
              <a:rPr lang="cs-CZ" sz="1200" dirty="0" smtClean="0"/>
              <a:t>poprvé </a:t>
            </a:r>
            <a:r>
              <a:rPr lang="cs-CZ" sz="1200" dirty="0"/>
              <a:t>F. W. </a:t>
            </a:r>
            <a:r>
              <a:rPr lang="cs-CZ" sz="1200" dirty="0" err="1" smtClean="0"/>
              <a:t>Taylor</a:t>
            </a:r>
            <a:r>
              <a:rPr lang="cs-CZ" sz="1200" dirty="0" smtClean="0"/>
              <a:t> (New York, v</a:t>
            </a:r>
            <a:r>
              <a:rPr lang="cs-CZ" sz="1200" dirty="0"/>
              <a:t> roce 1911 </a:t>
            </a:r>
            <a:r>
              <a:rPr lang="cs-CZ" sz="1200" dirty="0" smtClean="0"/>
              <a:t>publikace „</a:t>
            </a:r>
            <a:r>
              <a:rPr lang="cs-CZ" sz="1200" dirty="0" err="1"/>
              <a:t>Shop</a:t>
            </a:r>
            <a:r>
              <a:rPr lang="cs-CZ" sz="1200" dirty="0"/>
              <a:t> </a:t>
            </a:r>
            <a:r>
              <a:rPr lang="cs-CZ" sz="1200" dirty="0" smtClean="0"/>
              <a:t>Management“</a:t>
            </a:r>
          </a:p>
          <a:p>
            <a:pPr marL="171450" indent="-171450">
              <a:buFontTx/>
              <a:buChar char="-"/>
            </a:pPr>
            <a:r>
              <a:rPr lang="cs-CZ" sz="1200" dirty="0" smtClean="0"/>
              <a:t>je systém principů, metod, technik a postupů používaných při řízení firem a jiných organizací a institucí, jako výsledku spojení vědy a řídit</a:t>
            </a:r>
          </a:p>
          <a:p>
            <a:pPr marL="171450" indent="-171450">
              <a:buFontTx/>
              <a:buChar char="-"/>
            </a:pPr>
            <a:r>
              <a:rPr lang="cs-CZ" sz="1200" dirty="0" smtClean="0"/>
              <a:t>definice a funkce nejsou jednoznačně vymezeny, je mnoho názorů a přístupů k dané problematice</a:t>
            </a:r>
          </a:p>
          <a:p>
            <a:pPr marL="171450" indent="-171450">
              <a:buFontTx/>
              <a:buChar char="-"/>
            </a:pPr>
            <a:r>
              <a:rPr lang="cs-CZ" sz="1200" dirty="0" smtClean="0"/>
              <a:t>je </a:t>
            </a:r>
            <a:r>
              <a:rPr lang="cs-CZ" sz="1200" dirty="0"/>
              <a:t>možno vymezit čtyři jeho obsahové oblasti</a:t>
            </a:r>
            <a:r>
              <a:rPr lang="cs-CZ" sz="1200" dirty="0" smtClean="0"/>
              <a:t>:</a:t>
            </a:r>
            <a:endParaRPr lang="cs-CZ" sz="1200" dirty="0" smtClean="0">
              <a:effectLst/>
            </a:endParaRPr>
          </a:p>
          <a:p>
            <a:pPr marL="228600" indent="-228600">
              <a:buFont typeface="+mj-lt"/>
              <a:buAutoNum type="arabicPeriod"/>
            </a:pPr>
            <a:r>
              <a:rPr lang="cs-CZ" sz="1200" b="1" dirty="0" smtClean="0"/>
              <a:t>je </a:t>
            </a:r>
            <a:r>
              <a:rPr lang="cs-CZ" sz="1200" b="1" dirty="0"/>
              <a:t>chápán jako souhrn činností, jejichž hlavní obsahovou náplní je koordinace a vedení lidí, </a:t>
            </a:r>
            <a:r>
              <a:rPr lang="cs-CZ" sz="1200" dirty="0"/>
              <a:t>směřující k dosahování a plnění cílů </a:t>
            </a:r>
            <a:r>
              <a:rPr lang="cs-CZ" sz="1200" dirty="0" smtClean="0"/>
              <a:t>organizace</a:t>
            </a:r>
            <a:endParaRPr lang="cs-CZ" sz="1200" dirty="0" smtClean="0">
              <a:effectLst/>
            </a:endParaRPr>
          </a:p>
          <a:p>
            <a:pPr marL="228600" indent="-228600">
              <a:buFont typeface="+mj-lt"/>
              <a:buAutoNum type="arabicPeriod"/>
            </a:pPr>
            <a:r>
              <a:rPr lang="cs-CZ" sz="1200" b="1" dirty="0" smtClean="0"/>
              <a:t>je </a:t>
            </a:r>
            <a:r>
              <a:rPr lang="cs-CZ" sz="1200" b="1" dirty="0"/>
              <a:t>chápán v širším významu než vedení lidí</a:t>
            </a:r>
            <a:r>
              <a:rPr lang="cs-CZ" sz="1200" dirty="0"/>
              <a:t> a je zpravidla charakterizován jako souhrn specifických aktivit zahrnujících tzv. manažerské funkce, které vykonávají manažeři, při využívání veškerých, nejen lidských, zdrojů organizace. Podle tohoto pojetí je management definován např. jako proces, který má přinést určité výsledky za pomoci co nejlepšího využití lidských, materiálních a finančních zdrojů, které má organizace a tedy i manažer k </a:t>
            </a:r>
            <a:r>
              <a:rPr lang="cs-CZ" sz="1200" dirty="0" smtClean="0"/>
              <a:t>dispozici</a:t>
            </a:r>
            <a:endParaRPr lang="cs-CZ" sz="1200" dirty="0" smtClean="0">
              <a:effectLst/>
            </a:endParaRPr>
          </a:p>
          <a:p>
            <a:pPr marL="228600" indent="-228600">
              <a:buFont typeface="+mj-lt"/>
              <a:buAutoNum type="arabicPeriod"/>
            </a:pPr>
            <a:r>
              <a:rPr lang="cs-CZ" sz="1200" b="1" dirty="0" smtClean="0"/>
              <a:t>je </a:t>
            </a:r>
            <a:r>
              <a:rPr lang="cs-CZ" sz="1200" b="1" dirty="0"/>
              <a:t>používán pro označení pracovníků</a:t>
            </a:r>
            <a:r>
              <a:rPr lang="cs-CZ" sz="1200" dirty="0"/>
              <a:t>, kteří v organizaci vykonávají manažerské činnosti a funkce. V tomto obsahovém pojetí bývá management definován jako určitá skupina osob, vedoucí síly organizace, tj. manažeři a funkce, tj. vedoucí funkce, které tyto osoby v podnikání </a:t>
            </a:r>
            <a:r>
              <a:rPr lang="cs-CZ" sz="1200" dirty="0" smtClean="0"/>
              <a:t>přejímají</a:t>
            </a:r>
            <a:endParaRPr lang="cs-CZ" sz="1200" dirty="0" smtClean="0">
              <a:effectLst/>
            </a:endParaRPr>
          </a:p>
          <a:p>
            <a:pPr marL="228600" indent="-228600">
              <a:buFont typeface="+mj-lt"/>
              <a:buAutoNum type="arabicPeriod"/>
            </a:pPr>
            <a:r>
              <a:rPr lang="cs-CZ" sz="1200" b="1" dirty="0" smtClean="0"/>
              <a:t>jako </a:t>
            </a:r>
            <a:r>
              <a:rPr lang="cs-CZ" sz="1200" b="1" dirty="0"/>
              <a:t>vědní disciplína, </a:t>
            </a:r>
            <a:r>
              <a:rPr lang="cs-CZ" sz="1200" dirty="0"/>
              <a:t>tj. uspořádaný soubor poznatků, většinou odpozorovaných z praxe, které jsou zpracovány formou návodů pro jednání nebo jako principy. Je to nauka o obsahu, metodách a technikách řízení organizací. Je to vědní obor, praktická činnost i umění </a:t>
            </a:r>
            <a:r>
              <a:rPr lang="cs-CZ" sz="1200" dirty="0" smtClean="0"/>
              <a:t>zároveň</a:t>
            </a:r>
            <a:endParaRPr lang="cs-CZ" sz="1200" dirty="0" smtClean="0">
              <a:effectLst/>
            </a:endParaRPr>
          </a:p>
          <a:p>
            <a:r>
              <a:rPr lang="cs-CZ" sz="1200" dirty="0"/>
              <a:t> </a:t>
            </a:r>
            <a:endParaRPr lang="cs-CZ" sz="1200" dirty="0" smtClean="0">
              <a:effectLst/>
            </a:endParaRPr>
          </a:p>
        </p:txBody>
      </p:sp>
    </p:spTree>
    <p:extLst>
      <p:ext uri="{BB962C8B-B14F-4D97-AF65-F5344CB8AC3E}">
        <p14:creationId xmlns="" xmlns:p14="http://schemas.microsoft.com/office/powerpoint/2010/main" val="82713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Management a manažer</a:t>
            </a:r>
          </a:p>
        </p:txBody>
      </p:sp>
      <p:sp>
        <p:nvSpPr>
          <p:cNvPr id="5" name="TextovéPole 4"/>
          <p:cNvSpPr txBox="1"/>
          <p:nvPr/>
        </p:nvSpPr>
        <p:spPr>
          <a:xfrm>
            <a:off x="1043608" y="1556792"/>
            <a:ext cx="7704856" cy="4801314"/>
          </a:xfrm>
          <a:prstGeom prst="rect">
            <a:avLst/>
          </a:prstGeom>
          <a:noFill/>
        </p:spPr>
        <p:txBody>
          <a:bodyPr wrap="square" rtlCol="0">
            <a:spAutoFit/>
          </a:bodyPr>
          <a:lstStyle/>
          <a:p>
            <a:r>
              <a:rPr lang="cs-CZ" sz="1600" b="1" dirty="0" smtClean="0"/>
              <a:t>Management a podnikání</a:t>
            </a:r>
          </a:p>
          <a:p>
            <a:r>
              <a:rPr lang="cs-CZ" sz="1200" dirty="0" smtClean="0"/>
              <a:t>Vznik a rozvoj managementu je těsně spojený s </a:t>
            </a:r>
            <a:r>
              <a:rPr lang="cs-CZ" sz="1200" b="1" dirty="0" smtClean="0"/>
              <a:t>rozvojem podnikání</a:t>
            </a:r>
            <a:endParaRPr lang="cs-CZ" sz="1200" dirty="0" smtClean="0"/>
          </a:p>
          <a:p>
            <a:r>
              <a:rPr lang="cs-CZ" sz="1200" dirty="0" smtClean="0"/>
              <a:t>= samostatná činnost prováděná samostatně podnikatelem vlastním jménem a na vlastní odpovědnost za účelem dosažení zisku</a:t>
            </a:r>
          </a:p>
          <a:p>
            <a:r>
              <a:rPr lang="cs-CZ" sz="1200" dirty="0" smtClean="0"/>
              <a:t>Obecnou organizační a právní formou podnikání je </a:t>
            </a:r>
            <a:r>
              <a:rPr lang="cs-CZ" sz="1200" b="1" dirty="0" smtClean="0"/>
              <a:t>podnik</a:t>
            </a:r>
          </a:p>
          <a:p>
            <a:r>
              <a:rPr lang="cs-CZ" sz="1200" dirty="0" smtClean="0"/>
              <a:t>=</a:t>
            </a:r>
            <a:r>
              <a:rPr lang="cs-CZ" sz="1200" b="1" dirty="0" smtClean="0"/>
              <a:t> </a:t>
            </a:r>
            <a:r>
              <a:rPr lang="cs-CZ" sz="1200" dirty="0" smtClean="0"/>
              <a:t>cílově zakládaná a plánovitě organizovaná hospodářská jednotka, v níž se zhotovují a prodávají věcné statky nebo služby</a:t>
            </a:r>
          </a:p>
          <a:p>
            <a:r>
              <a:rPr lang="cs-CZ" sz="1200" dirty="0" smtClean="0"/>
              <a:t>= je chápán jako objekt právních vztahů, jako soubor hmotných, osobních a nehmotných složek podnikání</a:t>
            </a:r>
          </a:p>
          <a:p>
            <a:pPr marL="171450" indent="-171450">
              <a:buFontTx/>
              <a:buChar char="-"/>
            </a:pPr>
            <a:r>
              <a:rPr lang="cs-CZ" sz="1200" dirty="0" smtClean="0"/>
              <a:t>rozlišování managementu na </a:t>
            </a:r>
            <a:r>
              <a:rPr lang="cs-CZ" sz="1200" b="1" dirty="0" smtClean="0"/>
              <a:t>podnikový management</a:t>
            </a:r>
            <a:r>
              <a:rPr lang="cs-CZ" sz="1200" dirty="0" smtClean="0"/>
              <a:t> a </a:t>
            </a:r>
            <a:r>
              <a:rPr lang="cs-CZ" sz="1200" b="1" dirty="0" smtClean="0"/>
              <a:t>management neziskových organizací</a:t>
            </a:r>
            <a:r>
              <a:rPr lang="cs-CZ" sz="1200" dirty="0" smtClean="0"/>
              <a:t>. </a:t>
            </a:r>
            <a:endParaRPr lang="cs-CZ" sz="1200" dirty="0" smtClean="0">
              <a:effectLst/>
            </a:endParaRPr>
          </a:p>
          <a:p>
            <a:r>
              <a:rPr lang="cs-CZ" sz="1400" b="1" dirty="0" smtClean="0"/>
              <a:t>Manažer</a:t>
            </a:r>
            <a:endParaRPr lang="cs-CZ" sz="1400" b="1" dirty="0" smtClean="0">
              <a:effectLst/>
            </a:endParaRPr>
          </a:p>
          <a:p>
            <a:r>
              <a:rPr lang="cs-CZ" sz="1200" dirty="0" smtClean="0"/>
              <a:t>V</a:t>
            </a:r>
            <a:r>
              <a:rPr lang="cs-CZ" sz="1200" dirty="0"/>
              <a:t> organizacích existuje vztah vlastník – manažer – zaměstnanec</a:t>
            </a:r>
            <a:r>
              <a:rPr lang="cs-CZ" sz="1200" dirty="0" smtClean="0"/>
              <a:t>:</a:t>
            </a:r>
            <a:r>
              <a:rPr lang="cs-CZ" sz="1200" dirty="0"/>
              <a:t> </a:t>
            </a:r>
            <a:endParaRPr lang="cs-CZ" sz="1200" dirty="0" smtClean="0">
              <a:effectLst/>
            </a:endParaRPr>
          </a:p>
          <a:p>
            <a:pPr marL="171450" indent="-171450">
              <a:buFont typeface="Arial" pitchFamily="34" charset="0"/>
              <a:buChar char="•"/>
            </a:pPr>
            <a:r>
              <a:rPr lang="cs-CZ" sz="1200" b="1" dirty="0" smtClean="0"/>
              <a:t>vlastníci</a:t>
            </a:r>
            <a:r>
              <a:rPr lang="cs-CZ" sz="1200" dirty="0" smtClean="0"/>
              <a:t> </a:t>
            </a:r>
            <a:r>
              <a:rPr lang="cs-CZ" sz="1200" dirty="0"/>
              <a:t>– rozhodování a schvalování strategických záměrů organizace, dohled nad činností manažerů, zvláště pak nad plněním strategických záměrů, sledování výkonnosti organizace, apod.</a:t>
            </a:r>
            <a:endParaRPr lang="cs-CZ" sz="1200" dirty="0" smtClean="0">
              <a:effectLst/>
            </a:endParaRPr>
          </a:p>
          <a:p>
            <a:pPr marL="171450" indent="-171450">
              <a:buFont typeface="Arial" pitchFamily="34" charset="0"/>
              <a:buChar char="•"/>
            </a:pPr>
            <a:r>
              <a:rPr lang="cs-CZ" sz="1200" b="1" dirty="0" smtClean="0"/>
              <a:t>manažeři</a:t>
            </a:r>
            <a:r>
              <a:rPr lang="cs-CZ" sz="1200" dirty="0" smtClean="0"/>
              <a:t> </a:t>
            </a:r>
            <a:r>
              <a:rPr lang="cs-CZ" sz="1200" dirty="0"/>
              <a:t>– mají dominantní postavení v řízení organizace, připravují koncepce rozvoje organizace, řídí běžnou provozní činnost, zabezpečují její finanční zdraví, atd.</a:t>
            </a:r>
            <a:endParaRPr lang="cs-CZ" sz="1200" dirty="0" smtClean="0">
              <a:effectLst/>
            </a:endParaRPr>
          </a:p>
          <a:p>
            <a:pPr marL="171450" indent="-171450">
              <a:buFont typeface="Arial" pitchFamily="34" charset="0"/>
              <a:buChar char="•"/>
            </a:pPr>
            <a:r>
              <a:rPr lang="cs-CZ" sz="1200" b="1" dirty="0" smtClean="0"/>
              <a:t>zaměstnanci</a:t>
            </a:r>
            <a:r>
              <a:rPr lang="cs-CZ" sz="1200" dirty="0" smtClean="0"/>
              <a:t> </a:t>
            </a:r>
            <a:r>
              <a:rPr lang="cs-CZ" sz="1200" dirty="0"/>
              <a:t>– realizují stanovené </a:t>
            </a:r>
            <a:r>
              <a:rPr lang="cs-CZ" sz="1200" dirty="0" smtClean="0"/>
              <a:t>úkoly</a:t>
            </a:r>
          </a:p>
          <a:p>
            <a:r>
              <a:rPr lang="cs-CZ" sz="1200" b="1" dirty="0" smtClean="0">
                <a:effectLst/>
              </a:rPr>
              <a:t>Manažer a podnikatel</a:t>
            </a:r>
          </a:p>
          <a:p>
            <a:pPr marL="171450" indent="-171450">
              <a:buFont typeface="Arial" pitchFamily="34" charset="0"/>
              <a:buChar char="•"/>
            </a:pPr>
            <a:r>
              <a:rPr lang="cs-CZ" sz="1200" dirty="0" smtClean="0"/>
              <a:t>někdy se pojmy od sebe výrazně neodlišují (</a:t>
            </a:r>
            <a:r>
              <a:rPr lang="cs-CZ" sz="1200" dirty="0" smtClean="0">
                <a:effectLst/>
              </a:rPr>
              <a:t>u menších firem je vlastník firmy současně ředitelem a firmu řídí)</a:t>
            </a:r>
            <a:endParaRPr lang="cs-CZ" sz="1200" dirty="0" smtClean="0"/>
          </a:p>
          <a:p>
            <a:pPr marL="171450" indent="-171450">
              <a:buFont typeface="Arial" pitchFamily="34" charset="0"/>
              <a:buChar char="•"/>
            </a:pPr>
            <a:r>
              <a:rPr lang="cs-CZ" sz="1200" dirty="0" smtClean="0"/>
              <a:t>většinou je třeba tyto pojmy odlišit – (</a:t>
            </a:r>
            <a:r>
              <a:rPr lang="cs-CZ" sz="1200" dirty="0" smtClean="0">
                <a:effectLst/>
              </a:rPr>
              <a:t>manažeři nenesou riziko podnikání - manažer při krachu firmy může přijít maximálně o místo, podnikatel o peníze)</a:t>
            </a:r>
            <a:r>
              <a:rPr lang="cs-CZ" sz="1200" dirty="0" smtClean="0"/>
              <a:t> </a:t>
            </a:r>
          </a:p>
          <a:p>
            <a:pPr marL="171450" indent="-171450">
              <a:buFont typeface="Arial" pitchFamily="34" charset="0"/>
              <a:buChar char="•"/>
            </a:pPr>
            <a:r>
              <a:rPr lang="cs-CZ" sz="1200" dirty="0" smtClean="0"/>
              <a:t>v současné době se pojem manažer, zejména v anglosaských zemích, používá pro označování všech osob, které zodpovídají za chod organizace nebo její části, ať již se jedná o podnikání, veřejnou správu nebo o společenské neziskové organizace. </a:t>
            </a:r>
            <a:endParaRPr lang="cs-CZ" sz="1200" dirty="0" smtClean="0">
              <a:effectLst/>
            </a:endParaRPr>
          </a:p>
          <a:p>
            <a:endParaRPr lang="cs-CZ" sz="1200" dirty="0" smtClean="0">
              <a:effectLst/>
            </a:endParaRPr>
          </a:p>
          <a:p>
            <a:endParaRPr lang="cs-CZ" sz="1200" dirty="0" smtClean="0">
              <a:effectLst/>
            </a:endParaRPr>
          </a:p>
          <a:p>
            <a:r>
              <a:rPr lang="cs-CZ" sz="1200" dirty="0"/>
              <a:t> </a:t>
            </a:r>
            <a:endParaRPr lang="cs-CZ" sz="1200" dirty="0">
              <a:effectLst/>
            </a:endParaRPr>
          </a:p>
        </p:txBody>
      </p:sp>
    </p:spTree>
    <p:extLst>
      <p:ext uri="{BB962C8B-B14F-4D97-AF65-F5344CB8AC3E}">
        <p14:creationId xmlns="" xmlns:p14="http://schemas.microsoft.com/office/powerpoint/2010/main" val="1738305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Management a manažer</a:t>
            </a:r>
            <a:endParaRPr lang="cs-CZ" dirty="0"/>
          </a:p>
        </p:txBody>
      </p:sp>
      <p:sp>
        <p:nvSpPr>
          <p:cNvPr id="3" name="TextovéPole 2"/>
          <p:cNvSpPr txBox="1"/>
          <p:nvPr/>
        </p:nvSpPr>
        <p:spPr>
          <a:xfrm>
            <a:off x="1054970" y="1484784"/>
            <a:ext cx="7981526" cy="5293757"/>
          </a:xfrm>
          <a:prstGeom prst="rect">
            <a:avLst/>
          </a:prstGeom>
          <a:noFill/>
        </p:spPr>
        <p:txBody>
          <a:bodyPr wrap="square" rtlCol="0">
            <a:spAutoFit/>
          </a:bodyPr>
          <a:lstStyle/>
          <a:p>
            <a:r>
              <a:rPr lang="cs-CZ" sz="1400" b="1" dirty="0" smtClean="0"/>
              <a:t>Charakteristické rysy manažera</a:t>
            </a:r>
            <a:endParaRPr lang="cs-CZ" sz="1400" dirty="0" smtClean="0"/>
          </a:p>
          <a:p>
            <a:pPr marL="171450" indent="-171450">
              <a:buFont typeface="Arial" pitchFamily="34" charset="0"/>
              <a:buChar char="•"/>
            </a:pPr>
            <a:r>
              <a:rPr lang="cs-CZ" sz="1200" dirty="0" smtClean="0"/>
              <a:t>řídí práci a přebírá odpovědnost za výsledky práce jiných lidí (náplň práce manažera je v podstatě plnění řídících činností)</a:t>
            </a:r>
          </a:p>
          <a:p>
            <a:pPr marL="171450" lvl="0" indent="-171450">
              <a:buFont typeface="Arial" pitchFamily="34" charset="0"/>
              <a:buChar char="•"/>
            </a:pPr>
            <a:r>
              <a:rPr lang="cs-CZ" sz="1200" dirty="0" smtClean="0"/>
              <a:t>čím je manažer postaven výše, tím více se musí řídit principem univerzálnosti</a:t>
            </a:r>
          </a:p>
          <a:p>
            <a:pPr marL="171450" lvl="0" indent="-171450">
              <a:buFont typeface="Arial" pitchFamily="34" charset="0"/>
              <a:buChar char="•"/>
            </a:pPr>
            <a:r>
              <a:rPr lang="cs-CZ" sz="1200" dirty="0" smtClean="0"/>
              <a:t>manažer musí mít specifické vlastnosti vrozené a získané intenzivním studiem</a:t>
            </a:r>
          </a:p>
          <a:p>
            <a:pPr marL="171450" lvl="0" indent="-171450">
              <a:buFont typeface="Arial" pitchFamily="34" charset="0"/>
              <a:buChar char="•"/>
            </a:pPr>
            <a:r>
              <a:rPr lang="cs-CZ" sz="1200" dirty="0" smtClean="0"/>
              <a:t>odborníci tvrdí, že pouze asi 30% řídící práce se dá naučit, zbytek je individuální umění každého manažera</a:t>
            </a:r>
          </a:p>
          <a:p>
            <a:r>
              <a:rPr lang="cs-CZ" sz="1200" b="1" dirty="0" smtClean="0"/>
              <a:t>Vrozené vlastnosti</a:t>
            </a:r>
            <a:endParaRPr lang="cs-CZ" sz="1200" dirty="0" smtClean="0"/>
          </a:p>
          <a:p>
            <a:pPr marL="171450" indent="-171450">
              <a:buFont typeface="Arial" pitchFamily="34" charset="0"/>
              <a:buChar char="•"/>
            </a:pPr>
            <a:r>
              <a:rPr lang="cs-CZ" sz="1200" dirty="0" smtClean="0"/>
              <a:t>potřeba řídit a mít moc</a:t>
            </a:r>
          </a:p>
          <a:p>
            <a:pPr marL="171450" indent="-171450">
              <a:buFont typeface="Arial" pitchFamily="34" charset="0"/>
              <a:buChar char="•"/>
            </a:pPr>
            <a:r>
              <a:rPr lang="cs-CZ" sz="1200" dirty="0" smtClean="0"/>
              <a:t>umění vcítit se do potřeb spolupracovníků</a:t>
            </a:r>
          </a:p>
          <a:p>
            <a:r>
              <a:rPr lang="cs-CZ" sz="1200" b="1" dirty="0" smtClean="0"/>
              <a:t>Získané znalosti a dovednosti</a:t>
            </a:r>
            <a:endParaRPr lang="cs-CZ" sz="1200" dirty="0" smtClean="0"/>
          </a:p>
          <a:p>
            <a:pPr marL="171450" lvl="0" indent="-171450">
              <a:buFont typeface="Arial" pitchFamily="34" charset="0"/>
              <a:buChar char="•"/>
            </a:pPr>
            <a:r>
              <a:rPr lang="cs-CZ" sz="1200" dirty="0" smtClean="0"/>
              <a:t>praxe</a:t>
            </a:r>
          </a:p>
          <a:p>
            <a:pPr marL="171450" lvl="0" indent="-171450">
              <a:buFont typeface="Arial" pitchFamily="34" charset="0"/>
              <a:buChar char="•"/>
            </a:pPr>
            <a:r>
              <a:rPr lang="cs-CZ" sz="1200" dirty="0" smtClean="0"/>
              <a:t>teorie podnikání</a:t>
            </a:r>
          </a:p>
          <a:p>
            <a:pPr marL="171450" lvl="0" indent="-171450">
              <a:buFont typeface="Arial" pitchFamily="34" charset="0"/>
              <a:buChar char="•"/>
            </a:pPr>
            <a:r>
              <a:rPr lang="cs-CZ" sz="1200" dirty="0" smtClean="0"/>
              <a:t>ekonomické teorie</a:t>
            </a:r>
          </a:p>
          <a:p>
            <a:pPr marL="171450" lvl="0" indent="-171450">
              <a:buFont typeface="Arial" pitchFamily="34" charset="0"/>
              <a:buChar char="•"/>
            </a:pPr>
            <a:r>
              <a:rPr lang="cs-CZ" sz="1200" dirty="0" smtClean="0"/>
              <a:t>psychologické znalost</a:t>
            </a:r>
          </a:p>
          <a:p>
            <a:pPr marL="171450" lvl="0" indent="-171450">
              <a:buFont typeface="Arial" pitchFamily="34" charset="0"/>
              <a:buChar char="•"/>
            </a:pPr>
            <a:r>
              <a:rPr lang="cs-CZ" sz="1200" dirty="0" smtClean="0"/>
              <a:t>metody řízení</a:t>
            </a:r>
          </a:p>
          <a:p>
            <a:pPr marL="171450" lvl="0" indent="-171450">
              <a:buFont typeface="Arial" pitchFamily="34" charset="0"/>
              <a:buChar char="•"/>
            </a:pPr>
            <a:r>
              <a:rPr lang="cs-CZ" sz="1200" dirty="0" smtClean="0"/>
              <a:t>dobrá tělesná a duševní kondice</a:t>
            </a:r>
          </a:p>
          <a:p>
            <a:r>
              <a:rPr lang="cs-CZ" sz="1200" b="1" dirty="0" smtClean="0"/>
              <a:t>Obsah </a:t>
            </a:r>
            <a:r>
              <a:rPr lang="cs-CZ" sz="1200" b="1" dirty="0"/>
              <a:t>práce manažera</a:t>
            </a:r>
            <a:endParaRPr lang="cs-CZ" sz="1200" b="1" dirty="0" smtClean="0">
              <a:effectLst/>
            </a:endParaRPr>
          </a:p>
          <a:p>
            <a:r>
              <a:rPr lang="cs-CZ" sz="1200" dirty="0"/>
              <a:t>Každý manažer vykonává velké množství velmi rozdílných, plánovaných i </a:t>
            </a:r>
            <a:r>
              <a:rPr lang="cs-CZ" sz="1200" dirty="0" smtClean="0"/>
              <a:t>neplánovaných</a:t>
            </a:r>
            <a:r>
              <a:rPr lang="cs-CZ" sz="1200" dirty="0"/>
              <a:t>, technických, personálních, administrativních aj. činností.</a:t>
            </a:r>
            <a:endParaRPr lang="cs-CZ" sz="1200" dirty="0" smtClean="0">
              <a:effectLst/>
            </a:endParaRPr>
          </a:p>
          <a:p>
            <a:r>
              <a:rPr lang="cs-CZ" sz="1200" dirty="0"/>
              <a:t>Konkrétní obsah a náplň práce jednotlivých manažerů (řídících či vedoucích pracovníků) je velmi variabilní a závisí zejména na:</a:t>
            </a:r>
            <a:endParaRPr lang="cs-CZ" sz="1200" dirty="0" smtClean="0">
              <a:effectLst/>
            </a:endParaRPr>
          </a:p>
          <a:p>
            <a:r>
              <a:rPr lang="cs-CZ" sz="1200" dirty="0"/>
              <a:t>·        druhu, velikosti, organizační kultuře a cílech organizace,</a:t>
            </a:r>
            <a:endParaRPr lang="cs-CZ" sz="1200" dirty="0" smtClean="0">
              <a:effectLst/>
            </a:endParaRPr>
          </a:p>
          <a:p>
            <a:r>
              <a:rPr lang="cs-CZ" sz="1200" dirty="0"/>
              <a:t>·        typu organizační a řídící struktury a na řídícím stupni, na kterém manažer plní úkoly,</a:t>
            </a:r>
            <a:endParaRPr lang="cs-CZ" sz="1200" dirty="0" smtClean="0">
              <a:effectLst/>
            </a:endParaRPr>
          </a:p>
          <a:p>
            <a:r>
              <a:rPr lang="cs-CZ" sz="1200" dirty="0"/>
              <a:t>·        profesním zaměření manažera tzn. zda pracuje v oblasti výrobní, marketingové, finanční aj.,</a:t>
            </a:r>
            <a:endParaRPr lang="cs-CZ" sz="1200" dirty="0" smtClean="0">
              <a:effectLst/>
            </a:endParaRPr>
          </a:p>
          <a:p>
            <a:r>
              <a:rPr lang="cs-CZ" sz="1200" dirty="0"/>
              <a:t>·        technické a technologické úrovni procesů v organizaci,</a:t>
            </a:r>
            <a:endParaRPr lang="cs-CZ" sz="1200" dirty="0" smtClean="0">
              <a:effectLst/>
            </a:endParaRPr>
          </a:p>
          <a:p>
            <a:r>
              <a:rPr lang="cs-CZ" sz="1200" dirty="0"/>
              <a:t>·        počtu a kvalifikaci spolupracovníků a podřízených pracovníků,</a:t>
            </a:r>
            <a:endParaRPr lang="cs-CZ" sz="1200" dirty="0" smtClean="0">
              <a:effectLst/>
            </a:endParaRPr>
          </a:p>
          <a:p>
            <a:r>
              <a:rPr lang="cs-CZ" sz="1200" dirty="0"/>
              <a:t>·        stadiu rozvoje odvětví, konkurenci v odvětví a na situaci ve vnějším prostředí.</a:t>
            </a:r>
            <a:endParaRPr lang="cs-CZ" sz="1200" dirty="0" smtClean="0">
              <a:effectLst/>
            </a:endParaRPr>
          </a:p>
          <a:p>
            <a:r>
              <a:rPr lang="cs-CZ" sz="1200" dirty="0" smtClean="0"/>
              <a:t>Při bližší charakteristice a klasifikaci obsahu práce manažera se nejčastěji rozlišují </a:t>
            </a:r>
            <a:r>
              <a:rPr lang="cs-CZ" sz="1200" b="1" dirty="0" smtClean="0"/>
              <a:t>manažerské funkce a manažerské role</a:t>
            </a:r>
            <a:r>
              <a:rPr lang="cs-CZ" sz="1200" dirty="0" smtClean="0"/>
              <a:t>.</a:t>
            </a:r>
            <a:endParaRPr lang="cs-CZ" sz="1200" dirty="0" smtClean="0">
              <a:effectLst/>
            </a:endParaRPr>
          </a:p>
          <a:p>
            <a:endParaRPr lang="cs-CZ" sz="1200" dirty="0">
              <a:effectLst/>
            </a:endParaRPr>
          </a:p>
        </p:txBody>
      </p:sp>
    </p:spTree>
    <p:extLst>
      <p:ext uri="{BB962C8B-B14F-4D97-AF65-F5344CB8AC3E}">
        <p14:creationId xmlns="" xmlns:p14="http://schemas.microsoft.com/office/powerpoint/2010/main" val="187857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2862322"/>
          </a:xfrm>
          <a:prstGeom prst="rect">
            <a:avLst/>
          </a:prstGeom>
        </p:spPr>
        <p:txBody>
          <a:bodyPr wrap="square">
            <a:spAutoFit/>
          </a:bodyPr>
          <a:lstStyle/>
          <a:p>
            <a:pPr marL="114300" indent="0">
              <a:buNone/>
            </a:pPr>
            <a:r>
              <a:rPr lang="cs-CZ" dirty="0" smtClean="0"/>
              <a:t>Zdroje:</a:t>
            </a:r>
          </a:p>
          <a:p>
            <a:r>
              <a:rPr lang="cs-CZ" dirty="0" err="1" smtClean="0"/>
              <a:t>Kotler</a:t>
            </a:r>
            <a:r>
              <a:rPr lang="cs-CZ" dirty="0" smtClean="0"/>
              <a:t>, </a:t>
            </a:r>
            <a:r>
              <a:rPr lang="cs-CZ" dirty="0" err="1" smtClean="0"/>
              <a:t>Philip</a:t>
            </a:r>
            <a:r>
              <a:rPr lang="cs-CZ" dirty="0" smtClean="0"/>
              <a:t>: Marketing management, </a:t>
            </a:r>
            <a:r>
              <a:rPr lang="cs-CZ" dirty="0" err="1" smtClean="0"/>
              <a:t>Grada</a:t>
            </a:r>
            <a:r>
              <a:rPr lang="cs-CZ" dirty="0" smtClean="0"/>
              <a:t> </a:t>
            </a:r>
            <a:r>
              <a:rPr lang="cs-CZ" dirty="0" err="1" smtClean="0"/>
              <a:t>Publishing</a:t>
            </a:r>
            <a:r>
              <a:rPr lang="cs-CZ" dirty="0" smtClean="0"/>
              <a:t>, spol. s.r.o., 10. rozšířené vydání, Praha, 2001</a:t>
            </a:r>
          </a:p>
          <a:p>
            <a:r>
              <a:rPr lang="cs-CZ" dirty="0" err="1" smtClean="0"/>
              <a:t>Maruani</a:t>
            </a:r>
            <a:r>
              <a:rPr lang="cs-CZ" dirty="0" smtClean="0"/>
              <a:t>, </a:t>
            </a:r>
            <a:r>
              <a:rPr lang="cs-CZ" dirty="0" err="1" smtClean="0"/>
              <a:t>Laurent</a:t>
            </a:r>
            <a:r>
              <a:rPr lang="cs-CZ" dirty="0" smtClean="0"/>
              <a:t>: Abeceda marketingu, Management </a:t>
            </a:r>
            <a:r>
              <a:rPr lang="cs-CZ" dirty="0" err="1" smtClean="0"/>
              <a:t>Press</a:t>
            </a:r>
            <a:r>
              <a:rPr lang="cs-CZ" dirty="0" smtClean="0"/>
              <a:t>, Praha,1995</a:t>
            </a:r>
          </a:p>
          <a:p>
            <a:r>
              <a:rPr lang="cs-CZ" dirty="0" smtClean="0"/>
              <a:t>Světlík, Jaroslav: Marketing – cesta k trhu, EKKA, Zlín, 1994</a:t>
            </a:r>
          </a:p>
          <a:p>
            <a:r>
              <a:rPr lang="cs-CZ" dirty="0" smtClean="0"/>
              <a:t>Švarcová, Jana: Ekonomie, CEED, Zlín, 2010</a:t>
            </a:r>
          </a:p>
          <a:p>
            <a:r>
              <a:rPr lang="cs-CZ" dirty="0" smtClean="0"/>
              <a:t>http://cs.wikipedia.org</a:t>
            </a:r>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208</TotalTime>
  <Words>262</Words>
  <Application>Microsoft Office PowerPoint</Application>
  <PresentationFormat>Předvádění na obrazovce (4:3)</PresentationFormat>
  <Paragraphs>85</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Snímek 1</vt:lpstr>
      <vt:lpstr>Management a manažer</vt:lpstr>
      <vt:lpstr>Management a manažer</vt:lpstr>
      <vt:lpstr>Management a manažer</vt:lpstr>
      <vt:lpstr>Snímek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 manažer</dc:title>
  <dc:creator>Pavel Bryknar</dc:creator>
  <cp:lastModifiedBy>Šormovi</cp:lastModifiedBy>
  <cp:revision>15</cp:revision>
  <dcterms:created xsi:type="dcterms:W3CDTF">2013-05-03T05:19:41Z</dcterms:created>
  <dcterms:modified xsi:type="dcterms:W3CDTF">2013-05-22T20:32:40Z</dcterms:modified>
</cp:coreProperties>
</file>