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60" r:id="rId4"/>
    <p:sldId id="259" r:id="rId5"/>
    <p:sldId id="257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F82D9-6C20-4348-88DD-E3DAA71C98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EFB4D-667B-4876-A70B-E1B8021DAB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20494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F82D9-6C20-4348-88DD-E3DAA71C98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EFB4D-667B-4876-A70B-E1B8021DAB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489946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F82D9-6C20-4348-88DD-E3DAA71C98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EFB4D-667B-4876-A70B-E1B8021DAB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216883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F82D9-6C20-4348-88DD-E3DAA71C98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EFB4D-667B-4876-A70B-E1B8021DAB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7390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F82D9-6C20-4348-88DD-E3DAA71C98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EFB4D-667B-4876-A70B-E1B8021DAB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9404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F82D9-6C20-4348-88DD-E3DAA71C98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EFB4D-667B-4876-A70B-E1B8021DAB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675930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F82D9-6C20-4348-88DD-E3DAA71C98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EFB4D-667B-4876-A70B-E1B8021DAB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85646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F82D9-6C20-4348-88DD-E3DAA71C98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EFB4D-667B-4876-A70B-E1B8021DAB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0781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F82D9-6C20-4348-88DD-E3DAA71C98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EFB4D-667B-4876-A70B-E1B8021DAB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828792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F82D9-6C20-4348-88DD-E3DAA71C98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EFB4D-667B-4876-A70B-E1B8021DAB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61971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F82D9-6C20-4348-88DD-E3DAA71C98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EFB4D-667B-4876-A70B-E1B8021DAB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5379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5F82D9-6C20-4348-88DD-E3DAA71C98F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9EFB4D-667B-4876-A70B-E1B8021DAB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474415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2" Type="http://schemas.openxmlformats.org/officeDocument/2006/relationships/hyperlink" Target="http://www.google.cz/url?sa=i&amp;rct=j&amp;q=management+struktura&amp;source=images&amp;cd=&amp;cad=rja&amp;docid=Us0DRpm5ePexxM&amp;tbnid=pkidrRuvI6sC4M:&amp;ved=0CAUQjRw&amp;url=http://www.alukov.cz/cs/alukov/o-spolecnosti/management-a-struktura-spolecnosti&amp;ei=BHiDUbztOITnOfn5gYAL&amp;bvm=bv.45960087,d.ZWU&amp;psig=AFQjCNEQ8RJBRS-d_Esvy70llb-8lPMoLg&amp;ust=1367656825069406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google.cz/url?sa=i&amp;rct=j&amp;q=management+pyramida&amp;source=images&amp;cd=&amp;cad=rja&amp;docid=bsOc9bIgBC1FOM&amp;tbnid=MTZ08rDLZAmQBM:&amp;ved=0CAUQjRw&amp;url=http://www.picstopin.com/561/management-levels-pyramid-chart/http:||www*rff*com|management_levels*png/&amp;ei=3XmDUZDCLMO9Pf2OgNgI&amp;bvm=bv.45960087,d.ZWU&amp;psig=AFQjCNHVTUONW-p4oJD4XiAM2TS_FNc_WQ&amp;ust=1367657298116920" TargetMode="External"/><Relationship Id="rId5" Type="http://schemas.openxmlformats.org/officeDocument/2006/relationships/image" Target="../media/image3.png"/><Relationship Id="rId4" Type="http://schemas.openxmlformats.org/officeDocument/2006/relationships/hyperlink" Target="http://www.google.cz/url?sa=i&amp;rct=j&amp;q=management+pyramida&amp;source=images&amp;cd=&amp;cad=rja&amp;docid=7lJvn7qDgVO7HM&amp;tbnid=IkVEn5l1GYnnJM:&amp;ved=0CAUQjRw&amp;url=http://www.bbc.co.uk/bitesize/higher/business_management/business_enterprise/decision_making_business/revision/1/&amp;ei=bXqDUeyQLsmkPYL1gcgB&amp;bvm=bv.45960087,d.ZWU&amp;psig=AFQjCNHVTUONW-p4oJD4XiAM2TS_FNc_WQ&amp;ust=1367657298116920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259632" y="1772816"/>
          <a:ext cx="6768752" cy="4640658"/>
        </p:xfrm>
        <a:graphic>
          <a:graphicData uri="http://schemas.openxmlformats.org/drawingml/2006/table">
            <a:tbl>
              <a:tblPr/>
              <a:tblGrid>
                <a:gridCol w="1512168"/>
                <a:gridCol w="5256584"/>
              </a:tblGrid>
              <a:tr h="50568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Název školy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Číslo projektu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Název materiálu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Role manažera </a:t>
                      </a:r>
                      <a:r>
                        <a:rPr lang="cs-CZ" sz="1400" smtClean="0">
                          <a:latin typeface="+mn-lt"/>
                          <a:ea typeface="Times New Roman"/>
                          <a:cs typeface="Arial" pitchFamily="34" charset="0"/>
                        </a:rPr>
                        <a:t>(</a:t>
                      </a:r>
                      <a:r>
                        <a:rPr lang="cs-CZ" sz="14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VY_32_INOVACE_05.02.14)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Mgr.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Vladimír Šorma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Tematická oblast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Marketing a management</a:t>
                      </a:r>
                      <a:endParaRPr lang="cs-CZ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Ročník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Sedmý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Datum tvorby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Říjen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2012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283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Anotace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Prezentace je určena pro výuku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marketingu a managementu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v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hodinách Základů společenských věd - Ekonomie ve třetím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ročníku, seznamuje studenty se základními termíny v oboru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marketingu a managementu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15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Metodický pokyn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Šablona slouží jako digitalizovaná učebnice pro žáky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třetího ročníku  Základů společenských věd – Ekonomie;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jednotlivé strany prezentace na sebe tematicky navazují, řeší problematiku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definice a role manažera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.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Časová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dotace materiálu je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15-20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minut.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648072"/>
          </a:xfrm>
        </p:spPr>
        <p:txBody>
          <a:bodyPr>
            <a:normAutofit fontScale="90000"/>
          </a:bodyPr>
          <a:lstStyle/>
          <a:p>
            <a:pPr lvl="0"/>
            <a:r>
              <a:rPr lang="cs-CZ" sz="4900" dirty="0"/>
              <a:t>Role </a:t>
            </a:r>
            <a:r>
              <a:rPr lang="cs-CZ" sz="4900" dirty="0" smtClean="0"/>
              <a:t>manažera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43778" y="1484784"/>
            <a:ext cx="7488832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Manažerské role</a:t>
            </a:r>
            <a:endParaRPr lang="cs-CZ" sz="1600" b="1" dirty="0" smtClean="0">
              <a:effectLst/>
            </a:endParaRPr>
          </a:p>
          <a:p>
            <a:pPr marL="171450" indent="-171450">
              <a:buFontTx/>
              <a:buChar char="-"/>
            </a:pPr>
            <a:r>
              <a:rPr lang="cs-CZ" sz="1200" dirty="0" smtClean="0"/>
              <a:t>v teorii i praxi managementu je přikládán značný význam problematice manažerských rolí</a:t>
            </a:r>
          </a:p>
          <a:p>
            <a:pPr marL="171450" indent="-171450">
              <a:buFontTx/>
              <a:buChar char="-"/>
            </a:pPr>
            <a:r>
              <a:rPr lang="cs-CZ" sz="1200" b="1" dirty="0" smtClean="0"/>
              <a:t>role formální</a:t>
            </a:r>
            <a:r>
              <a:rPr lang="cs-CZ" sz="1200" dirty="0" smtClean="0"/>
              <a:t>, vyplývající z pracovních vztahů a z formálního postavení manažera v řídící struktuře organizace (např. ředitel, předseda, vedoucí oddělení, míst aj.)</a:t>
            </a:r>
          </a:p>
          <a:p>
            <a:pPr marL="171450" indent="-171450">
              <a:buFontTx/>
              <a:buChar char="-"/>
            </a:pPr>
            <a:r>
              <a:rPr lang="cs-CZ" sz="1200" b="1" dirty="0" smtClean="0"/>
              <a:t>role neformální,</a:t>
            </a:r>
            <a:r>
              <a:rPr lang="cs-CZ" sz="1200" dirty="0" smtClean="0"/>
              <a:t> vyplývající z osobních vztahů mezi pracovníky (např. přítel)</a:t>
            </a:r>
          </a:p>
          <a:p>
            <a:pPr marL="171450" indent="-171450">
              <a:buFontTx/>
              <a:buChar char="-"/>
            </a:pPr>
            <a:r>
              <a:rPr lang="cs-CZ" sz="1200" dirty="0" smtClean="0"/>
              <a:t>každý manažer zaujímá tři formální role; roli vedoucího  (nadřízeného), roli podřízeného a roli spolupracovníka</a:t>
            </a:r>
          </a:p>
          <a:p>
            <a:pPr marL="171450" indent="-171450">
              <a:buFontTx/>
              <a:buChar char="-"/>
            </a:pPr>
            <a:r>
              <a:rPr lang="cs-CZ" sz="1200" dirty="0" smtClean="0"/>
              <a:t>nejznámější a nejčastěji citovanou charakteristiku rolí manažera provedl H. </a:t>
            </a:r>
            <a:r>
              <a:rPr lang="cs-CZ" sz="1200" dirty="0" err="1" smtClean="0"/>
              <a:t>Mintzberg</a:t>
            </a:r>
            <a:r>
              <a:rPr lang="cs-CZ" sz="1200" dirty="0" smtClean="0"/>
              <a:t> (profesor řízení na </a:t>
            </a:r>
            <a:r>
              <a:rPr lang="cs-CZ" sz="1200" dirty="0" err="1" smtClean="0"/>
              <a:t>McGill</a:t>
            </a:r>
            <a:r>
              <a:rPr lang="cs-CZ" sz="1200" dirty="0" smtClean="0"/>
              <a:t> University v Montrealu</a:t>
            </a:r>
            <a:r>
              <a:rPr lang="cs-CZ" sz="1200" dirty="0"/>
              <a:t> </a:t>
            </a:r>
            <a:r>
              <a:rPr lang="cs-CZ" sz="1200" dirty="0" smtClean="0"/>
              <a:t>r. 1973), který rozlišuje manažerské role informační, interpersonální a rozhodovací </a:t>
            </a:r>
          </a:p>
          <a:p>
            <a:r>
              <a:rPr lang="cs-CZ" sz="1200" b="1" dirty="0" smtClean="0"/>
              <a:t>interpersonální</a:t>
            </a:r>
          </a:p>
          <a:p>
            <a:pPr lvl="1"/>
            <a:r>
              <a:rPr lang="cs-CZ" sz="1200" dirty="0" smtClean="0"/>
              <a:t>reprezentant – povinnost vyplývající z titulu funkce (oběd se zákazníkem)</a:t>
            </a:r>
          </a:p>
          <a:p>
            <a:pPr lvl="1"/>
            <a:r>
              <a:rPr lang="cs-CZ" sz="1200" dirty="0" smtClean="0"/>
              <a:t>vedoucí – odpovědný za svěřený organizační celek v podniku</a:t>
            </a:r>
          </a:p>
          <a:p>
            <a:pPr lvl="1"/>
            <a:r>
              <a:rPr lang="cs-CZ" sz="1200" dirty="0" smtClean="0"/>
              <a:t>koordinátor – při jednání s lidmi mimo svěřenou jednotku</a:t>
            </a:r>
          </a:p>
          <a:p>
            <a:pPr lvl="0"/>
            <a:r>
              <a:rPr lang="cs-CZ" sz="1200" b="1" dirty="0" smtClean="0"/>
              <a:t>informační</a:t>
            </a:r>
          </a:p>
          <a:p>
            <a:pPr lvl="1"/>
            <a:r>
              <a:rPr lang="cs-CZ" sz="1200" dirty="0" smtClean="0"/>
              <a:t>monitor – přijímá informace</a:t>
            </a:r>
          </a:p>
          <a:p>
            <a:pPr lvl="1"/>
            <a:r>
              <a:rPr lang="cs-CZ" sz="1200" dirty="0" smtClean="0"/>
              <a:t>rozsévač – rozděluje informace</a:t>
            </a:r>
          </a:p>
          <a:p>
            <a:pPr lvl="1"/>
            <a:r>
              <a:rPr lang="cs-CZ" sz="1200" dirty="0" smtClean="0"/>
              <a:t>mluvčí – zajišťuje informovanost</a:t>
            </a:r>
          </a:p>
          <a:p>
            <a:pPr lvl="0"/>
            <a:r>
              <a:rPr lang="cs-CZ" sz="1200" b="1" dirty="0" smtClean="0"/>
              <a:t>rozhodovací</a:t>
            </a:r>
          </a:p>
          <a:p>
            <a:pPr lvl="1"/>
            <a:r>
              <a:rPr lang="cs-CZ" sz="1200" dirty="0" smtClean="0"/>
              <a:t>podnikatel – iniciuje změny v podniku</a:t>
            </a:r>
          </a:p>
          <a:p>
            <a:pPr lvl="1"/>
            <a:r>
              <a:rPr lang="cs-CZ" sz="1200" dirty="0" smtClean="0"/>
              <a:t>zachránce – jedná podle vzniklé situace, kterou se snaží dostat pod kontrolou</a:t>
            </a:r>
          </a:p>
          <a:p>
            <a:pPr lvl="1"/>
            <a:r>
              <a:rPr lang="cs-CZ" sz="1200" dirty="0" smtClean="0"/>
              <a:t>alokátor – rozhoduje o použití omezených zdrojů (financí, času, materiálu)</a:t>
            </a:r>
          </a:p>
          <a:p>
            <a:pPr lvl="1"/>
            <a:r>
              <a:rPr lang="cs-CZ" sz="1200" dirty="0" smtClean="0"/>
              <a:t>vyjednávač – jedná s lidmi protichůdných zájmů a snaží se nalézt kompromis</a:t>
            </a:r>
          </a:p>
          <a:p>
            <a:pPr marL="171450" indent="-171450">
              <a:buFontTx/>
              <a:buChar char="-"/>
            </a:pPr>
            <a:endParaRPr lang="cs-CZ" sz="1200" dirty="0" smtClean="0"/>
          </a:p>
          <a:p>
            <a:pPr lvl="1"/>
            <a:endParaRPr lang="cs-CZ" sz="1200" dirty="0"/>
          </a:p>
          <a:p>
            <a:pPr lvl="1"/>
            <a:endParaRPr lang="cs-CZ" sz="1200" dirty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="" xmlns:p14="http://schemas.microsoft.com/office/powerpoint/2010/main" val="6912861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720080"/>
          </a:xfrm>
        </p:spPr>
        <p:txBody>
          <a:bodyPr>
            <a:normAutofit fontScale="90000"/>
          </a:bodyPr>
          <a:lstStyle/>
          <a:p>
            <a:pPr lvl="0"/>
            <a:r>
              <a:rPr lang="cs-CZ" sz="4900" dirty="0"/>
              <a:t>Role </a:t>
            </a:r>
            <a:r>
              <a:rPr lang="cs-CZ" sz="4900" dirty="0" smtClean="0"/>
              <a:t>manažera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1340768"/>
            <a:ext cx="734481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Manažerské role</a:t>
            </a:r>
          </a:p>
          <a:p>
            <a:endParaRPr lang="cs-CZ" sz="1600" b="1" dirty="0" smtClean="0">
              <a:effectLst/>
            </a:endParaRPr>
          </a:p>
          <a:p>
            <a:r>
              <a:rPr lang="cs-CZ" sz="1200" b="1" dirty="0" smtClean="0"/>
              <a:t>Role manažera podle stylu řízení</a:t>
            </a:r>
            <a:endParaRPr lang="cs-CZ" sz="1200" dirty="0"/>
          </a:p>
          <a:p>
            <a:r>
              <a:rPr lang="cs-CZ" sz="1200" i="1" u="sng" dirty="0" smtClean="0"/>
              <a:t>1</a:t>
            </a:r>
            <a:r>
              <a:rPr lang="cs-CZ" sz="1200" i="1" u="sng" dirty="0"/>
              <a:t>. autokratický</a:t>
            </a:r>
            <a:r>
              <a:rPr lang="cs-CZ" sz="1200" dirty="0"/>
              <a:t> = pravomoc bez konzultace s ostatními, odpovídá sám za všechna   rozhodnutí</a:t>
            </a:r>
          </a:p>
          <a:p>
            <a:r>
              <a:rPr lang="cs-CZ" sz="1200" dirty="0"/>
              <a:t>- hodí se tam, kde jsou nutná rychlá rozhodnutí = krizový manažer</a:t>
            </a:r>
          </a:p>
          <a:p>
            <a:r>
              <a:rPr lang="cs-CZ" sz="1200" u="sng" dirty="0"/>
              <a:t>nadřízený</a:t>
            </a:r>
            <a:r>
              <a:rPr lang="cs-CZ" sz="1200" dirty="0"/>
              <a:t> = sám za všechna rozhodnutí</a:t>
            </a:r>
          </a:p>
          <a:p>
            <a:r>
              <a:rPr lang="cs-CZ" sz="1200" u="sng" dirty="0"/>
              <a:t>pracovník</a:t>
            </a:r>
            <a:r>
              <a:rPr lang="cs-CZ" sz="1200" dirty="0"/>
              <a:t> = omezená pracovní motivace, nedostatečná možnost rozvoje</a:t>
            </a:r>
          </a:p>
          <a:p>
            <a:r>
              <a:rPr lang="cs-CZ" sz="1200" i="1" u="sng" dirty="0" smtClean="0"/>
              <a:t>2</a:t>
            </a:r>
            <a:r>
              <a:rPr lang="cs-CZ" sz="1200" i="1" u="sng" dirty="0"/>
              <a:t>. demokratický </a:t>
            </a:r>
            <a:r>
              <a:rPr lang="cs-CZ" sz="1200" dirty="0"/>
              <a:t>= kooperativní styl vedení</a:t>
            </a:r>
          </a:p>
          <a:p>
            <a:r>
              <a:rPr lang="cs-CZ" sz="1200" dirty="0"/>
              <a:t>- možnost se volně vyjadřovat k úkolům, ale řídící pracovník má konečné slovo</a:t>
            </a:r>
          </a:p>
          <a:p>
            <a:r>
              <a:rPr lang="cs-CZ" sz="1200" dirty="0"/>
              <a:t>- vhodný tam, kde jsou zaměstnanci profesionálové</a:t>
            </a:r>
          </a:p>
          <a:p>
            <a:r>
              <a:rPr lang="cs-CZ" sz="1200" u="sng" dirty="0"/>
              <a:t>nadřízený </a:t>
            </a:r>
            <a:r>
              <a:rPr lang="cs-CZ" sz="1200" dirty="0"/>
              <a:t>= akceptuje své pracovníky jako partnery</a:t>
            </a:r>
          </a:p>
          <a:p>
            <a:r>
              <a:rPr lang="cs-CZ" sz="1200" u="sng" dirty="0"/>
              <a:t>pracovník</a:t>
            </a:r>
            <a:r>
              <a:rPr lang="cs-CZ" sz="1200" dirty="0"/>
              <a:t> = akceptuje předložené cíle</a:t>
            </a:r>
          </a:p>
          <a:p>
            <a:r>
              <a:rPr lang="cs-CZ" sz="1200" i="1" u="sng" dirty="0" smtClean="0"/>
              <a:t>3</a:t>
            </a:r>
            <a:r>
              <a:rPr lang="cs-CZ" sz="1200" i="1" u="sng" dirty="0"/>
              <a:t>. liberální</a:t>
            </a:r>
            <a:r>
              <a:rPr lang="cs-CZ" sz="1200" dirty="0"/>
              <a:t> = spíše konzultant</a:t>
            </a:r>
          </a:p>
          <a:p>
            <a:r>
              <a:rPr lang="cs-CZ" sz="1200" dirty="0"/>
              <a:t>- vytváří nápady pracovníkům</a:t>
            </a:r>
          </a:p>
          <a:p>
            <a:r>
              <a:rPr lang="cs-CZ" sz="1200" dirty="0"/>
              <a:t>- v tlakovém kolektivu se vyžaduje vysoká sebekázeň</a:t>
            </a:r>
          </a:p>
          <a:p>
            <a:r>
              <a:rPr lang="cs-CZ" sz="1200" u="sng" dirty="0"/>
              <a:t>nadřízený</a:t>
            </a:r>
            <a:r>
              <a:rPr lang="cs-CZ" sz="1200" dirty="0"/>
              <a:t> = nechá dělat pracovníky, to co pokládají za správné</a:t>
            </a:r>
          </a:p>
          <a:p>
            <a:r>
              <a:rPr lang="cs-CZ" sz="1200" u="sng" dirty="0"/>
              <a:t>pracovník</a:t>
            </a:r>
            <a:r>
              <a:rPr lang="cs-CZ" sz="1200" dirty="0"/>
              <a:t> = má plnou </a:t>
            </a:r>
            <a:r>
              <a:rPr lang="cs-CZ" sz="1200" dirty="0" smtClean="0"/>
              <a:t>volnost</a:t>
            </a:r>
          </a:p>
          <a:p>
            <a:endParaRPr lang="cs-CZ" sz="1200" dirty="0"/>
          </a:p>
          <a:p>
            <a:r>
              <a:rPr lang="cs-CZ" sz="1200" b="1" dirty="0" smtClean="0"/>
              <a:t>Role manažera podle stupně řízení </a:t>
            </a:r>
          </a:p>
          <a:p>
            <a:r>
              <a:rPr lang="cs-CZ" sz="1200" b="1" dirty="0" smtClean="0"/>
              <a:t>manažeři na nejvyšším stupni řízení organizace</a:t>
            </a:r>
            <a:r>
              <a:rPr lang="cs-CZ" sz="1200" dirty="0" smtClean="0"/>
              <a:t> tj. vrcholoví manažeři (vrcholový management,)</a:t>
            </a:r>
          </a:p>
          <a:p>
            <a:r>
              <a:rPr lang="cs-CZ" sz="1200" b="1" dirty="0" smtClean="0"/>
              <a:t>manažeři na středních stupních řízení</a:t>
            </a:r>
            <a:r>
              <a:rPr lang="cs-CZ" sz="1200" dirty="0" smtClean="0"/>
              <a:t> (střední management)</a:t>
            </a:r>
          </a:p>
          <a:p>
            <a:r>
              <a:rPr lang="cs-CZ" sz="1200" b="1" dirty="0" smtClean="0"/>
              <a:t>manažeři na základních stupních řízení </a:t>
            </a:r>
            <a:r>
              <a:rPr lang="cs-CZ" sz="1200" dirty="0" smtClean="0"/>
              <a:t>(základní management, management v první linii).</a:t>
            </a:r>
            <a:endParaRPr lang="cs-CZ" sz="1200" dirty="0" smtClean="0">
              <a:effectLst/>
            </a:endParaRPr>
          </a:p>
          <a:p>
            <a:r>
              <a:rPr lang="cs-CZ" sz="1200" dirty="0" smtClean="0"/>
              <a:t>V zahraničí se často používá pro označení vrcholových manažerů zkratka CEO (</a:t>
            </a:r>
            <a:r>
              <a:rPr lang="cs-CZ" sz="1200" dirty="0" err="1" smtClean="0"/>
              <a:t>Chief</a:t>
            </a:r>
            <a:r>
              <a:rPr lang="cs-CZ" sz="1200" dirty="0" smtClean="0"/>
              <a:t> </a:t>
            </a:r>
            <a:r>
              <a:rPr lang="cs-CZ" sz="1200" dirty="0" err="1" smtClean="0"/>
              <a:t>Executive</a:t>
            </a:r>
            <a:r>
              <a:rPr lang="cs-CZ" sz="1200" dirty="0" smtClean="0"/>
              <a:t> </a:t>
            </a:r>
            <a:r>
              <a:rPr lang="cs-CZ" sz="1200" dirty="0" err="1" smtClean="0"/>
              <a:t>Officer</a:t>
            </a:r>
            <a:r>
              <a:rPr lang="cs-CZ" sz="1200" dirty="0" smtClean="0"/>
              <a:t> - generální ředitel, prezident organizace aj. ) a obdobně např. COO (</a:t>
            </a:r>
            <a:r>
              <a:rPr lang="cs-CZ" sz="1200" dirty="0" err="1" smtClean="0"/>
              <a:t>Chief</a:t>
            </a:r>
            <a:r>
              <a:rPr lang="cs-CZ" sz="1200" dirty="0" smtClean="0"/>
              <a:t> </a:t>
            </a:r>
            <a:r>
              <a:rPr lang="cs-CZ" sz="1200" dirty="0" err="1" smtClean="0"/>
              <a:t>Operational</a:t>
            </a:r>
            <a:r>
              <a:rPr lang="cs-CZ" sz="1200" dirty="0" smtClean="0"/>
              <a:t> </a:t>
            </a:r>
            <a:r>
              <a:rPr lang="cs-CZ" sz="1200" dirty="0" err="1" smtClean="0"/>
              <a:t>Officer</a:t>
            </a:r>
            <a:r>
              <a:rPr lang="cs-CZ" sz="1200" dirty="0" smtClean="0"/>
              <a:t> - provozní ředitel), CFO (</a:t>
            </a:r>
            <a:r>
              <a:rPr lang="cs-CZ" sz="1200" dirty="0" err="1" smtClean="0"/>
              <a:t>Chief</a:t>
            </a:r>
            <a:r>
              <a:rPr lang="cs-CZ" sz="1200" dirty="0" smtClean="0"/>
              <a:t> </a:t>
            </a:r>
            <a:r>
              <a:rPr lang="cs-CZ" sz="1200" dirty="0" err="1" smtClean="0"/>
              <a:t>Financial</a:t>
            </a:r>
            <a:r>
              <a:rPr lang="cs-CZ" sz="1200" dirty="0" smtClean="0"/>
              <a:t> </a:t>
            </a:r>
            <a:r>
              <a:rPr lang="cs-CZ" sz="1200" dirty="0" err="1" smtClean="0"/>
              <a:t>Officer</a:t>
            </a:r>
            <a:r>
              <a:rPr lang="cs-CZ" sz="1200" dirty="0" smtClean="0"/>
              <a:t> - finanční ředitel) apod. </a:t>
            </a:r>
          </a:p>
        </p:txBody>
      </p:sp>
    </p:spTree>
    <p:extLst>
      <p:ext uri="{BB962C8B-B14F-4D97-AF65-F5344CB8AC3E}">
        <p14:creationId xmlns="" xmlns:p14="http://schemas.microsoft.com/office/powerpoint/2010/main" val="23023943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Skupina 50"/>
          <p:cNvGrpSpPr/>
          <p:nvPr/>
        </p:nvGrpSpPr>
        <p:grpSpPr>
          <a:xfrm>
            <a:off x="680240" y="1770026"/>
            <a:ext cx="7780192" cy="4348393"/>
            <a:chOff x="680240" y="1770026"/>
            <a:chExt cx="7780192" cy="4348393"/>
          </a:xfrm>
        </p:grpSpPr>
        <p:sp>
          <p:nvSpPr>
            <p:cNvPr id="3" name="Rovnoramenný trojúhelník 2"/>
            <p:cNvSpPr/>
            <p:nvPr/>
          </p:nvSpPr>
          <p:spPr>
            <a:xfrm>
              <a:off x="680240" y="1770026"/>
              <a:ext cx="3603728" cy="3819214"/>
            </a:xfrm>
            <a:prstGeom prst="triangle">
              <a:avLst>
                <a:gd name="adj" fmla="val 50432"/>
              </a:avLst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5" name="Přímá spojnice 4"/>
            <p:cNvCxnSpPr/>
            <p:nvPr/>
          </p:nvCxnSpPr>
          <p:spPr>
            <a:xfrm>
              <a:off x="1922534" y="3068960"/>
              <a:ext cx="653789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259632" y="4365104"/>
              <a:ext cx="72008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1115616" y="5573814"/>
              <a:ext cx="734481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ovéPole 17"/>
            <p:cNvSpPr txBox="1"/>
            <p:nvPr/>
          </p:nvSpPr>
          <p:spPr>
            <a:xfrm>
              <a:off x="1975138" y="2282388"/>
              <a:ext cx="101393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200" dirty="0"/>
                <a:t>Top</a:t>
              </a:r>
            </a:p>
            <a:p>
              <a:pPr algn="ctr"/>
              <a:r>
                <a:rPr lang="cs-CZ" sz="1200" dirty="0"/>
                <a:t>management</a:t>
              </a: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767759" y="3314978"/>
              <a:ext cx="1427641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200" dirty="0" smtClean="0"/>
                <a:t>Střední</a:t>
              </a:r>
              <a:endParaRPr lang="cs-CZ" sz="1200" dirty="0"/>
            </a:p>
            <a:p>
              <a:pPr algn="ctr"/>
              <a:r>
                <a:rPr lang="cs-CZ" sz="1200" dirty="0"/>
                <a:t>(</a:t>
              </a:r>
              <a:r>
                <a:rPr lang="cs-CZ" sz="1200" dirty="0" err="1"/>
                <a:t>middle</a:t>
              </a:r>
              <a:r>
                <a:rPr lang="cs-CZ" sz="1200" dirty="0"/>
                <a:t>)</a:t>
              </a:r>
            </a:p>
            <a:p>
              <a:pPr algn="ctr"/>
              <a:r>
                <a:rPr lang="cs-CZ" sz="1200" dirty="0"/>
                <a:t>management</a:t>
              </a: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1733245" y="4845408"/>
              <a:ext cx="149771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1200" dirty="0" smtClean="0"/>
                <a:t>První </a:t>
              </a:r>
              <a:r>
                <a:rPr lang="cs-CZ" sz="1200" dirty="0"/>
                <a:t>linie</a:t>
              </a:r>
            </a:p>
            <a:p>
              <a:pPr algn="ctr"/>
              <a:r>
                <a:rPr lang="cs-CZ" sz="1200" dirty="0"/>
                <a:t>(</a:t>
              </a:r>
              <a:r>
                <a:rPr lang="cs-CZ" sz="1200" dirty="0" err="1"/>
                <a:t>lower</a:t>
              </a:r>
              <a:r>
                <a:rPr lang="cs-CZ" sz="1200" dirty="0"/>
                <a:t> management)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4067944" y="2190054"/>
              <a:ext cx="271215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/>
                <a:t>Nejvyšší </a:t>
              </a:r>
              <a:r>
                <a:rPr lang="cs-CZ" sz="1200" dirty="0"/>
                <a:t>představitele firmy: </a:t>
              </a:r>
              <a:r>
                <a:rPr lang="cs-CZ" sz="1200" dirty="0" smtClean="0"/>
                <a:t>generální</a:t>
              </a:r>
              <a:endParaRPr lang="cs-CZ" sz="1200" dirty="0"/>
            </a:p>
            <a:p>
              <a:r>
                <a:rPr lang="cs-CZ" sz="1200" dirty="0"/>
                <a:t>ředitel, ředitel, představenstvo, jednatel.</a:t>
              </a:r>
            </a:p>
            <a:p>
              <a:r>
                <a:rPr lang="pl-PL" sz="1200" dirty="0"/>
                <a:t>Zodpovidaji za podnik jako celek.</a:t>
              </a:r>
              <a:endParaRPr lang="cs-CZ" sz="1200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059414" y="3332591"/>
              <a:ext cx="2630657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/>
                <a:t>Manažeři </a:t>
              </a:r>
              <a:r>
                <a:rPr lang="cs-CZ" sz="1200" dirty="0" smtClean="0"/>
                <a:t>závodů, vedoucí útvarů,</a:t>
              </a:r>
              <a:endParaRPr lang="cs-CZ" sz="1200" dirty="0"/>
            </a:p>
            <a:p>
              <a:r>
                <a:rPr lang="cs-CZ" sz="1200" dirty="0"/>
                <a:t>středisek, </a:t>
              </a:r>
              <a:r>
                <a:rPr lang="cs-CZ" sz="1200" dirty="0" smtClean="0"/>
                <a:t>podřízeni </a:t>
              </a:r>
              <a:r>
                <a:rPr lang="cs-CZ" sz="1200" dirty="0"/>
                <a:t>top managementu.</a:t>
              </a:r>
            </a:p>
            <a:p>
              <a:r>
                <a:rPr lang="cs-CZ" sz="1200" dirty="0" smtClean="0"/>
                <a:t>Zodpovídají </a:t>
              </a:r>
              <a:r>
                <a:rPr lang="cs-CZ" sz="1200" dirty="0"/>
                <a:t>za </a:t>
              </a:r>
              <a:r>
                <a:rPr lang="cs-CZ" sz="1200" dirty="0" smtClean="0"/>
                <a:t>přidělené úseky.</a:t>
              </a:r>
              <a:endParaRPr lang="cs-CZ" sz="1200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067944" y="4660600"/>
              <a:ext cx="288032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dirty="0" smtClean="0"/>
                <a:t>Předáci, </a:t>
              </a:r>
              <a:r>
                <a:rPr lang="cs-CZ" sz="1200" dirty="0"/>
                <a:t>mistři, </a:t>
              </a:r>
              <a:r>
                <a:rPr lang="cs-CZ" sz="1200" dirty="0" smtClean="0"/>
                <a:t>vedoucí </a:t>
              </a:r>
              <a:r>
                <a:rPr lang="cs-CZ" sz="1200" dirty="0"/>
                <a:t>tymů, </a:t>
              </a:r>
              <a:r>
                <a:rPr lang="cs-CZ" sz="1200" dirty="0" smtClean="0"/>
                <a:t>dílovedoucí,</a:t>
              </a:r>
              <a:endParaRPr lang="cs-CZ" sz="1200" dirty="0"/>
            </a:p>
            <a:p>
              <a:r>
                <a:rPr lang="cs-CZ" sz="1200" dirty="0" smtClean="0"/>
                <a:t>podřízení středního </a:t>
              </a:r>
              <a:r>
                <a:rPr lang="cs-CZ" sz="1200" dirty="0"/>
                <a:t>managementu.</a:t>
              </a:r>
            </a:p>
            <a:p>
              <a:r>
                <a:rPr lang="cs-CZ" sz="1200" dirty="0" smtClean="0"/>
                <a:t>Zodpovídají </a:t>
              </a:r>
              <a:r>
                <a:rPr lang="cs-CZ" sz="1200" dirty="0"/>
                <a:t>za </a:t>
              </a:r>
              <a:r>
                <a:rPr lang="cs-CZ" sz="1200" dirty="0" smtClean="0"/>
                <a:t>týmy</a:t>
              </a:r>
              <a:endParaRPr lang="cs-CZ" sz="1200" dirty="0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1819131" y="5841420"/>
              <a:ext cx="1349921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/>
                <a:t>Výkonní pracovníci</a:t>
              </a:r>
              <a:endParaRPr lang="cs-CZ" sz="1200" dirty="0"/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7092280" y="1770026"/>
              <a:ext cx="1368152" cy="3803788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6" name="Pravoúhlý trojúhelník 45"/>
            <p:cNvSpPr/>
            <p:nvPr/>
          </p:nvSpPr>
          <p:spPr>
            <a:xfrm>
              <a:off x="7092280" y="1770026"/>
              <a:ext cx="1368152" cy="3803788"/>
            </a:xfrm>
            <a:prstGeom prst="rtTriangle">
              <a:avLst/>
            </a:prstGeom>
            <a:solidFill>
              <a:schemeClr val="accent3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7163688" y="1913055"/>
              <a:ext cx="1209498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/>
                <a:t>Koncepční práce</a:t>
              </a:r>
              <a:endParaRPr lang="cs-CZ" sz="1200" dirty="0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7120365" y="5168431"/>
              <a:ext cx="1296144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dirty="0" smtClean="0"/>
                <a:t>Operativní práce</a:t>
              </a:r>
              <a:endParaRPr lang="cs-CZ" sz="1200" dirty="0"/>
            </a:p>
          </p:txBody>
        </p:sp>
      </p:grpSp>
      <p:sp>
        <p:nvSpPr>
          <p:cNvPr id="5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Role manažera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840305" y="1381858"/>
            <a:ext cx="205864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Manažerská pyramida</a:t>
            </a:r>
            <a:endParaRPr lang="cs-CZ" sz="1600" b="1" dirty="0"/>
          </a:p>
        </p:txBody>
      </p:sp>
    </p:spTree>
    <p:extLst>
      <p:ext uri="{BB962C8B-B14F-4D97-AF65-F5344CB8AC3E}">
        <p14:creationId xmlns="" xmlns:p14="http://schemas.microsoft.com/office/powerpoint/2010/main" val="26342033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93038" cy="1012974"/>
          </a:xfrm>
        </p:spPr>
        <p:txBody>
          <a:bodyPr>
            <a:normAutofit fontScale="90000"/>
          </a:bodyPr>
          <a:lstStyle/>
          <a:p>
            <a:r>
              <a:rPr lang="cs-CZ" sz="4900" dirty="0" smtClean="0"/>
              <a:t>Role manažera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6" name="Picture 2" descr="http://www.alukov.cz/userfiles/image/alukov/company/struktura-spolecnosti-900px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90955"/>
            <a:ext cx="5184576" cy="25536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www.bbc.co.uk/bitesize/higher/business_management/images/decision_making_pyramid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72839"/>
            <a:ext cx="4464496" cy="281811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http://www.wissel.net/blog/Images/SHWL-8KQGK2/$File/ManagementPyramid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3923" y="1628799"/>
            <a:ext cx="2821882" cy="216078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83568" y="1412775"/>
            <a:ext cx="3528392" cy="253089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905605" y="1412775"/>
            <a:ext cx="3358517" cy="252691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403648" y="4085456"/>
            <a:ext cx="5760640" cy="255918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973806"/>
            <a:ext cx="205864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Manažerská pyramida</a:t>
            </a:r>
            <a:endParaRPr lang="cs-CZ" sz="1600" b="1" dirty="0"/>
          </a:p>
        </p:txBody>
      </p:sp>
    </p:spTree>
    <p:extLst>
      <p:ext uri="{BB962C8B-B14F-4D97-AF65-F5344CB8AC3E}">
        <p14:creationId xmlns="" xmlns:p14="http://schemas.microsoft.com/office/powerpoint/2010/main" val="1332435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124744"/>
            <a:ext cx="698477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" indent="0">
              <a:buNone/>
            </a:pPr>
            <a:r>
              <a:rPr lang="cs-CZ" dirty="0" smtClean="0"/>
              <a:t>Zdroje:</a:t>
            </a:r>
          </a:p>
          <a:p>
            <a:r>
              <a:rPr lang="cs-CZ" dirty="0" err="1" smtClean="0"/>
              <a:t>Kotler</a:t>
            </a:r>
            <a:r>
              <a:rPr lang="cs-CZ" dirty="0" smtClean="0"/>
              <a:t>, </a:t>
            </a:r>
            <a:r>
              <a:rPr lang="cs-CZ" dirty="0" err="1" smtClean="0"/>
              <a:t>Philip</a:t>
            </a:r>
            <a:r>
              <a:rPr lang="cs-CZ" dirty="0" smtClean="0"/>
              <a:t>: Marketing management, </a:t>
            </a:r>
            <a:r>
              <a:rPr lang="cs-CZ" dirty="0" err="1" smtClean="0"/>
              <a:t>Grada</a:t>
            </a:r>
            <a:r>
              <a:rPr lang="cs-CZ" dirty="0" smtClean="0"/>
              <a:t> </a:t>
            </a:r>
            <a:r>
              <a:rPr lang="cs-CZ" dirty="0" err="1" smtClean="0"/>
              <a:t>Publishing</a:t>
            </a:r>
            <a:r>
              <a:rPr lang="cs-CZ" dirty="0" smtClean="0"/>
              <a:t>, spol. s.r.o., 10. rozšířené vydání, Praha, 2001</a:t>
            </a:r>
          </a:p>
          <a:p>
            <a:r>
              <a:rPr lang="cs-CZ" dirty="0" err="1" smtClean="0"/>
              <a:t>Maruani</a:t>
            </a:r>
            <a:r>
              <a:rPr lang="cs-CZ" dirty="0" smtClean="0"/>
              <a:t>, </a:t>
            </a:r>
            <a:r>
              <a:rPr lang="cs-CZ" dirty="0" err="1" smtClean="0"/>
              <a:t>Laurent</a:t>
            </a:r>
            <a:r>
              <a:rPr lang="cs-CZ" dirty="0" smtClean="0"/>
              <a:t>: Abeceda marketingu, Management </a:t>
            </a:r>
            <a:r>
              <a:rPr lang="cs-CZ" dirty="0" err="1" smtClean="0"/>
              <a:t>Press</a:t>
            </a:r>
            <a:r>
              <a:rPr lang="cs-CZ" dirty="0" smtClean="0"/>
              <a:t>, Praha,1995</a:t>
            </a:r>
          </a:p>
          <a:p>
            <a:r>
              <a:rPr lang="cs-CZ" dirty="0" smtClean="0"/>
              <a:t>Světlík, Jaroslav: Marketing – cesta k trhu, EKKA, Zlín, 1994</a:t>
            </a:r>
          </a:p>
          <a:p>
            <a:r>
              <a:rPr lang="cs-CZ" dirty="0" smtClean="0"/>
              <a:t>Švarcová, Jana: Ekonomie, CEED, Zlín, 2010</a:t>
            </a:r>
          </a:p>
          <a:p>
            <a:r>
              <a:rPr lang="cs-CZ" dirty="0" smtClean="0"/>
              <a:t>http://cs.wikipedia.org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</TotalTime>
  <Words>277</Words>
  <Application>Microsoft Office PowerPoint</Application>
  <PresentationFormat>Předvádění na obrazovce (4:3)</PresentationFormat>
  <Paragraphs>94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Role manažera </vt:lpstr>
      <vt:lpstr>Role manažera </vt:lpstr>
      <vt:lpstr>Role manažera</vt:lpstr>
      <vt:lpstr>Role manažera 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Role a funkce manažera</dc:title>
  <dc:creator>Pavel Bryknar</dc:creator>
  <cp:lastModifiedBy>Šormovi</cp:lastModifiedBy>
  <cp:revision>15</cp:revision>
  <dcterms:created xsi:type="dcterms:W3CDTF">2013-05-03T06:43:06Z</dcterms:created>
  <dcterms:modified xsi:type="dcterms:W3CDTF">2013-05-22T20:32:37Z</dcterms:modified>
</cp:coreProperties>
</file>