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57" r:id="rId4"/>
    <p:sldId id="259" r:id="rId5"/>
    <p:sldId id="258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3AE21-C3F1-4DAF-8FCA-6E3B9689C19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96D4AC-E4EE-4043-AE96-1C83034B86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379892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3AE21-C3F1-4DAF-8FCA-6E3B9689C19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96D4AC-E4EE-4043-AE96-1C83034B86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530722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3AE21-C3F1-4DAF-8FCA-6E3B9689C19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96D4AC-E4EE-4043-AE96-1C83034B86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176187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3AE21-C3F1-4DAF-8FCA-6E3B9689C19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96D4AC-E4EE-4043-AE96-1C83034B86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567354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3AE21-C3F1-4DAF-8FCA-6E3B9689C19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96D4AC-E4EE-4043-AE96-1C83034B86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86407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3AE21-C3F1-4DAF-8FCA-6E3B9689C19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96D4AC-E4EE-4043-AE96-1C83034B86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626390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3AE21-C3F1-4DAF-8FCA-6E3B9689C19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96D4AC-E4EE-4043-AE96-1C83034B86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023053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3AE21-C3F1-4DAF-8FCA-6E3B9689C19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96D4AC-E4EE-4043-AE96-1C83034B86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825219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3AE21-C3F1-4DAF-8FCA-6E3B9689C19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96D4AC-E4EE-4043-AE96-1C83034B86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836584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3AE21-C3F1-4DAF-8FCA-6E3B9689C19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96D4AC-E4EE-4043-AE96-1C83034B86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549635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73AE21-C3F1-4DAF-8FCA-6E3B9689C19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96D4AC-E4EE-4043-AE96-1C83034B86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912457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73AE21-C3F1-4DAF-8FCA-6E3B9689C19B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96D4AC-E4EE-4043-AE96-1C83034B862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83196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333375"/>
            <a:ext cx="5761038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259632" y="1772816"/>
          <a:ext cx="6768752" cy="4640658"/>
        </p:xfrm>
        <a:graphic>
          <a:graphicData uri="http://schemas.openxmlformats.org/drawingml/2006/table">
            <a:tbl>
              <a:tblPr/>
              <a:tblGrid>
                <a:gridCol w="1512168"/>
                <a:gridCol w="5256584"/>
              </a:tblGrid>
              <a:tr h="50568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Název školy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Gymnázium, střední odborná škola, střední odborné učiliště a vyšší odborná škola, Hořice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Číslo projektu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CZ.1.07/1.5.00/34.0873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Název materiálu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Funkce manažera - plánování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(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VY_32_INOVACE_05.02.15)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Mgr.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Vladimír Šorma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Tematická oblast</a:t>
                      </a:r>
                      <a:endParaRPr lang="cs-CZ" sz="14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lvl="0"/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Marketing a management</a:t>
                      </a:r>
                      <a:endParaRPr lang="cs-CZ" sz="140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Ročník</a:t>
                      </a:r>
                      <a:endParaRPr lang="cs-CZ" sz="14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Sedmý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Datum tvorby</a:t>
                      </a:r>
                      <a:endParaRPr lang="cs-CZ" sz="14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Říjen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2012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9283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Anotace</a:t>
                      </a:r>
                      <a:endParaRPr lang="cs-CZ" sz="14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Prezentace je určena pro výuku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marketingu a managementu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v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hodinách Základů společenských věd - Ekonomie ve třetím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ročníku, seznamuje studenty se základními termíny v oboru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marketingu a managementu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015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+mn-lt"/>
                          <a:ea typeface="Times New Roman"/>
                          <a:cs typeface="Arial" pitchFamily="34" charset="0"/>
                        </a:rPr>
                        <a:t>Metodický pokyn</a:t>
                      </a:r>
                      <a:endParaRPr lang="cs-CZ" sz="140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Šablona slouží jako digitalizovaná učebnice pro žáky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třetího ročníku  Základů společenských věd – Ekonomie;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jednotlivé strany prezentace na sebe tematicky navazují, řeší problematiku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sekvenční funkce plánování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Arial" pitchFamily="34" charset="0"/>
                        </a:rPr>
                        <a:t>.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Časová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dotace materiálu je </a:t>
                      </a:r>
                      <a:r>
                        <a:rPr lang="cs-CZ" sz="1400" dirty="0" smtClean="0">
                          <a:latin typeface="+mn-lt"/>
                          <a:ea typeface="Times New Roman"/>
                          <a:cs typeface="Arial" pitchFamily="34" charset="0"/>
                        </a:rPr>
                        <a:t>15-20 </a:t>
                      </a:r>
                      <a:r>
                        <a:rPr lang="cs-CZ" sz="1400" dirty="0">
                          <a:latin typeface="+mn-lt"/>
                          <a:ea typeface="Times New Roman"/>
                          <a:cs typeface="Arial" pitchFamily="34" charset="0"/>
                        </a:rPr>
                        <a:t>minut.</a:t>
                      </a:r>
                      <a:endParaRPr lang="cs-CZ" sz="1400" dirty="0">
                        <a:latin typeface="+mn-lt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3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8958"/>
          </a:xfrm>
        </p:spPr>
        <p:txBody>
          <a:bodyPr>
            <a:normAutofit fontScale="90000"/>
          </a:bodyPr>
          <a:lstStyle/>
          <a:p>
            <a:pPr lvl="0"/>
            <a:r>
              <a:rPr lang="cs-CZ" sz="4900" dirty="0" smtClean="0"/>
              <a:t>Funkce manažera - Plánování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870459" y="1268760"/>
            <a:ext cx="7056784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/>
              <a:t>Manažerské funkce</a:t>
            </a:r>
            <a:endParaRPr lang="cs-CZ" sz="1200" b="1" dirty="0" smtClean="0">
              <a:effectLst/>
            </a:endParaRPr>
          </a:p>
          <a:p>
            <a:pPr marL="171450" indent="-171450">
              <a:buFontTx/>
              <a:buChar char="-"/>
            </a:pPr>
            <a:r>
              <a:rPr lang="cs-CZ" sz="1200" dirty="0" smtClean="0"/>
              <a:t>jsou považovány za hlavní oblasti, povinnosti resp. skupiny činností manažera</a:t>
            </a:r>
          </a:p>
          <a:p>
            <a:pPr marL="171450" indent="-171450">
              <a:buFontTx/>
              <a:buChar char="-"/>
            </a:pPr>
            <a:r>
              <a:rPr lang="cs-CZ" sz="1200" dirty="0" smtClean="0"/>
              <a:t>jsou označovány jako specifické činnosti, které musí vykonávat při plnění pracovních úkolů každý manažer, ať je konkrétní zaměření jeho profese jakékoliv</a:t>
            </a:r>
          </a:p>
          <a:p>
            <a:pPr marL="171450" indent="-171450">
              <a:buFontTx/>
              <a:buChar char="-"/>
            </a:pPr>
            <a:r>
              <a:rPr lang="cs-CZ" sz="1200" dirty="0" smtClean="0"/>
              <a:t>rozlišují se dvě základní skupiny manažerských funkcí:</a:t>
            </a:r>
            <a:endParaRPr lang="cs-CZ" sz="1200" dirty="0" smtClean="0">
              <a:effectLst/>
            </a:endParaRPr>
          </a:p>
          <a:p>
            <a:pPr lvl="0"/>
            <a:r>
              <a:rPr lang="cs-CZ" sz="1200" dirty="0" smtClean="0"/>
              <a:t>·         </a:t>
            </a:r>
            <a:r>
              <a:rPr lang="cs-CZ" sz="1200" b="1" dirty="0" smtClean="0"/>
              <a:t>funkce sekvenční</a:t>
            </a:r>
            <a:r>
              <a:rPr lang="cs-CZ" sz="1200" dirty="0" smtClean="0"/>
              <a:t> - plánování, organizování, výběr</a:t>
            </a:r>
            <a:r>
              <a:rPr lang="cs-CZ" sz="1200" dirty="0"/>
              <a:t>, rozmísťování a hodnocení </a:t>
            </a:r>
            <a:r>
              <a:rPr lang="cs-CZ" sz="1200" dirty="0" smtClean="0"/>
              <a:t>pracovníka, vedení lidí a         	                  kontrola</a:t>
            </a:r>
            <a:endParaRPr lang="cs-CZ" sz="1200" dirty="0" smtClean="0">
              <a:effectLst/>
            </a:endParaRPr>
          </a:p>
          <a:p>
            <a:r>
              <a:rPr lang="cs-CZ" sz="1200" dirty="0" smtClean="0"/>
              <a:t>·         </a:t>
            </a:r>
            <a:r>
              <a:rPr lang="cs-CZ" sz="1200" b="1" dirty="0" smtClean="0"/>
              <a:t>funkce průběžné</a:t>
            </a:r>
            <a:r>
              <a:rPr lang="cs-CZ" sz="1200" dirty="0" smtClean="0"/>
              <a:t> - analýza, rozhodování, implementace.</a:t>
            </a:r>
            <a:endParaRPr lang="cs-CZ" sz="1200" dirty="0" smtClean="0">
              <a:effectLst/>
            </a:endParaRPr>
          </a:p>
          <a:p>
            <a:r>
              <a:rPr lang="cs-CZ" sz="1200" dirty="0" smtClean="0"/>
              <a:t>Z věcného hlediska se činnosti, které vykonávají manažeři ještě rozdělují na </a:t>
            </a:r>
            <a:r>
              <a:rPr lang="cs-CZ" sz="1200" b="1" dirty="0" smtClean="0"/>
              <a:t>činnosti odborně - technické, personální a administrativní.</a:t>
            </a:r>
            <a:endParaRPr lang="cs-CZ" sz="1200" dirty="0" smtClean="0">
              <a:effectLst/>
            </a:endParaRPr>
          </a:p>
          <a:p>
            <a:endParaRPr lang="cs-CZ" sz="1200" dirty="0" smtClean="0"/>
          </a:p>
          <a:p>
            <a:r>
              <a:rPr lang="cs-CZ" sz="1600" b="1" dirty="0" smtClean="0">
                <a:effectLst/>
              </a:rPr>
              <a:t>Plánování</a:t>
            </a:r>
            <a:endParaRPr lang="cs-CZ" sz="1600" b="1" dirty="0" smtClean="0"/>
          </a:p>
          <a:p>
            <a:r>
              <a:rPr lang="cs-CZ" sz="1200" b="1" dirty="0" smtClean="0">
                <a:effectLst/>
              </a:rPr>
              <a:t>Plánování </a:t>
            </a:r>
            <a:r>
              <a:rPr lang="cs-CZ" sz="1200" dirty="0" smtClean="0">
                <a:effectLst/>
              </a:rPr>
              <a:t> </a:t>
            </a:r>
            <a:r>
              <a:rPr lang="cs-CZ" sz="1200" b="1" dirty="0" smtClean="0">
                <a:effectLst/>
              </a:rPr>
              <a:t>(</a:t>
            </a:r>
            <a:r>
              <a:rPr lang="cs-CZ" sz="1200" b="1" dirty="0" err="1" smtClean="0">
                <a:effectLst/>
              </a:rPr>
              <a:t>Planning</a:t>
            </a:r>
            <a:r>
              <a:rPr lang="cs-CZ" sz="1200" b="1" dirty="0" smtClean="0">
                <a:effectLst/>
              </a:rPr>
              <a:t>) </a:t>
            </a:r>
            <a:r>
              <a:rPr lang="cs-CZ" sz="1200" dirty="0" smtClean="0">
                <a:effectLst/>
              </a:rPr>
              <a:t>patří mezi klíčové manažerské funkce a proto se týká všech oborů a aspektů organizace: Ekonomika a finance, Informatika, Kvalita, Lidské zdroje, Logistika a doprava, Management organizace, Marketing, Služby, Výroba.</a:t>
            </a:r>
            <a:r>
              <a:rPr lang="cs-CZ" sz="1200" dirty="0"/>
              <a:t> </a:t>
            </a:r>
            <a:endParaRPr lang="cs-CZ" sz="1200" dirty="0" smtClean="0"/>
          </a:p>
          <a:p>
            <a:r>
              <a:rPr lang="cs-CZ" sz="1200" b="1" dirty="0" smtClean="0">
                <a:effectLst/>
              </a:rPr>
              <a:t>Plánování </a:t>
            </a:r>
            <a:r>
              <a:rPr lang="cs-CZ" sz="1200" dirty="0" smtClean="0">
                <a:effectLst/>
              </a:rPr>
              <a:t>předchází všem následným manažerským funkcím. Zahrnuje </a:t>
            </a:r>
            <a:r>
              <a:rPr lang="cs-CZ" sz="1200" b="1" dirty="0" smtClean="0">
                <a:effectLst/>
              </a:rPr>
              <a:t>stanovení cílů</a:t>
            </a:r>
            <a:r>
              <a:rPr lang="cs-CZ" sz="1200" dirty="0" smtClean="0">
                <a:effectLst/>
              </a:rPr>
              <a:t>, tj. vymezení budoucího stavu a definování možných postupů k jejich dosažení. Výsledkem této manažerské funkce je </a:t>
            </a:r>
            <a:r>
              <a:rPr lang="cs-CZ" sz="1200" b="1" dirty="0" smtClean="0">
                <a:effectLst/>
              </a:rPr>
              <a:t>plán</a:t>
            </a:r>
            <a:r>
              <a:rPr lang="cs-CZ" sz="1200" dirty="0" smtClean="0">
                <a:effectLst/>
              </a:rPr>
              <a:t>, který obsahuje specifické kroky, jež musí firma uskutečnit, aby dosáhla svých cílů.</a:t>
            </a:r>
            <a:r>
              <a:rPr lang="cs-CZ" sz="1200" b="1" dirty="0" smtClean="0">
                <a:effectLst/>
              </a:rPr>
              <a:t> </a:t>
            </a:r>
          </a:p>
          <a:p>
            <a:r>
              <a:rPr lang="cs-CZ" sz="1200" b="1" dirty="0" smtClean="0">
                <a:effectLst/>
              </a:rPr>
              <a:t>Podstatou plánování je určení cílů nebo cílových hodnot a případně způsobů jejich dosahování</a:t>
            </a:r>
            <a:r>
              <a:rPr lang="cs-CZ" sz="1200" dirty="0" smtClean="0">
                <a:effectLst/>
              </a:rPr>
              <a:t>. Při plánování jsou brány v úvahu všechny relevantní vnitřní i vnější faktory ovlivňující úspěšné dosažení cílů nebo cílových hodnot. </a:t>
            </a:r>
          </a:p>
          <a:p>
            <a:r>
              <a:rPr lang="cs-CZ" sz="1200" dirty="0"/>
              <a:t>- </a:t>
            </a:r>
            <a:r>
              <a:rPr lang="cs-CZ" sz="1200" u="sng" dirty="0"/>
              <a:t>základní faktory plánování</a:t>
            </a:r>
            <a:r>
              <a:rPr lang="cs-CZ" sz="1200" dirty="0"/>
              <a:t>: cíle, aktivity, zdroje, termíny, odpovědnosti</a:t>
            </a:r>
          </a:p>
          <a:p>
            <a:r>
              <a:rPr lang="cs-CZ" sz="1200" dirty="0"/>
              <a:t>- měl by být zahrnut </a:t>
            </a:r>
            <a:r>
              <a:rPr lang="cs-CZ" sz="1200" b="1" dirty="0"/>
              <a:t>princip navigační změny</a:t>
            </a:r>
            <a:r>
              <a:rPr lang="cs-CZ" sz="1200" dirty="0"/>
              <a:t> = plánuje se ve více variantách, aby bylo možné reagovat na měnící se vnější podmínky</a:t>
            </a:r>
          </a:p>
          <a:p>
            <a:r>
              <a:rPr lang="cs-CZ" sz="1200" dirty="0" smtClean="0">
                <a:effectLst/>
              </a:rPr>
              <a:t>Základním plánem organizace je její </a:t>
            </a:r>
            <a:r>
              <a:rPr lang="cs-CZ" sz="1200" b="1" dirty="0" smtClean="0">
                <a:effectLst/>
              </a:rPr>
              <a:t>globální strategie</a:t>
            </a:r>
          </a:p>
          <a:p>
            <a:r>
              <a:rPr lang="cs-CZ" sz="1200" b="1" smtClean="0"/>
              <a:t>= </a:t>
            </a:r>
            <a:r>
              <a:rPr lang="cs-CZ" sz="1200" smtClean="0">
                <a:effectLst/>
              </a:rPr>
              <a:t>hierarchicky </a:t>
            </a:r>
            <a:r>
              <a:rPr lang="cs-CZ" sz="1200" dirty="0" smtClean="0">
                <a:effectLst/>
              </a:rPr>
              <a:t>nejvyšší </a:t>
            </a:r>
            <a:r>
              <a:rPr lang="cs-CZ" sz="1200" b="1" dirty="0" smtClean="0">
                <a:effectLst/>
              </a:rPr>
              <a:t>strategický plán</a:t>
            </a:r>
            <a:r>
              <a:rPr lang="cs-CZ" sz="1200" dirty="0" smtClean="0">
                <a:effectLst/>
              </a:rPr>
              <a:t> organizace, který definuje globální cíle a způsoby jejich dosažení v rámci strategického řízení.</a:t>
            </a:r>
          </a:p>
          <a:p>
            <a:endParaRPr lang="cs-CZ" sz="1200" dirty="0" smtClean="0">
              <a:effectLst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8138434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3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8958"/>
          </a:xfrm>
        </p:spPr>
        <p:txBody>
          <a:bodyPr>
            <a:normAutofit fontScale="90000"/>
          </a:bodyPr>
          <a:lstStyle/>
          <a:p>
            <a:pPr lvl="0"/>
            <a:r>
              <a:rPr lang="cs-CZ" sz="4900" dirty="0" smtClean="0"/>
              <a:t>Funkce manažera - Plánování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840113" y="1484784"/>
            <a:ext cx="7056784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/>
              <a:t>Cíle plánování</a:t>
            </a:r>
          </a:p>
          <a:p>
            <a:r>
              <a:rPr lang="cs-CZ" sz="1200" dirty="0" smtClean="0"/>
              <a:t>= </a:t>
            </a:r>
            <a:r>
              <a:rPr lang="cs-CZ" sz="1200" b="1" dirty="0"/>
              <a:t>konkretizovaná představa budoucího stavu</a:t>
            </a:r>
            <a:endParaRPr lang="cs-CZ" sz="1200" dirty="0"/>
          </a:p>
          <a:p>
            <a:r>
              <a:rPr lang="cs-CZ" sz="1200" dirty="0"/>
              <a:t>- </a:t>
            </a:r>
            <a:r>
              <a:rPr lang="cs-CZ" sz="1200" u="sng" dirty="0"/>
              <a:t>musí být</a:t>
            </a:r>
            <a:r>
              <a:rPr lang="cs-CZ" sz="1200" dirty="0"/>
              <a:t>: jednoznačně </a:t>
            </a:r>
            <a:r>
              <a:rPr lang="cs-CZ" sz="1200" b="1" dirty="0"/>
              <a:t>formulované</a:t>
            </a:r>
            <a:r>
              <a:rPr lang="cs-CZ" sz="1200" dirty="0"/>
              <a:t>, jednoznačně </a:t>
            </a:r>
            <a:r>
              <a:rPr lang="cs-CZ" sz="1200" b="1" dirty="0"/>
              <a:t>vymezená oblast cílů</a:t>
            </a:r>
            <a:r>
              <a:rPr lang="cs-CZ" sz="1200" dirty="0"/>
              <a:t> (čeho se týkají); určení </a:t>
            </a:r>
            <a:r>
              <a:rPr lang="cs-CZ" sz="1200" b="1" dirty="0"/>
              <a:t>časového harmonogramu</a:t>
            </a:r>
            <a:r>
              <a:rPr lang="cs-CZ" sz="1200" dirty="0"/>
              <a:t> (časový horizont dosažení cíle); specifikace </a:t>
            </a:r>
            <a:r>
              <a:rPr lang="cs-CZ" sz="1200" b="1" dirty="0"/>
              <a:t>vazby na návazné cíle</a:t>
            </a:r>
            <a:r>
              <a:rPr lang="cs-CZ" sz="1200" dirty="0"/>
              <a:t> (aby si nekonkurovaly ohledně zdrojů)</a:t>
            </a:r>
          </a:p>
          <a:p>
            <a:r>
              <a:rPr lang="cs-CZ" sz="1200" dirty="0" smtClean="0"/>
              <a:t>- </a:t>
            </a:r>
            <a:r>
              <a:rPr lang="cs-CZ" sz="1200" dirty="0"/>
              <a:t>při určování cílů plánů je třeba vyhovět </a:t>
            </a:r>
            <a:r>
              <a:rPr lang="cs-CZ" sz="1200" u="sng" dirty="0"/>
              <a:t>požadavkům</a:t>
            </a:r>
            <a:r>
              <a:rPr lang="cs-CZ" sz="1200" dirty="0"/>
              <a:t>:</a:t>
            </a:r>
          </a:p>
          <a:p>
            <a:r>
              <a:rPr lang="cs-CZ" sz="1200" dirty="0"/>
              <a:t>                 a) </a:t>
            </a:r>
            <a:r>
              <a:rPr lang="cs-CZ" sz="1200" b="1" dirty="0"/>
              <a:t>určení priorit</a:t>
            </a:r>
            <a:r>
              <a:rPr lang="cs-CZ" sz="1200" dirty="0"/>
              <a:t> – takové cíle, které mají rozhodující význam pro daný objekt plánování; nástroj dosahování změn</a:t>
            </a:r>
          </a:p>
          <a:p>
            <a:r>
              <a:rPr lang="cs-CZ" sz="1200" dirty="0"/>
              <a:t>                 b) </a:t>
            </a:r>
            <a:r>
              <a:rPr lang="cs-CZ" sz="1200" b="1" dirty="0"/>
              <a:t>měřitelnost cílů</a:t>
            </a:r>
            <a:r>
              <a:rPr lang="cs-CZ" sz="1200" dirty="0"/>
              <a:t> – specifikace cílů by měla být co nejsrozumitelnější; není vhodné používat indiferentní cíle; nejlépe měřit kvantitativně</a:t>
            </a:r>
          </a:p>
          <a:p>
            <a:r>
              <a:rPr lang="cs-CZ" sz="1200" dirty="0"/>
              <a:t>                 c) </a:t>
            </a:r>
            <a:r>
              <a:rPr lang="cs-CZ" sz="1200" b="1" dirty="0"/>
              <a:t>přiměřenost</a:t>
            </a:r>
            <a:r>
              <a:rPr lang="cs-CZ" sz="1200" dirty="0"/>
              <a:t> - přiměřenost dílčích cílů, rozpracování cílů pro jednotlivé úrovně, od hlavních 1-2 cílů odvozovat další cíle a nemít příliš mnoho odvětví (čím více cílů, tím větší pravděpodobnost, že se dostanou do rozporu)</a:t>
            </a:r>
          </a:p>
          <a:p>
            <a:r>
              <a:rPr lang="cs-CZ" sz="1200" b="1" dirty="0" smtClean="0"/>
              <a:t>Hierarchie  cílů</a:t>
            </a:r>
            <a:r>
              <a:rPr lang="cs-CZ" sz="1200" dirty="0" smtClean="0"/>
              <a:t>:</a:t>
            </a:r>
            <a:endParaRPr lang="cs-CZ" sz="1200" dirty="0"/>
          </a:p>
          <a:p>
            <a:r>
              <a:rPr lang="cs-CZ" sz="1200" dirty="0"/>
              <a:t>A) obecné a strategické cíle </a:t>
            </a:r>
            <a:r>
              <a:rPr lang="cs-CZ" sz="1200" dirty="0" smtClean="0"/>
              <a:t>- </a:t>
            </a:r>
            <a:r>
              <a:rPr lang="cs-CZ" sz="1200" b="1" dirty="0"/>
              <a:t>strategické plánování</a:t>
            </a:r>
            <a:r>
              <a:rPr lang="cs-CZ" sz="1200" dirty="0"/>
              <a:t> (top management)</a:t>
            </a:r>
          </a:p>
          <a:p>
            <a:r>
              <a:rPr lang="cs-CZ" sz="1200" dirty="0"/>
              <a:t>1) </a:t>
            </a:r>
            <a:r>
              <a:rPr lang="cs-CZ" sz="1200" b="1" dirty="0"/>
              <a:t>obecné</a:t>
            </a:r>
            <a:r>
              <a:rPr lang="cs-CZ" sz="1200" dirty="0"/>
              <a:t>:   a) </a:t>
            </a:r>
            <a:r>
              <a:rPr lang="cs-CZ" sz="1200" b="1" dirty="0"/>
              <a:t>MISE</a:t>
            </a:r>
            <a:r>
              <a:rPr lang="cs-CZ" sz="1200" dirty="0"/>
              <a:t> (poslání firmy, smysl existence; čeho chce dosáhnout - motivace)</a:t>
            </a:r>
          </a:p>
          <a:p>
            <a:r>
              <a:rPr lang="cs-CZ" sz="1200" dirty="0"/>
              <a:t>                   </a:t>
            </a:r>
            <a:r>
              <a:rPr lang="cs-CZ" sz="1200" dirty="0" smtClean="0"/>
              <a:t>   b</a:t>
            </a:r>
            <a:r>
              <a:rPr lang="cs-CZ" sz="1200" dirty="0"/>
              <a:t>) </a:t>
            </a:r>
            <a:r>
              <a:rPr lang="cs-CZ" sz="1200" b="1" dirty="0"/>
              <a:t>VIZE</a:t>
            </a:r>
            <a:r>
              <a:rPr lang="cs-CZ" sz="1200" dirty="0"/>
              <a:t> (dlouhodobá představa vývoje organizace; co bude dělat)</a:t>
            </a:r>
          </a:p>
          <a:p>
            <a:r>
              <a:rPr lang="cs-CZ" sz="1200" dirty="0"/>
              <a:t>2) </a:t>
            </a:r>
            <a:r>
              <a:rPr lang="cs-CZ" sz="1200" b="1" dirty="0"/>
              <a:t>strategické   </a:t>
            </a:r>
            <a:r>
              <a:rPr lang="cs-CZ" sz="1200" dirty="0"/>
              <a:t>- odvozeny od obecných</a:t>
            </a:r>
          </a:p>
          <a:p>
            <a:r>
              <a:rPr lang="cs-CZ" sz="1200" dirty="0"/>
              <a:t>                        - strategie = konkrétně formulované dlouhé cíle</a:t>
            </a:r>
          </a:p>
          <a:p>
            <a:r>
              <a:rPr lang="cs-CZ" sz="1200" dirty="0"/>
              <a:t>                        - vztah ke konkurenci, k zákazníkům,…</a:t>
            </a:r>
          </a:p>
          <a:p>
            <a:r>
              <a:rPr lang="cs-CZ" sz="1200" dirty="0"/>
              <a:t>B) </a:t>
            </a:r>
            <a:r>
              <a:rPr lang="cs-CZ" sz="1200" b="1" dirty="0"/>
              <a:t>cíle</a:t>
            </a:r>
            <a:r>
              <a:rPr lang="cs-CZ" sz="1200" dirty="0"/>
              <a:t> </a:t>
            </a:r>
            <a:r>
              <a:rPr lang="cs-CZ" sz="1200" b="1" dirty="0"/>
              <a:t>funkčních oblastí</a:t>
            </a:r>
            <a:r>
              <a:rPr lang="cs-CZ" sz="1200" dirty="0"/>
              <a:t> a </a:t>
            </a:r>
            <a:r>
              <a:rPr lang="cs-CZ" sz="1200" b="1" dirty="0"/>
              <a:t>organizačních článků</a:t>
            </a:r>
            <a:r>
              <a:rPr lang="cs-CZ" sz="1200" dirty="0"/>
              <a:t> </a:t>
            </a:r>
            <a:r>
              <a:rPr lang="cs-CZ" sz="1200" dirty="0" smtClean="0"/>
              <a:t>- </a:t>
            </a:r>
            <a:r>
              <a:rPr lang="cs-CZ" sz="1200" b="1" dirty="0"/>
              <a:t>taktické plánování</a:t>
            </a:r>
            <a:r>
              <a:rPr lang="cs-CZ" sz="1200" dirty="0"/>
              <a:t> (střední management)</a:t>
            </a:r>
          </a:p>
          <a:p>
            <a:r>
              <a:rPr lang="cs-CZ" sz="1200" dirty="0"/>
              <a:t>- finance, lidské zdroje, marketing, výroba,…</a:t>
            </a:r>
          </a:p>
          <a:p>
            <a:r>
              <a:rPr lang="cs-CZ" sz="1200" dirty="0"/>
              <a:t>C) </a:t>
            </a:r>
            <a:r>
              <a:rPr lang="cs-CZ" sz="1200" b="1" dirty="0"/>
              <a:t>cíle funkčních pracovišť</a:t>
            </a:r>
            <a:r>
              <a:rPr lang="cs-CZ" sz="1200" dirty="0"/>
              <a:t> a </a:t>
            </a:r>
            <a:r>
              <a:rPr lang="cs-CZ" sz="1200" b="1" dirty="0"/>
              <a:t>jednotlivců</a:t>
            </a:r>
            <a:r>
              <a:rPr lang="cs-CZ" sz="1200" dirty="0"/>
              <a:t> </a:t>
            </a:r>
            <a:r>
              <a:rPr lang="cs-CZ" sz="1200" dirty="0" smtClean="0"/>
              <a:t>- </a:t>
            </a:r>
            <a:r>
              <a:rPr lang="cs-CZ" sz="1200" b="1" dirty="0"/>
              <a:t>operativní plánování</a:t>
            </a:r>
            <a:r>
              <a:rPr lang="cs-CZ" sz="1200" dirty="0"/>
              <a:t> (manažeři 1.linie)</a:t>
            </a:r>
          </a:p>
          <a:p>
            <a:r>
              <a:rPr lang="cs-CZ" sz="1200" dirty="0"/>
              <a:t>- oddělení plánování, mzdové účtárny, katedry,…</a:t>
            </a:r>
          </a:p>
          <a:p>
            <a:endParaRPr lang="cs-CZ" sz="1200" dirty="0" smtClean="0">
              <a:effectLst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4658261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3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8958"/>
          </a:xfrm>
        </p:spPr>
        <p:txBody>
          <a:bodyPr>
            <a:normAutofit fontScale="90000"/>
          </a:bodyPr>
          <a:lstStyle/>
          <a:p>
            <a:pPr lvl="0"/>
            <a:r>
              <a:rPr lang="cs-CZ" sz="4900" dirty="0" smtClean="0"/>
              <a:t>Funkce manažera - Plánování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867692" y="1628800"/>
            <a:ext cx="7736756" cy="54476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effectLst/>
              </a:rPr>
              <a:t>Charakter plánovacího procesu se liší samozřejmě v souvislosti s délkou období, pro kterou je plán stanovován:</a:t>
            </a:r>
          </a:p>
          <a:p>
            <a:r>
              <a:rPr lang="cs-CZ" sz="1200" b="1" dirty="0" smtClean="0">
                <a:effectLst/>
              </a:rPr>
              <a:t>Strategické plánování</a:t>
            </a:r>
            <a:endParaRPr lang="cs-CZ" sz="1200" dirty="0" smtClean="0">
              <a:effectLst/>
            </a:endParaRPr>
          </a:p>
          <a:p>
            <a:pPr marL="171450" indent="-171450">
              <a:buFont typeface="Arial" pitchFamily="34" charset="0"/>
              <a:buChar char="•"/>
            </a:pPr>
            <a:r>
              <a:rPr lang="cs-CZ" sz="1200" dirty="0" smtClean="0">
                <a:effectLst/>
              </a:rPr>
              <a:t>dlouhodobé cíle, které jsou klíčové pro dlouhodobé směřování podniku a jeho marketingové aktivity, rozhodování o rozmístění finančních zdrojů, rozvoj lidských zdrojů, výzkum a vývoj</a:t>
            </a:r>
          </a:p>
          <a:p>
            <a:pPr marL="171450" lvl="0" indent="-171450">
              <a:buFont typeface="Arial" pitchFamily="34" charset="0"/>
              <a:buChar char="•"/>
            </a:pPr>
            <a:r>
              <a:rPr lang="cs-CZ" sz="1200" dirty="0" smtClean="0"/>
              <a:t>top manažeři, dlouhodobý charakter a celkový přístup k organizaci</a:t>
            </a:r>
          </a:p>
          <a:p>
            <a:r>
              <a:rPr lang="cs-CZ" sz="1200" b="1" dirty="0" smtClean="0">
                <a:effectLst/>
              </a:rPr>
              <a:t>Taktické plánování</a:t>
            </a:r>
            <a:endParaRPr lang="cs-CZ" sz="1200" dirty="0" smtClean="0">
              <a:effectLst/>
            </a:endParaRPr>
          </a:p>
          <a:p>
            <a:pPr marL="171450" lvl="0" indent="-171450">
              <a:buFont typeface="Arial" pitchFamily="34" charset="0"/>
              <a:buChar char="•"/>
            </a:pPr>
            <a:r>
              <a:rPr lang="cs-CZ" sz="1200" dirty="0"/>
              <a:t>k</a:t>
            </a:r>
            <a:r>
              <a:rPr lang="cs-CZ" sz="1200" dirty="0" smtClean="0">
                <a:effectLst/>
              </a:rPr>
              <a:t>rátkodobé, dílčí cíle určující nejvýhodnější cesty k dosažení cílů dlouhodobých (jsou vymezeny ve finančních plánech, plánech výroby a prodeje atd.)</a:t>
            </a:r>
          </a:p>
          <a:p>
            <a:pPr marL="171450" lvl="0" indent="-171450">
              <a:buFont typeface="Arial" pitchFamily="34" charset="0"/>
              <a:buChar char="•"/>
            </a:pPr>
            <a:r>
              <a:rPr lang="cs-CZ" sz="1200" dirty="0" smtClean="0">
                <a:effectLst/>
              </a:rPr>
              <a:t>dílčí plány musí být navzájem provázány.</a:t>
            </a:r>
            <a:endParaRPr lang="cs-CZ" sz="1200" dirty="0" smtClean="0"/>
          </a:p>
          <a:p>
            <a:pPr marL="171450" lvl="0" indent="-171450">
              <a:buFont typeface="Arial" pitchFamily="34" charset="0"/>
              <a:buChar char="•"/>
            </a:pPr>
            <a:r>
              <a:rPr lang="cs-CZ" sz="1200" dirty="0" smtClean="0"/>
              <a:t>manažeři střední linie, konkretizace cílů a prostředků na jednotlivé organizační celky</a:t>
            </a:r>
            <a:endParaRPr lang="cs-CZ" sz="1200" dirty="0" smtClean="0">
              <a:effectLst/>
            </a:endParaRPr>
          </a:p>
          <a:p>
            <a:r>
              <a:rPr lang="cs-CZ" sz="1200" b="1" dirty="0" smtClean="0">
                <a:effectLst/>
              </a:rPr>
              <a:t>Operativní plánování</a:t>
            </a:r>
            <a:endParaRPr lang="cs-CZ" sz="1200" dirty="0" smtClean="0">
              <a:effectLst/>
            </a:endParaRPr>
          </a:p>
          <a:p>
            <a:pPr marL="171450" lvl="0" indent="-171450">
              <a:buFont typeface="Arial" pitchFamily="34" charset="0"/>
              <a:buChar char="•"/>
            </a:pPr>
            <a:r>
              <a:rPr lang="cs-CZ" sz="1200" dirty="0" smtClean="0">
                <a:effectLst/>
              </a:rPr>
              <a:t>řešení aktuálních úkolů, které často vyvstávají z dané situace a potřeb</a:t>
            </a:r>
          </a:p>
          <a:p>
            <a:pPr marL="171450" lvl="0" indent="-171450">
              <a:buFont typeface="Arial" pitchFamily="34" charset="0"/>
              <a:buChar char="•"/>
            </a:pPr>
            <a:r>
              <a:rPr lang="cs-CZ" sz="1200" dirty="0" smtClean="0"/>
              <a:t>manažeři první linie, krátkodobý charakter, rozpracování taktického na konkrétní podmínky</a:t>
            </a:r>
            <a:r>
              <a:rPr lang="cs-CZ" sz="1200" dirty="0" smtClean="0">
                <a:effectLst/>
              </a:rPr>
              <a:t>.</a:t>
            </a:r>
          </a:p>
          <a:p>
            <a:r>
              <a:rPr lang="cs-CZ" sz="1200" b="1" dirty="0" smtClean="0"/>
              <a:t>Postup při sestavování plánu</a:t>
            </a:r>
            <a:r>
              <a:rPr lang="cs-CZ" sz="1200" dirty="0" smtClean="0"/>
              <a:t>:</a:t>
            </a:r>
            <a:endParaRPr lang="cs-CZ" sz="1200" dirty="0"/>
          </a:p>
          <a:p>
            <a:r>
              <a:rPr lang="cs-CZ" sz="1200" dirty="0"/>
              <a:t>1) </a:t>
            </a:r>
            <a:r>
              <a:rPr lang="cs-CZ" sz="1200" b="1" dirty="0"/>
              <a:t>Konkretizace záměru</a:t>
            </a:r>
            <a:r>
              <a:rPr lang="cs-CZ" sz="1200" dirty="0"/>
              <a:t>   - popis základního cíle a jeho kvantifikace (co chceme, tvorba cílů; čeho chceme </a:t>
            </a:r>
            <a:r>
              <a:rPr lang="cs-CZ" sz="1200" dirty="0" smtClean="0"/>
              <a:t> dosáhnout</a:t>
            </a:r>
            <a:r>
              <a:rPr lang="cs-CZ" sz="1200" dirty="0"/>
              <a:t>)</a:t>
            </a:r>
          </a:p>
          <a:p>
            <a:r>
              <a:rPr lang="cs-CZ" sz="1200" dirty="0"/>
              <a:t>                                       </a:t>
            </a:r>
            <a:r>
              <a:rPr lang="cs-CZ" sz="1200" dirty="0" smtClean="0"/>
              <a:t>      </a:t>
            </a:r>
            <a:r>
              <a:rPr lang="cs-CZ" sz="1200" dirty="0"/>
              <a:t>- vhodné prodiskutovat s nižšími organizačními složkami</a:t>
            </a:r>
          </a:p>
          <a:p>
            <a:r>
              <a:rPr lang="cs-CZ" sz="1200" dirty="0"/>
              <a:t>2) </a:t>
            </a:r>
            <a:r>
              <a:rPr lang="cs-CZ" sz="1200" b="1" dirty="0"/>
              <a:t>Zabezpečení nezbytných informačních zdrojů</a:t>
            </a:r>
            <a:r>
              <a:rPr lang="cs-CZ" sz="1200" dirty="0"/>
              <a:t> - reálnost plánu; požadavky na zdroje, druh aktivity</a:t>
            </a:r>
          </a:p>
          <a:p>
            <a:r>
              <a:rPr lang="cs-CZ" sz="1200" dirty="0"/>
              <a:t>3) </a:t>
            </a:r>
            <a:r>
              <a:rPr lang="cs-CZ" sz="1200" b="1" dirty="0"/>
              <a:t>Vypracování návrhu plánu</a:t>
            </a:r>
            <a:r>
              <a:rPr lang="cs-CZ" sz="1200" dirty="0"/>
              <a:t>  - měl by mít více variant</a:t>
            </a:r>
          </a:p>
          <a:p>
            <a:r>
              <a:rPr lang="cs-CZ" sz="1200" dirty="0"/>
              <a:t>4) </a:t>
            </a:r>
            <a:r>
              <a:rPr lang="cs-CZ" sz="1200" b="1" dirty="0"/>
              <a:t>Seznámení dotčených oddělení s plánem</a:t>
            </a:r>
            <a:endParaRPr lang="cs-CZ" sz="1200" dirty="0"/>
          </a:p>
          <a:p>
            <a:r>
              <a:rPr lang="cs-CZ" sz="1200" dirty="0"/>
              <a:t>5) </a:t>
            </a:r>
            <a:r>
              <a:rPr lang="cs-CZ" sz="1200" b="1" dirty="0"/>
              <a:t>Získání stanoviska dotčených útvaru</a:t>
            </a:r>
            <a:r>
              <a:rPr lang="cs-CZ" sz="1200" dirty="0"/>
              <a:t> (změna plánu/odmítnutí/bez připomínek)</a:t>
            </a:r>
          </a:p>
          <a:p>
            <a:r>
              <a:rPr lang="cs-CZ" sz="1200" dirty="0"/>
              <a:t>6) </a:t>
            </a:r>
            <a:r>
              <a:rPr lang="cs-CZ" sz="1200" b="1" dirty="0"/>
              <a:t>Korekce návrhu plánu v souladu s připomínkami</a:t>
            </a:r>
            <a:endParaRPr lang="cs-CZ" sz="1200" dirty="0"/>
          </a:p>
          <a:p>
            <a:r>
              <a:rPr lang="cs-CZ" sz="1200" dirty="0"/>
              <a:t>7) </a:t>
            </a:r>
            <a:r>
              <a:rPr lang="cs-CZ" sz="1200" b="1" dirty="0"/>
              <a:t>Schválení  </a:t>
            </a:r>
            <a:r>
              <a:rPr lang="cs-CZ" sz="1200" dirty="0"/>
              <a:t>- na odpovídající úrovni</a:t>
            </a:r>
          </a:p>
          <a:p>
            <a:r>
              <a:rPr lang="cs-CZ" sz="1200" dirty="0"/>
              <a:t> </a:t>
            </a:r>
            <a:r>
              <a:rPr lang="cs-CZ" sz="1200" u="sng" dirty="0"/>
              <a:t>plánování</a:t>
            </a:r>
            <a:r>
              <a:rPr lang="cs-CZ" sz="1200" dirty="0"/>
              <a:t>:     </a:t>
            </a:r>
          </a:p>
          <a:p>
            <a:pPr marL="171450" indent="-171450">
              <a:buFontTx/>
              <a:buChar char="-"/>
            </a:pPr>
            <a:r>
              <a:rPr lang="cs-CZ" sz="1200" b="1" dirty="0"/>
              <a:t>shora dolů</a:t>
            </a:r>
          </a:p>
          <a:p>
            <a:pPr marL="171450" indent="-171450">
              <a:buFontTx/>
              <a:buChar char="-"/>
            </a:pPr>
            <a:r>
              <a:rPr lang="cs-CZ" sz="1200" b="1" dirty="0"/>
              <a:t>zdola nahoru</a:t>
            </a:r>
            <a:r>
              <a:rPr lang="cs-CZ" sz="1200" dirty="0"/>
              <a:t> (v plánovacím procesu zahrnuty i nižší složky - diskuse zaměstnanců o plánu)</a:t>
            </a:r>
          </a:p>
          <a:p>
            <a:endParaRPr lang="cs-CZ" sz="1200" dirty="0"/>
          </a:p>
          <a:p>
            <a:r>
              <a:rPr lang="cs-CZ" sz="1200" dirty="0"/>
              <a:t> </a:t>
            </a:r>
          </a:p>
          <a:p>
            <a:pPr lvl="0"/>
            <a:endParaRPr lang="cs-CZ" sz="1200" dirty="0" smtClean="0">
              <a:effectLst/>
            </a:endParaRPr>
          </a:p>
          <a:p>
            <a:endParaRPr lang="cs-CZ" sz="1200" dirty="0" smtClean="0">
              <a:effectLst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32252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3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8958"/>
          </a:xfrm>
        </p:spPr>
        <p:txBody>
          <a:bodyPr>
            <a:normAutofit fontScale="90000"/>
          </a:bodyPr>
          <a:lstStyle/>
          <a:p>
            <a:pPr lvl="0"/>
            <a:r>
              <a:rPr lang="cs-CZ" sz="4900" dirty="0" smtClean="0"/>
              <a:t>Funkce manažera - Plánování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860700" y="1412776"/>
            <a:ext cx="7383708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 smtClean="0"/>
              <a:t>Členění plánů</a:t>
            </a:r>
            <a:r>
              <a:rPr lang="cs-CZ" sz="1200" dirty="0" smtClean="0"/>
              <a:t>: </a:t>
            </a:r>
          </a:p>
          <a:p>
            <a:r>
              <a:rPr lang="cs-CZ" sz="1200" dirty="0" smtClean="0"/>
              <a:t>1) </a:t>
            </a:r>
            <a:r>
              <a:rPr lang="cs-CZ" sz="1200" i="1" dirty="0" smtClean="0"/>
              <a:t>časové</a:t>
            </a:r>
            <a:r>
              <a:rPr lang="cs-CZ" sz="1200" dirty="0" smtClean="0"/>
              <a:t> </a:t>
            </a:r>
            <a:r>
              <a:rPr lang="cs-CZ" sz="1200" i="1" dirty="0" smtClean="0"/>
              <a:t>hledisko </a:t>
            </a:r>
            <a:endParaRPr lang="cs-CZ" sz="1200" dirty="0" smtClean="0"/>
          </a:p>
          <a:p>
            <a:r>
              <a:rPr lang="cs-CZ" sz="1200" dirty="0" smtClean="0"/>
              <a:t>       a) </a:t>
            </a:r>
            <a:r>
              <a:rPr lang="cs-CZ" sz="1200" b="1" dirty="0" smtClean="0"/>
              <a:t>dlouhodobé</a:t>
            </a:r>
            <a:r>
              <a:rPr lang="cs-CZ" sz="1200" dirty="0" smtClean="0"/>
              <a:t> (delší než 5 let)</a:t>
            </a:r>
          </a:p>
          <a:p>
            <a:r>
              <a:rPr lang="cs-CZ" sz="1200" dirty="0"/>
              <a:t>       </a:t>
            </a:r>
            <a:r>
              <a:rPr lang="cs-CZ" sz="1200" dirty="0" smtClean="0"/>
              <a:t>b</a:t>
            </a:r>
            <a:r>
              <a:rPr lang="cs-CZ" sz="1200" dirty="0"/>
              <a:t>) </a:t>
            </a:r>
            <a:r>
              <a:rPr lang="cs-CZ" sz="1200" b="1" dirty="0"/>
              <a:t>střednědobé</a:t>
            </a:r>
            <a:r>
              <a:rPr lang="cs-CZ" sz="1200" dirty="0"/>
              <a:t> (1-5let)</a:t>
            </a:r>
          </a:p>
          <a:p>
            <a:r>
              <a:rPr lang="cs-CZ" sz="1200" dirty="0"/>
              <a:t>       </a:t>
            </a:r>
            <a:r>
              <a:rPr lang="cs-CZ" sz="1200" dirty="0" smtClean="0"/>
              <a:t>c</a:t>
            </a:r>
            <a:r>
              <a:rPr lang="cs-CZ" sz="1200" dirty="0"/>
              <a:t>) </a:t>
            </a:r>
            <a:r>
              <a:rPr lang="cs-CZ" sz="1200" b="1" dirty="0"/>
              <a:t>krátkodobé</a:t>
            </a:r>
            <a:r>
              <a:rPr lang="cs-CZ" sz="1200" dirty="0"/>
              <a:t> (kratší než 1 rok)</a:t>
            </a:r>
          </a:p>
          <a:p>
            <a:r>
              <a:rPr lang="cs-CZ" sz="1200" dirty="0" smtClean="0"/>
              <a:t>2</a:t>
            </a:r>
            <a:r>
              <a:rPr lang="cs-CZ" sz="1200" dirty="0"/>
              <a:t>)</a:t>
            </a:r>
            <a:r>
              <a:rPr lang="cs-CZ" sz="1200" i="1" dirty="0"/>
              <a:t> úroveň rozhodovacího procesu</a:t>
            </a:r>
            <a:endParaRPr lang="cs-CZ" sz="1200" dirty="0"/>
          </a:p>
          <a:p>
            <a:r>
              <a:rPr lang="cs-CZ" sz="1200" dirty="0"/>
              <a:t>       a) </a:t>
            </a:r>
            <a:r>
              <a:rPr lang="cs-CZ" sz="1200" b="1" dirty="0"/>
              <a:t>strategické</a:t>
            </a:r>
            <a:r>
              <a:rPr lang="cs-CZ" sz="1200" dirty="0"/>
              <a:t> (dlouhodobé, na vrcholové úrovni – např. vize, mise, strategie)</a:t>
            </a:r>
          </a:p>
          <a:p>
            <a:r>
              <a:rPr lang="cs-CZ" sz="1200" dirty="0"/>
              <a:t>       b) </a:t>
            </a:r>
            <a:r>
              <a:rPr lang="cs-CZ" sz="1200" b="1" dirty="0"/>
              <a:t>taktické </a:t>
            </a:r>
            <a:r>
              <a:rPr lang="cs-CZ" sz="1200" dirty="0"/>
              <a:t>(střednědobé, střední management)</a:t>
            </a:r>
          </a:p>
          <a:p>
            <a:r>
              <a:rPr lang="cs-CZ" sz="1200" dirty="0"/>
              <a:t>       c) </a:t>
            </a:r>
            <a:r>
              <a:rPr lang="cs-CZ" sz="1200" b="1" dirty="0"/>
              <a:t>operativní</a:t>
            </a:r>
            <a:r>
              <a:rPr lang="cs-CZ" sz="1200" dirty="0"/>
              <a:t> (krátkodobé, manažeři 1.linie)</a:t>
            </a:r>
          </a:p>
          <a:p>
            <a:r>
              <a:rPr lang="cs-CZ" sz="1200" dirty="0" smtClean="0"/>
              <a:t>3</a:t>
            </a:r>
            <a:r>
              <a:rPr lang="cs-CZ" sz="1200" dirty="0"/>
              <a:t>) </a:t>
            </a:r>
            <a:r>
              <a:rPr lang="cs-CZ" sz="1200" i="1" dirty="0"/>
              <a:t>organizační úroveň</a:t>
            </a:r>
            <a:endParaRPr lang="cs-CZ" sz="1200" dirty="0"/>
          </a:p>
          <a:p>
            <a:r>
              <a:rPr lang="cs-CZ" sz="1200" dirty="0"/>
              <a:t>       a) </a:t>
            </a:r>
            <a:r>
              <a:rPr lang="cs-CZ" sz="1200" b="1" dirty="0"/>
              <a:t>vrcholová</a:t>
            </a:r>
            <a:endParaRPr lang="cs-CZ" sz="1200" dirty="0"/>
          </a:p>
          <a:p>
            <a:r>
              <a:rPr lang="cs-CZ" sz="1200" b="1" dirty="0"/>
              <a:t>       </a:t>
            </a:r>
            <a:r>
              <a:rPr lang="cs-CZ" sz="1200" dirty="0"/>
              <a:t>b) </a:t>
            </a:r>
            <a:r>
              <a:rPr lang="cs-CZ" sz="1200" b="1" dirty="0"/>
              <a:t>střední</a:t>
            </a:r>
            <a:endParaRPr lang="cs-CZ" sz="1200" dirty="0"/>
          </a:p>
          <a:p>
            <a:r>
              <a:rPr lang="cs-CZ" sz="1200" dirty="0"/>
              <a:t>       c) </a:t>
            </a:r>
            <a:r>
              <a:rPr lang="cs-CZ" sz="1200" b="1" dirty="0"/>
              <a:t>operativní </a:t>
            </a:r>
            <a:r>
              <a:rPr lang="cs-CZ" sz="1200" dirty="0"/>
              <a:t>= 1.linie</a:t>
            </a:r>
          </a:p>
          <a:p>
            <a:r>
              <a:rPr lang="cs-CZ" sz="1200" dirty="0" smtClean="0"/>
              <a:t>4</a:t>
            </a:r>
            <a:r>
              <a:rPr lang="cs-CZ" sz="1200" dirty="0"/>
              <a:t>) </a:t>
            </a:r>
            <a:r>
              <a:rPr lang="cs-CZ" sz="1200" i="1" dirty="0"/>
              <a:t>podle frekvence zpracování</a:t>
            </a:r>
            <a:r>
              <a:rPr lang="cs-CZ" sz="1200" dirty="0"/>
              <a:t>(originalita sestavovaného plánu)</a:t>
            </a:r>
          </a:p>
          <a:p>
            <a:r>
              <a:rPr lang="cs-CZ" sz="1200" dirty="0"/>
              <a:t>       a) </a:t>
            </a:r>
            <a:r>
              <a:rPr lang="cs-CZ" sz="1200" b="1" dirty="0"/>
              <a:t>jedinečné</a:t>
            </a:r>
            <a:r>
              <a:rPr lang="cs-CZ" sz="1200" dirty="0"/>
              <a:t> (vize, mise, tvorba nového výrobku)</a:t>
            </a:r>
          </a:p>
          <a:p>
            <a:r>
              <a:rPr lang="cs-CZ" sz="1200" dirty="0"/>
              <a:t>       b) </a:t>
            </a:r>
            <a:r>
              <a:rPr lang="cs-CZ" sz="1200" b="1" dirty="0"/>
              <a:t>rutinní (taktické, operativní plány – často sestavované pravidelně)</a:t>
            </a:r>
            <a:endParaRPr lang="cs-CZ" sz="1200" dirty="0"/>
          </a:p>
          <a:p>
            <a:r>
              <a:rPr lang="cs-CZ" sz="1200" dirty="0" smtClean="0"/>
              <a:t>5</a:t>
            </a:r>
            <a:r>
              <a:rPr lang="cs-CZ" sz="1200" dirty="0"/>
              <a:t>) </a:t>
            </a:r>
            <a:r>
              <a:rPr lang="cs-CZ" sz="1200" i="1" dirty="0"/>
              <a:t>podle účelu</a:t>
            </a:r>
            <a:r>
              <a:rPr lang="cs-CZ" sz="1200" dirty="0"/>
              <a:t> – např. byznys plán</a:t>
            </a:r>
          </a:p>
          <a:p>
            <a:r>
              <a:rPr lang="cs-CZ" sz="1200" u="sng" dirty="0" smtClean="0"/>
              <a:t>PLÁNOVACÍ </a:t>
            </a:r>
            <a:r>
              <a:rPr lang="cs-CZ" sz="1200" u="sng" dirty="0"/>
              <a:t>PROCES</a:t>
            </a:r>
            <a:r>
              <a:rPr lang="cs-CZ" sz="1200" dirty="0"/>
              <a:t>:</a:t>
            </a:r>
          </a:p>
          <a:p>
            <a:r>
              <a:rPr lang="cs-CZ" sz="1200" dirty="0"/>
              <a:t>1) schopnost určit cíle v závislosti na hierarchii</a:t>
            </a:r>
          </a:p>
          <a:p>
            <a:r>
              <a:rPr lang="cs-CZ" sz="1200" dirty="0"/>
              <a:t>2) stanovit vztah mezi cíli</a:t>
            </a:r>
          </a:p>
          <a:p>
            <a:r>
              <a:rPr lang="cs-CZ" sz="1200" dirty="0"/>
              <a:t>3) získat časovou posloupnost cílů</a:t>
            </a:r>
          </a:p>
          <a:p>
            <a:r>
              <a:rPr lang="cs-CZ" sz="1200" dirty="0"/>
              <a:t>4) jmenovitá odpovědnost = určit, kdo bude cílů dosahovat</a:t>
            </a:r>
          </a:p>
          <a:p>
            <a:r>
              <a:rPr lang="cs-CZ" sz="1200" dirty="0"/>
              <a:t>5) určit varianty plánů</a:t>
            </a:r>
          </a:p>
          <a:p>
            <a:r>
              <a:rPr lang="cs-CZ" sz="1200" dirty="0"/>
              <a:t>6) určit zdroje a vztahy mezi nimi</a:t>
            </a:r>
          </a:p>
          <a:p>
            <a:r>
              <a:rPr lang="cs-CZ" sz="1200" dirty="0"/>
              <a:t>7) očekávané finanční výsledky, rozpočty a jejich hierarchie</a:t>
            </a:r>
          </a:p>
          <a:p>
            <a:r>
              <a:rPr lang="cs-CZ" sz="1200" dirty="0"/>
              <a:t>8) zodpovědnost za rozpočty a jejich kontroly</a:t>
            </a:r>
          </a:p>
          <a:p>
            <a:endParaRPr lang="cs-CZ" sz="1200" dirty="0" smtClean="0">
              <a:effectLst/>
            </a:endParaRPr>
          </a:p>
          <a:p>
            <a:r>
              <a:rPr lang="cs-CZ" sz="1200" dirty="0" smtClean="0"/>
              <a:t> </a:t>
            </a:r>
          </a:p>
        </p:txBody>
      </p:sp>
    </p:spTree>
    <p:extLst>
      <p:ext uri="{BB962C8B-B14F-4D97-AF65-F5344CB8AC3E}">
        <p14:creationId xmlns="" xmlns:p14="http://schemas.microsoft.com/office/powerpoint/2010/main" val="31704885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1124744"/>
            <a:ext cx="6984776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14300" indent="0">
              <a:buNone/>
            </a:pPr>
            <a:r>
              <a:rPr lang="cs-CZ" dirty="0" smtClean="0"/>
              <a:t>Zdroje:</a:t>
            </a:r>
          </a:p>
          <a:p>
            <a:r>
              <a:rPr lang="cs-CZ" dirty="0" err="1" smtClean="0"/>
              <a:t>Kotler</a:t>
            </a:r>
            <a:r>
              <a:rPr lang="cs-CZ" dirty="0" smtClean="0"/>
              <a:t>, </a:t>
            </a:r>
            <a:r>
              <a:rPr lang="cs-CZ" dirty="0" err="1" smtClean="0"/>
              <a:t>Philip</a:t>
            </a:r>
            <a:r>
              <a:rPr lang="cs-CZ" dirty="0" smtClean="0"/>
              <a:t>: Marketing management, </a:t>
            </a:r>
            <a:r>
              <a:rPr lang="cs-CZ" dirty="0" err="1" smtClean="0"/>
              <a:t>Grada</a:t>
            </a:r>
            <a:r>
              <a:rPr lang="cs-CZ" dirty="0" smtClean="0"/>
              <a:t> </a:t>
            </a:r>
            <a:r>
              <a:rPr lang="cs-CZ" dirty="0" err="1" smtClean="0"/>
              <a:t>Publishing</a:t>
            </a:r>
            <a:r>
              <a:rPr lang="cs-CZ" dirty="0" smtClean="0"/>
              <a:t>, spol. s.r.o., 10. rozšířené vydání, Praha, 2001</a:t>
            </a:r>
          </a:p>
          <a:p>
            <a:r>
              <a:rPr lang="cs-CZ" dirty="0" err="1" smtClean="0"/>
              <a:t>Maruani</a:t>
            </a:r>
            <a:r>
              <a:rPr lang="cs-CZ" dirty="0" smtClean="0"/>
              <a:t>, </a:t>
            </a:r>
            <a:r>
              <a:rPr lang="cs-CZ" dirty="0" err="1" smtClean="0"/>
              <a:t>Laurent</a:t>
            </a:r>
            <a:r>
              <a:rPr lang="cs-CZ" dirty="0" smtClean="0"/>
              <a:t>: Abeceda marketingu, Management </a:t>
            </a:r>
            <a:r>
              <a:rPr lang="cs-CZ" dirty="0" err="1" smtClean="0"/>
              <a:t>Press</a:t>
            </a:r>
            <a:r>
              <a:rPr lang="cs-CZ" dirty="0" smtClean="0"/>
              <a:t>, Praha,1995</a:t>
            </a:r>
          </a:p>
          <a:p>
            <a:r>
              <a:rPr lang="cs-CZ" dirty="0" smtClean="0"/>
              <a:t>Světlík, Jaroslav: Marketing – cesta k trhu, EKKA, Zlín, 1994</a:t>
            </a:r>
          </a:p>
          <a:p>
            <a:r>
              <a:rPr lang="cs-CZ" dirty="0" smtClean="0"/>
              <a:t>Švarcová, Jana: Ekonomie, CEED, Zlín, 2010</a:t>
            </a:r>
          </a:p>
          <a:p>
            <a:r>
              <a:rPr lang="cs-CZ" dirty="0" smtClean="0"/>
              <a:t>http://cs.wikipedia.org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556</TotalTime>
  <Words>307</Words>
  <Application>Microsoft Office PowerPoint</Application>
  <PresentationFormat>Předvádění na obrazovce (4:3)</PresentationFormat>
  <Paragraphs>116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Funkce manažera - Plánování </vt:lpstr>
      <vt:lpstr>Funkce manažera - Plánování </vt:lpstr>
      <vt:lpstr>Funkce manažera - Plánování </vt:lpstr>
      <vt:lpstr>Funkce manažera - Plánování 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Funkce manažera</dc:title>
  <dc:creator>Pavel Bryknar</dc:creator>
  <cp:lastModifiedBy>Šormovi</cp:lastModifiedBy>
  <cp:revision>16</cp:revision>
  <dcterms:created xsi:type="dcterms:W3CDTF">2013-05-03T09:32:55Z</dcterms:created>
  <dcterms:modified xsi:type="dcterms:W3CDTF">2013-05-22T20:32:35Z</dcterms:modified>
</cp:coreProperties>
</file>