
<file path=[Content_Types].xml><?xml version="1.0" encoding="utf-8"?>
<Types xmlns="http://schemas.openxmlformats.org/package/2006/content-types">
  <Override PartName="/ppt/slides/slide5.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0" r:id="rId2"/>
    <p:sldId id="258" r:id="rId3"/>
    <p:sldId id="257" r:id="rId4"/>
    <p:sldId id="259" r:id="rId5"/>
    <p:sldId id="261" r:id="rId6"/>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 xmlns:p14="http://schemas.microsoft.com/office/powerpoint/2010/main" val="0"/>
    </p:ext>
    <p:ext uri="{D31A062A-798A-4329-ABDD-BBA856620510}">
      <p14:defaultImageDpi xmlns=""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11" d="100"/>
          <a:sy n="111" d="100"/>
        </p:scale>
        <p:origin x="-1614" y="-90"/>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4EEFBE81-CEC6-42A9-92A0-F47BDB15CE30}" type="datetimeFigureOut">
              <a:rPr lang="cs-CZ" smtClean="0"/>
              <a:pPr/>
              <a:t>22.5.2013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DAF2058C-B5A3-4A77-965A-43A5BB903D04}" type="slidenum">
              <a:rPr lang="cs-CZ" smtClean="0"/>
              <a:pPr/>
              <a:t>‹#›</a:t>
            </a:fld>
            <a:endParaRPr lang="cs-CZ"/>
          </a:p>
        </p:txBody>
      </p:sp>
    </p:spTree>
    <p:extLst>
      <p:ext uri="{BB962C8B-B14F-4D97-AF65-F5344CB8AC3E}">
        <p14:creationId xmlns="" xmlns:p14="http://schemas.microsoft.com/office/powerpoint/2010/main" val="36817466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4EEFBE81-CEC6-42A9-92A0-F47BDB15CE30}" type="datetimeFigureOut">
              <a:rPr lang="cs-CZ" smtClean="0"/>
              <a:pPr/>
              <a:t>22.5.2013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DAF2058C-B5A3-4A77-965A-43A5BB903D04}" type="slidenum">
              <a:rPr lang="cs-CZ" smtClean="0"/>
              <a:pPr/>
              <a:t>‹#›</a:t>
            </a:fld>
            <a:endParaRPr lang="cs-CZ"/>
          </a:p>
        </p:txBody>
      </p:sp>
    </p:spTree>
    <p:extLst>
      <p:ext uri="{BB962C8B-B14F-4D97-AF65-F5344CB8AC3E}">
        <p14:creationId xmlns="" xmlns:p14="http://schemas.microsoft.com/office/powerpoint/2010/main" val="31800810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4EEFBE81-CEC6-42A9-92A0-F47BDB15CE30}" type="datetimeFigureOut">
              <a:rPr lang="cs-CZ" smtClean="0"/>
              <a:pPr/>
              <a:t>22.5.2013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DAF2058C-B5A3-4A77-965A-43A5BB903D04}" type="slidenum">
              <a:rPr lang="cs-CZ" smtClean="0"/>
              <a:pPr/>
              <a:t>‹#›</a:t>
            </a:fld>
            <a:endParaRPr lang="cs-CZ"/>
          </a:p>
        </p:txBody>
      </p:sp>
    </p:spTree>
    <p:extLst>
      <p:ext uri="{BB962C8B-B14F-4D97-AF65-F5344CB8AC3E}">
        <p14:creationId xmlns="" xmlns:p14="http://schemas.microsoft.com/office/powerpoint/2010/main" val="2124140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4EEFBE81-CEC6-42A9-92A0-F47BDB15CE30}" type="datetimeFigureOut">
              <a:rPr lang="cs-CZ" smtClean="0"/>
              <a:pPr/>
              <a:t>22.5.2013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DAF2058C-B5A3-4A77-965A-43A5BB903D04}" type="slidenum">
              <a:rPr lang="cs-CZ" smtClean="0"/>
              <a:pPr/>
              <a:t>‹#›</a:t>
            </a:fld>
            <a:endParaRPr lang="cs-CZ"/>
          </a:p>
        </p:txBody>
      </p:sp>
    </p:spTree>
    <p:extLst>
      <p:ext uri="{BB962C8B-B14F-4D97-AF65-F5344CB8AC3E}">
        <p14:creationId xmlns="" xmlns:p14="http://schemas.microsoft.com/office/powerpoint/2010/main" val="79885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4EEFBE81-CEC6-42A9-92A0-F47BDB15CE30}" type="datetimeFigureOut">
              <a:rPr lang="cs-CZ" smtClean="0"/>
              <a:pPr/>
              <a:t>22.5.2013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DAF2058C-B5A3-4A77-965A-43A5BB903D04}" type="slidenum">
              <a:rPr lang="cs-CZ" smtClean="0"/>
              <a:pPr/>
              <a:t>‹#›</a:t>
            </a:fld>
            <a:endParaRPr lang="cs-CZ"/>
          </a:p>
        </p:txBody>
      </p:sp>
    </p:spTree>
    <p:extLst>
      <p:ext uri="{BB962C8B-B14F-4D97-AF65-F5344CB8AC3E}">
        <p14:creationId xmlns="" xmlns:p14="http://schemas.microsoft.com/office/powerpoint/2010/main" val="9503065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4EEFBE81-CEC6-42A9-92A0-F47BDB15CE30}" type="datetimeFigureOut">
              <a:rPr lang="cs-CZ" smtClean="0"/>
              <a:pPr/>
              <a:t>22.5.2013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DAF2058C-B5A3-4A77-965A-43A5BB903D04}" type="slidenum">
              <a:rPr lang="cs-CZ" smtClean="0"/>
              <a:pPr/>
              <a:t>‹#›</a:t>
            </a:fld>
            <a:endParaRPr lang="cs-CZ"/>
          </a:p>
        </p:txBody>
      </p:sp>
    </p:spTree>
    <p:extLst>
      <p:ext uri="{BB962C8B-B14F-4D97-AF65-F5344CB8AC3E}">
        <p14:creationId xmlns="" xmlns:p14="http://schemas.microsoft.com/office/powerpoint/2010/main" val="33777936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4EEFBE81-CEC6-42A9-92A0-F47BDB15CE30}" type="datetimeFigureOut">
              <a:rPr lang="cs-CZ" smtClean="0"/>
              <a:pPr/>
              <a:t>22.5.2013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DAF2058C-B5A3-4A77-965A-43A5BB903D04}" type="slidenum">
              <a:rPr lang="cs-CZ" smtClean="0"/>
              <a:pPr/>
              <a:t>‹#›</a:t>
            </a:fld>
            <a:endParaRPr lang="cs-CZ"/>
          </a:p>
        </p:txBody>
      </p:sp>
    </p:spTree>
    <p:extLst>
      <p:ext uri="{BB962C8B-B14F-4D97-AF65-F5344CB8AC3E}">
        <p14:creationId xmlns="" xmlns:p14="http://schemas.microsoft.com/office/powerpoint/2010/main" val="13948095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4EEFBE81-CEC6-42A9-92A0-F47BDB15CE30}" type="datetimeFigureOut">
              <a:rPr lang="cs-CZ" smtClean="0"/>
              <a:pPr/>
              <a:t>22.5.2013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DAF2058C-B5A3-4A77-965A-43A5BB903D04}" type="slidenum">
              <a:rPr lang="cs-CZ" smtClean="0"/>
              <a:pPr/>
              <a:t>‹#›</a:t>
            </a:fld>
            <a:endParaRPr lang="cs-CZ"/>
          </a:p>
        </p:txBody>
      </p:sp>
    </p:spTree>
    <p:extLst>
      <p:ext uri="{BB962C8B-B14F-4D97-AF65-F5344CB8AC3E}">
        <p14:creationId xmlns="" xmlns:p14="http://schemas.microsoft.com/office/powerpoint/2010/main" val="27867275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4EEFBE81-CEC6-42A9-92A0-F47BDB15CE30}" type="datetimeFigureOut">
              <a:rPr lang="cs-CZ" smtClean="0"/>
              <a:pPr/>
              <a:t>22.5.2013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DAF2058C-B5A3-4A77-965A-43A5BB903D04}" type="slidenum">
              <a:rPr lang="cs-CZ" smtClean="0"/>
              <a:pPr/>
              <a:t>‹#›</a:t>
            </a:fld>
            <a:endParaRPr lang="cs-CZ"/>
          </a:p>
        </p:txBody>
      </p:sp>
    </p:spTree>
    <p:extLst>
      <p:ext uri="{BB962C8B-B14F-4D97-AF65-F5344CB8AC3E}">
        <p14:creationId xmlns="" xmlns:p14="http://schemas.microsoft.com/office/powerpoint/2010/main" val="18977061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4EEFBE81-CEC6-42A9-92A0-F47BDB15CE30}" type="datetimeFigureOut">
              <a:rPr lang="cs-CZ" smtClean="0"/>
              <a:pPr/>
              <a:t>22.5.2013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DAF2058C-B5A3-4A77-965A-43A5BB903D04}" type="slidenum">
              <a:rPr lang="cs-CZ" smtClean="0"/>
              <a:pPr/>
              <a:t>‹#›</a:t>
            </a:fld>
            <a:endParaRPr lang="cs-CZ"/>
          </a:p>
        </p:txBody>
      </p:sp>
    </p:spTree>
    <p:extLst>
      <p:ext uri="{BB962C8B-B14F-4D97-AF65-F5344CB8AC3E}">
        <p14:creationId xmlns="" xmlns:p14="http://schemas.microsoft.com/office/powerpoint/2010/main" val="35318969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4EEFBE81-CEC6-42A9-92A0-F47BDB15CE30}" type="datetimeFigureOut">
              <a:rPr lang="cs-CZ" smtClean="0"/>
              <a:pPr/>
              <a:t>22.5.2013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DAF2058C-B5A3-4A77-965A-43A5BB903D04}" type="slidenum">
              <a:rPr lang="cs-CZ" smtClean="0"/>
              <a:pPr/>
              <a:t>‹#›</a:t>
            </a:fld>
            <a:endParaRPr lang="cs-CZ"/>
          </a:p>
        </p:txBody>
      </p:sp>
    </p:spTree>
    <p:extLst>
      <p:ext uri="{BB962C8B-B14F-4D97-AF65-F5344CB8AC3E}">
        <p14:creationId xmlns="" xmlns:p14="http://schemas.microsoft.com/office/powerpoint/2010/main" val="12794363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EEFBE81-CEC6-42A9-92A0-F47BDB15CE30}" type="datetimeFigureOut">
              <a:rPr lang="cs-CZ" smtClean="0"/>
              <a:pPr/>
              <a:t>22.5.2013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AF2058C-B5A3-4A77-965A-43A5BB903D04}" type="slidenum">
              <a:rPr lang="cs-CZ" smtClean="0"/>
              <a:pPr/>
              <a:t>‹#›</a:t>
            </a:fld>
            <a:endParaRPr lang="cs-CZ"/>
          </a:p>
        </p:txBody>
      </p:sp>
    </p:spTree>
    <p:extLst>
      <p:ext uri="{BB962C8B-B14F-4D97-AF65-F5344CB8AC3E}">
        <p14:creationId xmlns="" xmlns:p14="http://schemas.microsoft.com/office/powerpoint/2010/main" val="225316972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Obrázek 4"/>
          <p:cNvPicPr>
            <a:picLocks noChangeAspect="1"/>
          </p:cNvPicPr>
          <p:nvPr/>
        </p:nvPicPr>
        <p:blipFill>
          <a:blip r:embed="rId2" cstate="print"/>
          <a:srcRect/>
          <a:stretch>
            <a:fillRect/>
          </a:stretch>
        </p:blipFill>
        <p:spPr bwMode="auto">
          <a:xfrm>
            <a:off x="1835150" y="333375"/>
            <a:ext cx="5761038" cy="1258888"/>
          </a:xfrm>
          <a:prstGeom prst="rect">
            <a:avLst/>
          </a:prstGeom>
          <a:noFill/>
          <a:ln w="9525">
            <a:noFill/>
            <a:miter lim="800000"/>
            <a:headEnd/>
            <a:tailEnd/>
          </a:ln>
        </p:spPr>
      </p:pic>
      <p:graphicFrame>
        <p:nvGraphicFramePr>
          <p:cNvPr id="8" name="Tabulka 7"/>
          <p:cNvGraphicFramePr>
            <a:graphicFrameLocks noGrp="1"/>
          </p:cNvGraphicFramePr>
          <p:nvPr/>
        </p:nvGraphicFramePr>
        <p:xfrm>
          <a:off x="1259632" y="1772816"/>
          <a:ext cx="6768752" cy="4640658"/>
        </p:xfrm>
        <a:graphic>
          <a:graphicData uri="http://schemas.openxmlformats.org/drawingml/2006/table">
            <a:tbl>
              <a:tblPr/>
              <a:tblGrid>
                <a:gridCol w="1512168"/>
                <a:gridCol w="5256584"/>
              </a:tblGrid>
              <a:tr h="505683">
                <a:tc>
                  <a:txBody>
                    <a:bodyPr/>
                    <a:lstStyle/>
                    <a:p>
                      <a:pPr fontAlgn="base">
                        <a:lnSpc>
                          <a:spcPct val="115000"/>
                        </a:lnSpc>
                        <a:spcBef>
                          <a:spcPts val="335"/>
                        </a:spcBef>
                        <a:spcAft>
                          <a:spcPts val="0"/>
                        </a:spcAft>
                      </a:pPr>
                      <a:r>
                        <a:rPr lang="cs-CZ" sz="1400" kern="1200" dirty="0">
                          <a:solidFill>
                            <a:srgbClr val="000000"/>
                          </a:solidFill>
                          <a:latin typeface="+mn-lt"/>
                          <a:ea typeface="Times New Roman"/>
                          <a:cs typeface="Arial" pitchFamily="34" charset="0"/>
                        </a:rPr>
                        <a:t>Název školy</a:t>
                      </a:r>
                      <a:endParaRPr lang="cs-CZ" sz="1400" dirty="0">
                        <a:latin typeface="+mn-lt"/>
                        <a:ea typeface="Calibri"/>
                        <a:cs typeface="Arial" pitchFamily="34" charset="0"/>
                      </a:endParaRPr>
                    </a:p>
                  </a:txBody>
                  <a:tcPr marL="79427" marR="79427" marT="39713" marB="39713" anchor="ctr">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a:lnSpc>
                          <a:spcPct val="115000"/>
                        </a:lnSpc>
                        <a:spcBef>
                          <a:spcPts val="335"/>
                        </a:spcBef>
                        <a:spcAft>
                          <a:spcPts val="0"/>
                        </a:spcAft>
                      </a:pPr>
                      <a:r>
                        <a:rPr lang="cs-CZ" sz="1400" kern="1200" dirty="0">
                          <a:solidFill>
                            <a:srgbClr val="000000"/>
                          </a:solidFill>
                          <a:latin typeface="+mn-lt"/>
                          <a:ea typeface="Times New Roman"/>
                          <a:cs typeface="Arial" pitchFamily="34" charset="0"/>
                        </a:rPr>
                        <a:t>Gymnázium, střední odborná škola, střední odborné učiliště a vyšší odborná škola, Hořice</a:t>
                      </a:r>
                      <a:endParaRPr lang="cs-CZ" sz="1400" dirty="0">
                        <a:latin typeface="+mn-lt"/>
                        <a:ea typeface="Calibri"/>
                        <a:cs typeface="Arial" pitchFamily="34" charset="0"/>
                      </a:endParaRPr>
                    </a:p>
                  </a:txBody>
                  <a:tcPr marL="79427" marR="79427" marT="39713" marB="39713">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92555">
                <a:tc>
                  <a:txBody>
                    <a:bodyPr/>
                    <a:lstStyle/>
                    <a:p>
                      <a:pPr fontAlgn="base">
                        <a:lnSpc>
                          <a:spcPct val="115000"/>
                        </a:lnSpc>
                        <a:spcBef>
                          <a:spcPts val="335"/>
                        </a:spcBef>
                        <a:spcAft>
                          <a:spcPts val="0"/>
                        </a:spcAft>
                      </a:pPr>
                      <a:r>
                        <a:rPr lang="cs-CZ" sz="1400" kern="1200" dirty="0">
                          <a:solidFill>
                            <a:srgbClr val="000000"/>
                          </a:solidFill>
                          <a:latin typeface="+mn-lt"/>
                          <a:ea typeface="Times New Roman"/>
                          <a:cs typeface="Arial" pitchFamily="34" charset="0"/>
                        </a:rPr>
                        <a:t>Číslo projektu</a:t>
                      </a:r>
                      <a:endParaRPr lang="cs-CZ" sz="1400" dirty="0">
                        <a:latin typeface="+mn-lt"/>
                        <a:ea typeface="Calibri"/>
                        <a:cs typeface="Arial" pitchFamily="34" charset="0"/>
                      </a:endParaRPr>
                    </a:p>
                  </a:txBody>
                  <a:tcPr marL="79427" marR="79427" marT="39713" marB="39713" anchor="ctr">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a:lnSpc>
                          <a:spcPct val="115000"/>
                        </a:lnSpc>
                        <a:spcBef>
                          <a:spcPts val="335"/>
                        </a:spcBef>
                        <a:spcAft>
                          <a:spcPts val="0"/>
                        </a:spcAft>
                      </a:pPr>
                      <a:r>
                        <a:rPr lang="cs-CZ" sz="1400" kern="1200" dirty="0" smtClean="0">
                          <a:solidFill>
                            <a:schemeClr val="tx1"/>
                          </a:solidFill>
                          <a:latin typeface="+mn-lt"/>
                          <a:ea typeface="+mn-ea"/>
                          <a:cs typeface="Arial" pitchFamily="34" charset="0"/>
                        </a:rPr>
                        <a:t>CZ.1.07/1.5.00/34.0873</a:t>
                      </a:r>
                      <a:endParaRPr lang="cs-CZ" sz="1400" dirty="0">
                        <a:latin typeface="+mn-lt"/>
                        <a:ea typeface="Calibri"/>
                        <a:cs typeface="Arial" pitchFamily="34" charset="0"/>
                      </a:endParaRPr>
                    </a:p>
                  </a:txBody>
                  <a:tcPr marL="79427" marR="79427" marT="39713" marB="39713"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92555">
                <a:tc>
                  <a:txBody>
                    <a:bodyPr/>
                    <a:lstStyle/>
                    <a:p>
                      <a:pPr fontAlgn="base">
                        <a:lnSpc>
                          <a:spcPct val="115000"/>
                        </a:lnSpc>
                        <a:spcBef>
                          <a:spcPts val="335"/>
                        </a:spcBef>
                        <a:spcAft>
                          <a:spcPts val="0"/>
                        </a:spcAft>
                      </a:pPr>
                      <a:r>
                        <a:rPr lang="cs-CZ" sz="1400" kern="1200" dirty="0">
                          <a:solidFill>
                            <a:srgbClr val="000000"/>
                          </a:solidFill>
                          <a:latin typeface="+mn-lt"/>
                          <a:ea typeface="Times New Roman"/>
                          <a:cs typeface="Arial" pitchFamily="34" charset="0"/>
                        </a:rPr>
                        <a:t>Název materiálu</a:t>
                      </a:r>
                      <a:endParaRPr lang="cs-CZ" sz="1400" dirty="0">
                        <a:latin typeface="+mn-lt"/>
                        <a:ea typeface="Calibri"/>
                        <a:cs typeface="Arial" pitchFamily="34" charset="0"/>
                      </a:endParaRPr>
                    </a:p>
                  </a:txBody>
                  <a:tcPr marL="79427" marR="79427" marT="39713" marB="39713" anchor="ctr">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lvl="0" indent="0" algn="l" defTabSz="914400" rtl="0" eaLnBrk="1" fontAlgn="base" latinLnBrk="0" hangingPunct="1">
                        <a:lnSpc>
                          <a:spcPct val="115000"/>
                        </a:lnSpc>
                        <a:spcBef>
                          <a:spcPts val="335"/>
                        </a:spcBef>
                        <a:spcAft>
                          <a:spcPts val="0"/>
                        </a:spcAft>
                        <a:buClrTx/>
                        <a:buSzTx/>
                        <a:buFontTx/>
                        <a:buNone/>
                        <a:tabLst/>
                        <a:defRPr/>
                      </a:pPr>
                      <a:r>
                        <a:rPr lang="cs-CZ" sz="1400" kern="1200" dirty="0" smtClean="0">
                          <a:solidFill>
                            <a:schemeClr val="tx1"/>
                          </a:solidFill>
                          <a:latin typeface="+mn-lt"/>
                          <a:ea typeface="+mn-ea"/>
                          <a:cs typeface="Arial" pitchFamily="34" charset="0"/>
                        </a:rPr>
                        <a:t>Funkce manažera - organizování </a:t>
                      </a:r>
                      <a:r>
                        <a:rPr lang="cs-CZ" sz="1400" dirty="0" smtClean="0">
                          <a:latin typeface="+mn-lt"/>
                          <a:ea typeface="Times New Roman"/>
                          <a:cs typeface="Arial" pitchFamily="34" charset="0"/>
                        </a:rPr>
                        <a:t>(</a:t>
                      </a:r>
                      <a:r>
                        <a:rPr lang="cs-CZ" sz="1400" kern="1200" dirty="0" smtClean="0">
                          <a:solidFill>
                            <a:schemeClr val="tx1"/>
                          </a:solidFill>
                          <a:latin typeface="+mn-lt"/>
                          <a:ea typeface="+mn-ea"/>
                          <a:cs typeface="Arial" pitchFamily="34" charset="0"/>
                        </a:rPr>
                        <a:t>VY_32_INOVACE_05.02.16)</a:t>
                      </a:r>
                      <a:endParaRPr lang="cs-CZ" sz="1400" dirty="0">
                        <a:latin typeface="+mn-lt"/>
                        <a:ea typeface="Calibri"/>
                        <a:cs typeface="Arial" pitchFamily="34" charset="0"/>
                      </a:endParaRPr>
                    </a:p>
                  </a:txBody>
                  <a:tcPr marL="79427" marR="79427" marT="39713" marB="39713"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92555">
                <a:tc>
                  <a:txBody>
                    <a:bodyPr/>
                    <a:lstStyle/>
                    <a:p>
                      <a:pPr fontAlgn="base">
                        <a:lnSpc>
                          <a:spcPct val="115000"/>
                        </a:lnSpc>
                        <a:spcBef>
                          <a:spcPts val="335"/>
                        </a:spcBef>
                        <a:spcAft>
                          <a:spcPts val="0"/>
                        </a:spcAft>
                      </a:pPr>
                      <a:r>
                        <a:rPr lang="cs-CZ" sz="1400" kern="1200" dirty="0">
                          <a:solidFill>
                            <a:srgbClr val="000000"/>
                          </a:solidFill>
                          <a:latin typeface="+mn-lt"/>
                          <a:ea typeface="Times New Roman"/>
                          <a:cs typeface="Arial" pitchFamily="34" charset="0"/>
                        </a:rPr>
                        <a:t>Autor</a:t>
                      </a:r>
                      <a:endParaRPr lang="cs-CZ" sz="1400" dirty="0">
                        <a:latin typeface="+mn-lt"/>
                        <a:ea typeface="Calibri"/>
                        <a:cs typeface="Arial" pitchFamily="34" charset="0"/>
                      </a:endParaRPr>
                    </a:p>
                  </a:txBody>
                  <a:tcPr marL="79427" marR="79427" marT="39713" marB="39713" anchor="ctr">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a:lnSpc>
                          <a:spcPct val="115000"/>
                        </a:lnSpc>
                        <a:spcBef>
                          <a:spcPts val="335"/>
                        </a:spcBef>
                        <a:spcAft>
                          <a:spcPts val="0"/>
                        </a:spcAft>
                      </a:pPr>
                      <a:r>
                        <a:rPr lang="cs-CZ" sz="1400" dirty="0">
                          <a:latin typeface="+mn-lt"/>
                          <a:ea typeface="Times New Roman"/>
                          <a:cs typeface="Arial" pitchFamily="34" charset="0"/>
                        </a:rPr>
                        <a:t>Mgr. </a:t>
                      </a:r>
                      <a:r>
                        <a:rPr lang="cs-CZ" sz="1400" dirty="0" smtClean="0">
                          <a:latin typeface="+mn-lt"/>
                          <a:ea typeface="Times New Roman"/>
                          <a:cs typeface="Arial" pitchFamily="34" charset="0"/>
                        </a:rPr>
                        <a:t>Vladimír Šorma</a:t>
                      </a:r>
                      <a:endParaRPr lang="cs-CZ" sz="1400" dirty="0">
                        <a:latin typeface="+mn-lt"/>
                        <a:ea typeface="Calibri"/>
                        <a:cs typeface="Arial" pitchFamily="34" charset="0"/>
                      </a:endParaRPr>
                    </a:p>
                  </a:txBody>
                  <a:tcPr marL="79427" marR="79427" marT="39713" marB="39713"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92555">
                <a:tc>
                  <a:txBody>
                    <a:bodyPr/>
                    <a:lstStyle/>
                    <a:p>
                      <a:pPr fontAlgn="base">
                        <a:lnSpc>
                          <a:spcPct val="115000"/>
                        </a:lnSpc>
                        <a:spcBef>
                          <a:spcPts val="335"/>
                        </a:spcBef>
                        <a:spcAft>
                          <a:spcPts val="0"/>
                        </a:spcAft>
                      </a:pPr>
                      <a:r>
                        <a:rPr lang="cs-CZ" sz="1400" kern="1200">
                          <a:solidFill>
                            <a:srgbClr val="000000"/>
                          </a:solidFill>
                          <a:latin typeface="+mn-lt"/>
                          <a:ea typeface="Times New Roman"/>
                          <a:cs typeface="Arial" pitchFamily="34" charset="0"/>
                        </a:rPr>
                        <a:t>Tematická oblast</a:t>
                      </a:r>
                      <a:endParaRPr lang="cs-CZ" sz="1400">
                        <a:latin typeface="+mn-lt"/>
                        <a:ea typeface="Calibri"/>
                        <a:cs typeface="Arial" pitchFamily="34" charset="0"/>
                      </a:endParaRPr>
                    </a:p>
                  </a:txBody>
                  <a:tcPr marL="79427" marR="79427" marT="39713" marB="39713" anchor="ctr">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lvl="0"/>
                      <a:r>
                        <a:rPr lang="cs-CZ" sz="1400" kern="1200" dirty="0" smtClean="0">
                          <a:solidFill>
                            <a:schemeClr val="tx1"/>
                          </a:solidFill>
                          <a:latin typeface="+mn-lt"/>
                          <a:ea typeface="Times New Roman"/>
                          <a:cs typeface="Arial" pitchFamily="34" charset="0"/>
                        </a:rPr>
                        <a:t>Marketing a management</a:t>
                      </a:r>
                      <a:endParaRPr lang="cs-CZ" sz="1400" kern="1200" dirty="0">
                        <a:solidFill>
                          <a:schemeClr val="tx1"/>
                        </a:solidFill>
                        <a:latin typeface="+mn-lt"/>
                        <a:ea typeface="+mn-ea"/>
                        <a:cs typeface="Arial" pitchFamily="34" charset="0"/>
                      </a:endParaRPr>
                    </a:p>
                  </a:txBody>
                  <a:tcPr marL="79427" marR="79427" marT="39713" marB="39713"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92555">
                <a:tc>
                  <a:txBody>
                    <a:bodyPr/>
                    <a:lstStyle/>
                    <a:p>
                      <a:pPr fontAlgn="base">
                        <a:lnSpc>
                          <a:spcPct val="115000"/>
                        </a:lnSpc>
                        <a:spcBef>
                          <a:spcPts val="335"/>
                        </a:spcBef>
                        <a:spcAft>
                          <a:spcPts val="0"/>
                        </a:spcAft>
                      </a:pPr>
                      <a:r>
                        <a:rPr lang="cs-CZ" sz="1400" kern="1200">
                          <a:solidFill>
                            <a:srgbClr val="000000"/>
                          </a:solidFill>
                          <a:latin typeface="+mn-lt"/>
                          <a:ea typeface="Times New Roman"/>
                          <a:cs typeface="Arial" pitchFamily="34" charset="0"/>
                        </a:rPr>
                        <a:t>Ročník</a:t>
                      </a:r>
                      <a:endParaRPr lang="cs-CZ" sz="1400">
                        <a:latin typeface="+mn-lt"/>
                        <a:ea typeface="Calibri"/>
                        <a:cs typeface="Arial" pitchFamily="34" charset="0"/>
                      </a:endParaRPr>
                    </a:p>
                  </a:txBody>
                  <a:tcPr marL="79427" marR="79427" marT="39713" marB="39713" anchor="ctr">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a:lnSpc>
                          <a:spcPct val="115000"/>
                        </a:lnSpc>
                        <a:spcBef>
                          <a:spcPts val="335"/>
                        </a:spcBef>
                        <a:spcAft>
                          <a:spcPts val="0"/>
                        </a:spcAft>
                      </a:pPr>
                      <a:r>
                        <a:rPr lang="cs-CZ" sz="1400" dirty="0" smtClean="0">
                          <a:latin typeface="+mn-lt"/>
                          <a:ea typeface="Times New Roman"/>
                          <a:cs typeface="Arial" pitchFamily="34" charset="0"/>
                        </a:rPr>
                        <a:t>Sedmý</a:t>
                      </a:r>
                      <a:endParaRPr lang="cs-CZ" sz="1400" dirty="0">
                        <a:latin typeface="+mn-lt"/>
                        <a:ea typeface="Calibri"/>
                        <a:cs typeface="Arial" pitchFamily="34" charset="0"/>
                      </a:endParaRPr>
                    </a:p>
                  </a:txBody>
                  <a:tcPr marL="79427" marR="79427" marT="39713" marB="39713"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92555">
                <a:tc>
                  <a:txBody>
                    <a:bodyPr/>
                    <a:lstStyle/>
                    <a:p>
                      <a:pPr fontAlgn="base">
                        <a:lnSpc>
                          <a:spcPct val="115000"/>
                        </a:lnSpc>
                        <a:spcBef>
                          <a:spcPts val="335"/>
                        </a:spcBef>
                        <a:spcAft>
                          <a:spcPts val="0"/>
                        </a:spcAft>
                      </a:pPr>
                      <a:r>
                        <a:rPr lang="cs-CZ" sz="1400" kern="1200">
                          <a:solidFill>
                            <a:srgbClr val="000000"/>
                          </a:solidFill>
                          <a:latin typeface="+mn-lt"/>
                          <a:ea typeface="Times New Roman"/>
                          <a:cs typeface="Arial" pitchFamily="34" charset="0"/>
                        </a:rPr>
                        <a:t>Datum tvorby</a:t>
                      </a:r>
                      <a:endParaRPr lang="cs-CZ" sz="1400">
                        <a:latin typeface="+mn-lt"/>
                        <a:ea typeface="Calibri"/>
                        <a:cs typeface="Arial" pitchFamily="34" charset="0"/>
                      </a:endParaRPr>
                    </a:p>
                  </a:txBody>
                  <a:tcPr marL="79427" marR="79427" marT="39713" marB="39713" anchor="ctr">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a:lnSpc>
                          <a:spcPct val="115000"/>
                        </a:lnSpc>
                        <a:spcBef>
                          <a:spcPts val="335"/>
                        </a:spcBef>
                        <a:spcAft>
                          <a:spcPts val="0"/>
                        </a:spcAft>
                      </a:pPr>
                      <a:r>
                        <a:rPr lang="cs-CZ" sz="1400" dirty="0" smtClean="0">
                          <a:latin typeface="+mn-lt"/>
                          <a:ea typeface="Times New Roman"/>
                          <a:cs typeface="Arial" pitchFamily="34" charset="0"/>
                        </a:rPr>
                        <a:t>Říjen </a:t>
                      </a:r>
                      <a:r>
                        <a:rPr lang="cs-CZ" sz="1400" dirty="0">
                          <a:latin typeface="+mn-lt"/>
                          <a:ea typeface="Times New Roman"/>
                          <a:cs typeface="Arial" pitchFamily="34" charset="0"/>
                        </a:rPr>
                        <a:t>2012</a:t>
                      </a:r>
                      <a:endParaRPr lang="cs-CZ" sz="1400" dirty="0">
                        <a:latin typeface="+mn-lt"/>
                        <a:ea typeface="Calibri"/>
                        <a:cs typeface="Arial" pitchFamily="34" charset="0"/>
                      </a:endParaRPr>
                    </a:p>
                  </a:txBody>
                  <a:tcPr marL="79427" marR="79427" marT="39713" marB="39713"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992834">
                <a:tc>
                  <a:txBody>
                    <a:bodyPr/>
                    <a:lstStyle/>
                    <a:p>
                      <a:pPr fontAlgn="base">
                        <a:lnSpc>
                          <a:spcPct val="115000"/>
                        </a:lnSpc>
                        <a:spcBef>
                          <a:spcPts val="335"/>
                        </a:spcBef>
                        <a:spcAft>
                          <a:spcPts val="0"/>
                        </a:spcAft>
                      </a:pPr>
                      <a:r>
                        <a:rPr lang="cs-CZ" sz="1400" kern="1200">
                          <a:solidFill>
                            <a:srgbClr val="000000"/>
                          </a:solidFill>
                          <a:latin typeface="+mn-lt"/>
                          <a:ea typeface="Times New Roman"/>
                          <a:cs typeface="Arial" pitchFamily="34" charset="0"/>
                        </a:rPr>
                        <a:t>Anotace</a:t>
                      </a:r>
                      <a:endParaRPr lang="cs-CZ" sz="1400">
                        <a:latin typeface="+mn-lt"/>
                        <a:ea typeface="Calibri"/>
                        <a:cs typeface="Arial" pitchFamily="34" charset="0"/>
                      </a:endParaRPr>
                    </a:p>
                  </a:txBody>
                  <a:tcPr marL="79427" marR="79427" marT="39713" marB="39713" anchor="ctr">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a:lnSpc>
                          <a:spcPct val="115000"/>
                        </a:lnSpc>
                        <a:spcBef>
                          <a:spcPts val="335"/>
                        </a:spcBef>
                        <a:spcAft>
                          <a:spcPts val="0"/>
                        </a:spcAft>
                      </a:pPr>
                      <a:r>
                        <a:rPr lang="cs-CZ" sz="1400" dirty="0">
                          <a:latin typeface="+mn-lt"/>
                          <a:ea typeface="Times New Roman"/>
                          <a:cs typeface="Arial" pitchFamily="34" charset="0"/>
                        </a:rPr>
                        <a:t>Prezentace je určena pro výuku </a:t>
                      </a:r>
                      <a:r>
                        <a:rPr lang="cs-CZ" sz="1400" dirty="0" smtClean="0">
                          <a:latin typeface="+mn-lt"/>
                          <a:ea typeface="Times New Roman"/>
                          <a:cs typeface="Arial" pitchFamily="34" charset="0"/>
                        </a:rPr>
                        <a:t>marketingu a managementu </a:t>
                      </a:r>
                      <a:r>
                        <a:rPr lang="cs-CZ" sz="1400" dirty="0">
                          <a:latin typeface="+mn-lt"/>
                          <a:ea typeface="Times New Roman"/>
                          <a:cs typeface="Arial" pitchFamily="34" charset="0"/>
                        </a:rPr>
                        <a:t>v </a:t>
                      </a:r>
                      <a:r>
                        <a:rPr lang="cs-CZ" sz="1400" dirty="0" smtClean="0">
                          <a:latin typeface="+mn-lt"/>
                          <a:ea typeface="Times New Roman"/>
                          <a:cs typeface="Arial" pitchFamily="34" charset="0"/>
                        </a:rPr>
                        <a:t>hodinách Základů společenských věd - Ekonomie ve třetím </a:t>
                      </a:r>
                      <a:r>
                        <a:rPr lang="cs-CZ" sz="1400" dirty="0">
                          <a:latin typeface="+mn-lt"/>
                          <a:ea typeface="Times New Roman"/>
                          <a:cs typeface="Arial" pitchFamily="34" charset="0"/>
                        </a:rPr>
                        <a:t>ročníku, seznamuje studenty se základními termíny v oboru </a:t>
                      </a:r>
                      <a:r>
                        <a:rPr lang="cs-CZ" sz="1400" dirty="0" smtClean="0">
                          <a:latin typeface="+mn-lt"/>
                          <a:ea typeface="Times New Roman"/>
                          <a:cs typeface="Arial" pitchFamily="34" charset="0"/>
                        </a:rPr>
                        <a:t>marketingu a managementu</a:t>
                      </a:r>
                      <a:endParaRPr lang="cs-CZ" sz="1400" dirty="0">
                        <a:latin typeface="+mn-lt"/>
                        <a:ea typeface="Calibri"/>
                        <a:cs typeface="Arial" pitchFamily="34" charset="0"/>
                      </a:endParaRPr>
                    </a:p>
                  </a:txBody>
                  <a:tcPr marL="79427" marR="79427" marT="39713" marB="39713"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810152">
                <a:tc>
                  <a:txBody>
                    <a:bodyPr/>
                    <a:lstStyle/>
                    <a:p>
                      <a:pPr fontAlgn="base">
                        <a:lnSpc>
                          <a:spcPct val="115000"/>
                        </a:lnSpc>
                        <a:spcBef>
                          <a:spcPts val="335"/>
                        </a:spcBef>
                        <a:spcAft>
                          <a:spcPts val="0"/>
                        </a:spcAft>
                      </a:pPr>
                      <a:r>
                        <a:rPr lang="cs-CZ" sz="1400" kern="1200">
                          <a:solidFill>
                            <a:srgbClr val="000000"/>
                          </a:solidFill>
                          <a:latin typeface="+mn-lt"/>
                          <a:ea typeface="Times New Roman"/>
                          <a:cs typeface="Arial" pitchFamily="34" charset="0"/>
                        </a:rPr>
                        <a:t>Metodický pokyn</a:t>
                      </a:r>
                      <a:endParaRPr lang="cs-CZ" sz="1400">
                        <a:latin typeface="+mn-lt"/>
                        <a:ea typeface="Calibri"/>
                        <a:cs typeface="Arial" pitchFamily="34" charset="0"/>
                      </a:endParaRPr>
                    </a:p>
                  </a:txBody>
                  <a:tcPr marL="79427" marR="79427" marT="39713" marB="39713" anchor="ctr">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c>
                  <a:txBody>
                    <a:bodyPr/>
                    <a:lstStyle/>
                    <a:p>
                      <a:pPr marL="0" marR="0" lvl="0" indent="0" algn="l" defTabSz="914400" rtl="0" eaLnBrk="1" fontAlgn="auto" latinLnBrk="0" hangingPunct="1">
                        <a:lnSpc>
                          <a:spcPct val="115000"/>
                        </a:lnSpc>
                        <a:spcBef>
                          <a:spcPts val="0"/>
                        </a:spcBef>
                        <a:spcAft>
                          <a:spcPts val="0"/>
                        </a:spcAft>
                        <a:buClrTx/>
                        <a:buSzTx/>
                        <a:buFontTx/>
                        <a:buNone/>
                        <a:tabLst/>
                        <a:defRPr/>
                      </a:pPr>
                      <a:r>
                        <a:rPr lang="cs-CZ" sz="1400" dirty="0">
                          <a:latin typeface="+mn-lt"/>
                          <a:ea typeface="Times New Roman"/>
                          <a:cs typeface="Arial" pitchFamily="34" charset="0"/>
                        </a:rPr>
                        <a:t>Šablona slouží jako digitalizovaná učebnice pro žáky </a:t>
                      </a:r>
                      <a:r>
                        <a:rPr lang="cs-CZ" sz="1400" dirty="0" smtClean="0">
                          <a:latin typeface="+mn-lt"/>
                          <a:ea typeface="Times New Roman"/>
                          <a:cs typeface="Arial" pitchFamily="34" charset="0"/>
                        </a:rPr>
                        <a:t>třetího ročníku  Základů společenských věd – Ekonomie; </a:t>
                      </a:r>
                      <a:r>
                        <a:rPr lang="cs-CZ" sz="1400" dirty="0">
                          <a:latin typeface="+mn-lt"/>
                          <a:ea typeface="Times New Roman"/>
                          <a:cs typeface="Arial" pitchFamily="34" charset="0"/>
                        </a:rPr>
                        <a:t>jednotlivé strany prezentace na sebe tematicky navazují, řeší problematiku </a:t>
                      </a:r>
                      <a:r>
                        <a:rPr lang="cs-CZ" sz="1400" dirty="0" smtClean="0">
                          <a:latin typeface="+mn-lt"/>
                          <a:ea typeface="Times New Roman"/>
                          <a:cs typeface="Arial" pitchFamily="34" charset="0"/>
                        </a:rPr>
                        <a:t>sekvenční funkce organizování</a:t>
                      </a:r>
                      <a:r>
                        <a:rPr lang="cs-CZ" sz="1400" kern="1200" dirty="0" smtClean="0">
                          <a:solidFill>
                            <a:schemeClr val="tx1"/>
                          </a:solidFill>
                          <a:latin typeface="+mn-lt"/>
                          <a:ea typeface="+mn-ea"/>
                          <a:cs typeface="Arial" pitchFamily="34" charset="0"/>
                        </a:rPr>
                        <a:t>. </a:t>
                      </a:r>
                      <a:r>
                        <a:rPr lang="cs-CZ" sz="1400" dirty="0" smtClean="0">
                          <a:latin typeface="+mn-lt"/>
                          <a:ea typeface="Times New Roman"/>
                          <a:cs typeface="Arial" pitchFamily="34" charset="0"/>
                        </a:rPr>
                        <a:t>Časová </a:t>
                      </a:r>
                      <a:r>
                        <a:rPr lang="cs-CZ" sz="1400" dirty="0">
                          <a:latin typeface="+mn-lt"/>
                          <a:ea typeface="Times New Roman"/>
                          <a:cs typeface="Arial" pitchFamily="34" charset="0"/>
                        </a:rPr>
                        <a:t>dotace materiálu je </a:t>
                      </a:r>
                      <a:r>
                        <a:rPr lang="cs-CZ" sz="1400" dirty="0" smtClean="0">
                          <a:latin typeface="+mn-lt"/>
                          <a:ea typeface="Times New Roman"/>
                          <a:cs typeface="Arial" pitchFamily="34" charset="0"/>
                        </a:rPr>
                        <a:t>15-20 </a:t>
                      </a:r>
                      <a:r>
                        <a:rPr lang="cs-CZ" sz="1400" dirty="0">
                          <a:latin typeface="+mn-lt"/>
                          <a:ea typeface="Times New Roman"/>
                          <a:cs typeface="Arial" pitchFamily="34" charset="0"/>
                        </a:rPr>
                        <a:t>minut.</a:t>
                      </a:r>
                      <a:endParaRPr lang="cs-CZ" sz="1400" dirty="0">
                        <a:latin typeface="+mn-lt"/>
                        <a:ea typeface="Calibri"/>
                        <a:cs typeface="Arial" pitchFamily="34" charset="0"/>
                      </a:endParaRPr>
                    </a:p>
                  </a:txBody>
                  <a:tcPr marL="79427" marR="79427" marT="39713" marB="39713"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r>
            </a:tbl>
          </a:graphicData>
        </a:graphic>
      </p:graphicFrame>
    </p:spTree>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dirty="0" smtClean="0"/>
              <a:t>Funkce manažera - Organizování</a:t>
            </a:r>
            <a:endParaRPr lang="cs-CZ" dirty="0"/>
          </a:p>
        </p:txBody>
      </p:sp>
      <p:sp>
        <p:nvSpPr>
          <p:cNvPr id="3" name="TextovéPole 2"/>
          <p:cNvSpPr txBox="1"/>
          <p:nvPr/>
        </p:nvSpPr>
        <p:spPr>
          <a:xfrm>
            <a:off x="1130620" y="1484784"/>
            <a:ext cx="7329812" cy="4585871"/>
          </a:xfrm>
          <a:prstGeom prst="rect">
            <a:avLst/>
          </a:prstGeom>
          <a:noFill/>
        </p:spPr>
        <p:txBody>
          <a:bodyPr wrap="square" rtlCol="0">
            <a:spAutoFit/>
          </a:bodyPr>
          <a:lstStyle/>
          <a:p>
            <a:r>
              <a:rPr lang="cs-CZ" sz="1600" b="1" dirty="0" smtClean="0"/>
              <a:t>Organizování</a:t>
            </a:r>
            <a:endParaRPr lang="cs-CZ" sz="1600" b="1" dirty="0"/>
          </a:p>
          <a:p>
            <a:pPr marL="285750" indent="-285750">
              <a:buFontTx/>
              <a:buChar char="-"/>
            </a:pPr>
            <a:r>
              <a:rPr lang="cs-CZ" sz="1200" dirty="0" smtClean="0"/>
              <a:t>chápe </a:t>
            </a:r>
            <a:r>
              <a:rPr lang="cs-CZ" sz="1200" dirty="0"/>
              <a:t>se jako vymezení, stanovení a zajištění činností a vzájemných vztahů lidí i kolektivu při plnění určitého záměru a </a:t>
            </a:r>
            <a:r>
              <a:rPr lang="cs-CZ" sz="1200" dirty="0" smtClean="0"/>
              <a:t>úkolu</a:t>
            </a:r>
          </a:p>
          <a:p>
            <a:pPr marL="285750" indent="-285750">
              <a:buFontTx/>
              <a:buChar char="-"/>
            </a:pPr>
            <a:r>
              <a:rPr lang="cs-CZ" sz="1200" dirty="0" smtClean="0"/>
              <a:t>formou </a:t>
            </a:r>
            <a:r>
              <a:rPr lang="cs-CZ" sz="1200" dirty="0"/>
              <a:t>zabezpečování těchto úkolů jsou </a:t>
            </a:r>
            <a:r>
              <a:rPr lang="cs-CZ" sz="1200" b="1" dirty="0"/>
              <a:t>organizační </a:t>
            </a:r>
            <a:r>
              <a:rPr lang="cs-CZ" sz="1200" b="1" dirty="0" smtClean="0"/>
              <a:t>struktury</a:t>
            </a:r>
          </a:p>
          <a:p>
            <a:pPr marL="285750" indent="-285750">
              <a:buFontTx/>
              <a:buChar char="-"/>
            </a:pPr>
            <a:r>
              <a:rPr lang="cs-CZ" sz="1200" dirty="0" smtClean="0"/>
              <a:t>rozdělení</a:t>
            </a:r>
            <a:r>
              <a:rPr lang="cs-CZ" sz="1200" dirty="0"/>
              <a:t>:</a:t>
            </a:r>
          </a:p>
          <a:p>
            <a:pPr lvl="0"/>
            <a:r>
              <a:rPr lang="cs-CZ" sz="1200" dirty="0" smtClean="0"/>
              <a:t>A) </a:t>
            </a:r>
            <a:r>
              <a:rPr lang="cs-CZ" sz="1200" b="1" dirty="0" smtClean="0"/>
              <a:t>podle </a:t>
            </a:r>
            <a:r>
              <a:rPr lang="cs-CZ" sz="1200" b="1" dirty="0"/>
              <a:t>dělby pravomocí</a:t>
            </a:r>
          </a:p>
          <a:p>
            <a:r>
              <a:rPr lang="cs-CZ" sz="1200" dirty="0"/>
              <a:t>liniová – jediný odpovědný vedoucí, jednoznačné vazby mezi podřízenými a </a:t>
            </a:r>
            <a:r>
              <a:rPr lang="cs-CZ" sz="1200" dirty="0" smtClean="0"/>
              <a:t>nadřízenými</a:t>
            </a:r>
            <a:endParaRPr lang="cs-CZ" sz="1200" dirty="0"/>
          </a:p>
          <a:p>
            <a:r>
              <a:rPr lang="cs-CZ" sz="1200" dirty="0"/>
              <a:t>funkcionální – každý vedoucí zodpovídá za svoji funkci (</a:t>
            </a:r>
            <a:r>
              <a:rPr lang="cs-CZ" sz="1200" dirty="0" smtClean="0"/>
              <a:t>kvalifikované pokyny</a:t>
            </a:r>
            <a:r>
              <a:rPr lang="cs-CZ" sz="1200" dirty="0"/>
              <a:t>), dochází ke křížení příkazů</a:t>
            </a:r>
          </a:p>
          <a:p>
            <a:r>
              <a:rPr lang="cs-CZ" sz="1200" dirty="0"/>
              <a:t>liniově štábní – složena z předchozích dvou, ve štábu jsou odborníci, kteří </a:t>
            </a:r>
            <a:r>
              <a:rPr lang="cs-CZ" sz="1200" dirty="0" smtClean="0"/>
              <a:t>radí </a:t>
            </a:r>
            <a:r>
              <a:rPr lang="cs-CZ" sz="1200" dirty="0"/>
              <a:t>nadřízenému</a:t>
            </a:r>
          </a:p>
          <a:p>
            <a:r>
              <a:rPr lang="cs-CZ" sz="1200" dirty="0"/>
              <a:t>pružná – liniově štábní je doplněna o doplňkovou strukturu, je to struktura </a:t>
            </a:r>
            <a:r>
              <a:rPr lang="cs-CZ" sz="1200" dirty="0" smtClean="0"/>
              <a:t>dočasná</a:t>
            </a:r>
            <a:r>
              <a:rPr lang="cs-CZ" sz="1200" dirty="0"/>
              <a:t>, po splnění svého úkolu zaniká a zůstává liniově štábní struktura</a:t>
            </a:r>
          </a:p>
          <a:p>
            <a:pPr lvl="0"/>
            <a:r>
              <a:rPr lang="cs-CZ" sz="1200" dirty="0" smtClean="0"/>
              <a:t>B) </a:t>
            </a:r>
            <a:r>
              <a:rPr lang="cs-CZ" sz="1200" b="1" dirty="0" smtClean="0"/>
              <a:t>podle </a:t>
            </a:r>
            <a:r>
              <a:rPr lang="cs-CZ" sz="1200" b="1" dirty="0"/>
              <a:t>činnost nebo jejich výsledků</a:t>
            </a:r>
          </a:p>
          <a:p>
            <a:r>
              <a:rPr lang="cs-CZ" sz="1200" dirty="0"/>
              <a:t>funkční – seskupení pracovníků podle podobných úkolů, zkušeností, </a:t>
            </a:r>
            <a:r>
              <a:rPr lang="cs-CZ" sz="1200" dirty="0" smtClean="0"/>
              <a:t>kvalifikace </a:t>
            </a:r>
            <a:r>
              <a:rPr lang="cs-CZ" sz="1200" dirty="0"/>
              <a:t>a aktivit (výroba, marketing, finance)</a:t>
            </a:r>
          </a:p>
          <a:p>
            <a:pPr lvl="0"/>
            <a:r>
              <a:rPr lang="cs-CZ" sz="1200" dirty="0"/>
              <a:t>divizionální – divize jsou relativně samostatné, pouze ústřední funkce </a:t>
            </a:r>
            <a:r>
              <a:rPr lang="cs-CZ" sz="1200" dirty="0" smtClean="0"/>
              <a:t>jsou řízeny </a:t>
            </a:r>
            <a:r>
              <a:rPr lang="cs-CZ" sz="1200" dirty="0"/>
              <a:t>vrcholovým vedením firmy, </a:t>
            </a:r>
            <a:r>
              <a:rPr lang="cs-CZ" sz="1200" dirty="0" smtClean="0"/>
              <a:t>divize </a:t>
            </a:r>
            <a:r>
              <a:rPr lang="cs-CZ" sz="1200" dirty="0"/>
              <a:t>lze členit podle </a:t>
            </a:r>
            <a:r>
              <a:rPr lang="cs-CZ" sz="1200" dirty="0" smtClean="0"/>
              <a:t>výrobku nebo </a:t>
            </a:r>
            <a:r>
              <a:rPr lang="cs-CZ" sz="1200" dirty="0"/>
              <a:t>služby, podle zákazníků nebo podle místa působnosti</a:t>
            </a:r>
          </a:p>
          <a:p>
            <a:pPr lvl="0"/>
            <a:r>
              <a:rPr lang="cs-CZ" sz="1200" dirty="0"/>
              <a:t>hybridní – složena z předchozích dvou, tvořena divizionálními jednotkami, ale </a:t>
            </a:r>
            <a:r>
              <a:rPr lang="cs-CZ" sz="1200" dirty="0" smtClean="0"/>
              <a:t>zároveň </a:t>
            </a:r>
            <a:r>
              <a:rPr lang="cs-CZ" sz="1200" dirty="0"/>
              <a:t>obsahuje funkční útvary a vrcholového vedení</a:t>
            </a:r>
          </a:p>
          <a:p>
            <a:r>
              <a:rPr lang="cs-CZ" sz="1200" dirty="0" smtClean="0"/>
              <a:t>Z </a:t>
            </a:r>
            <a:r>
              <a:rPr lang="cs-CZ" sz="1200" dirty="0"/>
              <a:t>hlediska organizační struktury podniku </a:t>
            </a:r>
            <a:r>
              <a:rPr lang="cs-CZ" sz="1200" b="1" dirty="0"/>
              <a:t>organizování </a:t>
            </a:r>
            <a:r>
              <a:rPr lang="cs-CZ" sz="1200" dirty="0"/>
              <a:t>zahrnuje řízení lidí a dalších zdrojů a procesů uvnitř podniku. Z hlediska </a:t>
            </a:r>
            <a:r>
              <a:rPr lang="cs-CZ" sz="1200" b="1" dirty="0"/>
              <a:t>dennodenní práce manažera </a:t>
            </a:r>
            <a:r>
              <a:rPr lang="cs-CZ" sz="1200" dirty="0"/>
              <a:t>to znamená především organizování práce lidí, tzn. aby bylo všem v podniku jasné, kdo má co dělat a kdo je zodpovědný za výsledky.</a:t>
            </a:r>
          </a:p>
          <a:p>
            <a:r>
              <a:rPr lang="cs-CZ" sz="1200" dirty="0"/>
              <a:t>Organizování přichází </a:t>
            </a:r>
            <a:r>
              <a:rPr lang="cs-CZ" sz="1200" dirty="0" smtClean="0"/>
              <a:t>vzápětí </a:t>
            </a:r>
            <a:r>
              <a:rPr lang="cs-CZ" sz="1200" dirty="0"/>
              <a:t>za plánováním – manažer v této fázi </a:t>
            </a:r>
            <a:r>
              <a:rPr lang="cs-CZ" sz="1200" b="1" dirty="0"/>
              <a:t>rozděluje úlohy</a:t>
            </a:r>
            <a:r>
              <a:rPr lang="cs-CZ" sz="1200" dirty="0"/>
              <a:t> jednotlivcům či skupinám lidí, kteří fyzicky zajišťují uskutečnění daného plánu. Při organizování musí manažer zabezpečit správné provedení úkolů a jejich vzájemnou koordinaci, stanovit pravomoci a zodpovědnost za jejich vykonání, vymezit administrativní úkoly, zajistit vhodné pracovní podmínky či jiné důležité aspekty, které mohou mít vliv na dosažení či nedosažení </a:t>
            </a:r>
            <a:r>
              <a:rPr lang="cs-CZ" sz="1200" b="1" dirty="0"/>
              <a:t>cílů</a:t>
            </a:r>
            <a:r>
              <a:rPr lang="cs-CZ" sz="1200" dirty="0"/>
              <a:t>.</a:t>
            </a:r>
          </a:p>
        </p:txBody>
      </p:sp>
    </p:spTree>
    <p:extLst>
      <p:ext uri="{BB962C8B-B14F-4D97-AF65-F5344CB8AC3E}">
        <p14:creationId xmlns="" xmlns:p14="http://schemas.microsoft.com/office/powerpoint/2010/main" val="8445833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dirty="0"/>
              <a:t>Funkce manažera - </a:t>
            </a:r>
            <a:r>
              <a:rPr lang="cs-CZ" dirty="0" smtClean="0"/>
              <a:t>Organizování</a:t>
            </a:r>
            <a:endParaRPr lang="cs-CZ" dirty="0"/>
          </a:p>
        </p:txBody>
      </p:sp>
      <p:sp>
        <p:nvSpPr>
          <p:cNvPr id="3" name="TextovéPole 2"/>
          <p:cNvSpPr txBox="1"/>
          <p:nvPr/>
        </p:nvSpPr>
        <p:spPr>
          <a:xfrm>
            <a:off x="1120822" y="1471910"/>
            <a:ext cx="7272808" cy="5386090"/>
          </a:xfrm>
          <a:prstGeom prst="rect">
            <a:avLst/>
          </a:prstGeom>
          <a:noFill/>
        </p:spPr>
        <p:txBody>
          <a:bodyPr wrap="square" rtlCol="0">
            <a:spAutoFit/>
          </a:bodyPr>
          <a:lstStyle/>
          <a:p>
            <a:r>
              <a:rPr lang="cs-CZ" sz="1600" b="1" dirty="0" smtClean="0"/>
              <a:t>Organizační pyramida </a:t>
            </a:r>
          </a:p>
          <a:p>
            <a:r>
              <a:rPr lang="cs-CZ" sz="1200" dirty="0" smtClean="0"/>
              <a:t>Je hierarchické uspořádání organizaci při velkém počtu podřazených. Jestliže na nejnižší úrovni vedení počet vedoucích přesáhne optimální mez, je nezbytné stejný postup opakovat na tzv. Vyšších organizacích úrovních. Čím je větší rozpětí při konstantním počtu pracovníků v jednotce, tím je pyramida plošší a počet organizačních stupňů menší, čím menší je rozpětí řízení, tím je pyramida strmější a počet stupňů vyšší. </a:t>
            </a:r>
          </a:p>
          <a:p>
            <a:r>
              <a:rPr lang="cs-CZ" sz="1600" b="1" dirty="0" smtClean="0"/>
              <a:t>Firemní </a:t>
            </a:r>
            <a:r>
              <a:rPr lang="cs-CZ" sz="1600" b="1" dirty="0"/>
              <a:t>dokumentace </a:t>
            </a:r>
            <a:endParaRPr lang="cs-CZ" sz="1600" b="1" dirty="0" smtClean="0"/>
          </a:p>
          <a:p>
            <a:r>
              <a:rPr lang="cs-CZ" sz="1200" dirty="0" smtClean="0"/>
              <a:t>Dokumentace </a:t>
            </a:r>
            <a:r>
              <a:rPr lang="cs-CZ" sz="1200" dirty="0"/>
              <a:t>představuje zvláštní formu trvalých příkazů – přímých nástrojů řízení, z jejich obsahu by mělo být osobám, kterým jsou určeny zřejmé, co a jak má být vykonáno. </a:t>
            </a:r>
            <a:r>
              <a:rPr lang="cs-CZ" sz="1200" dirty="0" smtClean="0"/>
              <a:t>Můžeme ji členit </a:t>
            </a:r>
            <a:r>
              <a:rPr lang="cs-CZ" sz="1200" dirty="0"/>
              <a:t>do dvou základních skupin: </a:t>
            </a:r>
            <a:endParaRPr lang="cs-CZ" sz="1200" dirty="0" smtClean="0"/>
          </a:p>
          <a:p>
            <a:pPr marL="228600" indent="-228600">
              <a:buAutoNum type="arabicPeriod"/>
            </a:pPr>
            <a:r>
              <a:rPr lang="cs-CZ" sz="1200" dirty="0" smtClean="0"/>
              <a:t>Výrobně </a:t>
            </a:r>
            <a:r>
              <a:rPr lang="cs-CZ" sz="1200" dirty="0"/>
              <a:t>technická </a:t>
            </a:r>
            <a:endParaRPr lang="cs-CZ" sz="1200" dirty="0" smtClean="0"/>
          </a:p>
          <a:p>
            <a:pPr marL="228600" indent="-228600">
              <a:buAutoNum type="arabicPeriod"/>
            </a:pPr>
            <a:r>
              <a:rPr lang="cs-CZ" sz="1200" dirty="0" smtClean="0"/>
              <a:t>Organizačně </a:t>
            </a:r>
            <a:r>
              <a:rPr lang="cs-CZ" sz="1200" dirty="0"/>
              <a:t>řídící  </a:t>
            </a:r>
          </a:p>
          <a:p>
            <a:r>
              <a:rPr lang="cs-CZ" sz="1200" b="1" dirty="0" smtClean="0"/>
              <a:t>Výrobně </a:t>
            </a:r>
            <a:r>
              <a:rPr lang="cs-CZ" sz="1200" b="1" dirty="0"/>
              <a:t>technická dokumentace </a:t>
            </a:r>
            <a:endParaRPr lang="cs-CZ" sz="1200" b="1" dirty="0" smtClean="0"/>
          </a:p>
          <a:p>
            <a:r>
              <a:rPr lang="cs-CZ" sz="1200" dirty="0" smtClean="0"/>
              <a:t>Z </a:t>
            </a:r>
            <a:r>
              <a:rPr lang="cs-CZ" sz="1200" dirty="0"/>
              <a:t>hlediska rozsáhlosti a četnosti řídících zásahů bezpochyby rozhodující úloha přísluší výrobních procesům. Současné výrobní procesy vyžadují využívat vhodné nástroje, které by umožňovaly jejich zajištění, kontrolu, stimulaci atd. Tuto funkci plní především </a:t>
            </a:r>
            <a:r>
              <a:rPr lang="cs-CZ" sz="1200" dirty="0" smtClean="0"/>
              <a:t>normy, </a:t>
            </a:r>
            <a:r>
              <a:rPr lang="cs-CZ" sz="1200" dirty="0"/>
              <a:t>které mohou zasahovat do různých výrobně technických a výrobně ekonomických </a:t>
            </a:r>
            <a:r>
              <a:rPr lang="cs-CZ" sz="1200" dirty="0" smtClean="0"/>
              <a:t>oblastí.</a:t>
            </a:r>
          </a:p>
          <a:p>
            <a:r>
              <a:rPr lang="cs-CZ" sz="1200" b="1" dirty="0" smtClean="0"/>
              <a:t>Organizačně </a:t>
            </a:r>
            <a:r>
              <a:rPr lang="cs-CZ" sz="1200" b="1" dirty="0"/>
              <a:t>řídící dokumentace (organizační normy</a:t>
            </a:r>
            <a:r>
              <a:rPr lang="cs-CZ" sz="1200" dirty="0"/>
              <a:t>) </a:t>
            </a:r>
            <a:endParaRPr lang="cs-CZ" sz="1200" dirty="0" smtClean="0"/>
          </a:p>
          <a:p>
            <a:r>
              <a:rPr lang="cs-CZ" sz="1200" dirty="0" smtClean="0"/>
              <a:t>Samostatnou </a:t>
            </a:r>
            <a:r>
              <a:rPr lang="cs-CZ" sz="1200" dirty="0"/>
              <a:t>skupinu normativních nástrojů představují organizační normy, které lze členit z různých hledisek  Hledisko závažnosti dokumentů </a:t>
            </a:r>
            <a:endParaRPr lang="cs-CZ" sz="1200" dirty="0" smtClean="0"/>
          </a:p>
          <a:p>
            <a:pPr marL="228600" indent="-228600">
              <a:buAutoNum type="arabicParenR"/>
            </a:pPr>
            <a:r>
              <a:rPr lang="cs-CZ" sz="1200" dirty="0" smtClean="0"/>
              <a:t>Statutární </a:t>
            </a:r>
            <a:r>
              <a:rPr lang="cs-CZ" sz="1200" dirty="0"/>
              <a:t>dokumenty (statuty, stanovy organizace), – vymezují postavení firmy, určují její vrcholové orgány a úkoly, které jim </a:t>
            </a:r>
            <a:r>
              <a:rPr lang="cs-CZ" sz="1200" dirty="0" smtClean="0"/>
              <a:t>přísluší</a:t>
            </a:r>
          </a:p>
          <a:p>
            <a:pPr marL="228600" indent="-228600">
              <a:buAutoNum type="arabicParenR"/>
            </a:pPr>
            <a:r>
              <a:rPr lang="cs-CZ" sz="1200" dirty="0" smtClean="0"/>
              <a:t>Řády </a:t>
            </a:r>
            <a:r>
              <a:rPr lang="cs-CZ" sz="1200" dirty="0"/>
              <a:t>(např. organizační, provozní, podpisový, pracovní, mzdový atd.), – vymezují vnitřní uspořádání a základní pravidla chování jednotlivých článků firmy.  Některé je firma povinna vydat na základě zákona např. pracovní řád.  Směrnice (např. pro průběh obchodní případu, vývoj a přípravu výroby, směrnice pro nákup, směrnice o skladování apod.) –  stanovují podrobnější postup jednání příslušných subjektů </a:t>
            </a:r>
            <a:r>
              <a:rPr lang="cs-CZ" sz="1200" dirty="0" err="1" smtClean="0"/>
              <a:t>přií</a:t>
            </a:r>
            <a:r>
              <a:rPr lang="cs-CZ" sz="1200" dirty="0" smtClean="0"/>
              <a:t> </a:t>
            </a:r>
            <a:r>
              <a:rPr lang="cs-CZ" sz="1200" dirty="0"/>
              <a:t>realizaci určitých činností, nebo řešení </a:t>
            </a:r>
            <a:r>
              <a:rPr lang="cs-CZ" sz="1200" dirty="0" smtClean="0"/>
              <a:t>problémů</a:t>
            </a:r>
          </a:p>
          <a:p>
            <a:pPr marL="228600" indent="-228600">
              <a:buAutoNum type="arabicParenR"/>
            </a:pPr>
            <a:r>
              <a:rPr lang="cs-CZ" sz="1200" dirty="0" smtClean="0"/>
              <a:t>Metodiky </a:t>
            </a:r>
            <a:r>
              <a:rPr lang="cs-CZ" sz="1200" dirty="0"/>
              <a:t>(např. propočty ukazatelů způsobilost procesu, propočty ukazatelů spolehlivosti) – poskytují uživateli obecný výklad určité tematiky, která nebyla v podnikové praxi </a:t>
            </a:r>
            <a:r>
              <a:rPr lang="cs-CZ" sz="1200" dirty="0" smtClean="0"/>
              <a:t>běžná.</a:t>
            </a:r>
          </a:p>
        </p:txBody>
      </p:sp>
    </p:spTree>
    <p:extLst>
      <p:ext uri="{BB962C8B-B14F-4D97-AF65-F5344CB8AC3E}">
        <p14:creationId xmlns="" xmlns:p14="http://schemas.microsoft.com/office/powerpoint/2010/main" val="36976528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dirty="0" smtClean="0"/>
              <a:t>Funkce manažera - Organizování</a:t>
            </a:r>
            <a:endParaRPr lang="cs-CZ" dirty="0"/>
          </a:p>
        </p:txBody>
      </p:sp>
      <p:sp>
        <p:nvSpPr>
          <p:cNvPr id="3" name="TextovéPole 2"/>
          <p:cNvSpPr txBox="1"/>
          <p:nvPr/>
        </p:nvSpPr>
        <p:spPr>
          <a:xfrm>
            <a:off x="1259632" y="1484784"/>
            <a:ext cx="7329812" cy="4770537"/>
          </a:xfrm>
          <a:prstGeom prst="rect">
            <a:avLst/>
          </a:prstGeom>
          <a:noFill/>
        </p:spPr>
        <p:txBody>
          <a:bodyPr wrap="square" rtlCol="0">
            <a:spAutoFit/>
          </a:bodyPr>
          <a:lstStyle/>
          <a:p>
            <a:r>
              <a:rPr lang="cs-CZ" sz="1600" b="1" dirty="0"/>
              <a:t>Dělba práce</a:t>
            </a:r>
            <a:r>
              <a:rPr lang="cs-CZ" sz="1600" dirty="0"/>
              <a:t> </a:t>
            </a:r>
            <a:endParaRPr lang="cs-CZ" sz="1600" dirty="0" smtClean="0"/>
          </a:p>
          <a:p>
            <a:r>
              <a:rPr lang="cs-CZ" sz="1200" dirty="0" smtClean="0"/>
              <a:t>Každá </a:t>
            </a:r>
            <a:r>
              <a:rPr lang="cs-CZ" sz="1200" dirty="0"/>
              <a:t>déletrvající práce se dá rozdělit na určité části, které mohou vykonávat specializovaní pracovníci. Tento poznatek je jedním z nedůležitějších poznatků v oblasti organizování a organizační činnosti a označuje se jako dělba práce.  </a:t>
            </a:r>
          </a:p>
          <a:p>
            <a:r>
              <a:rPr lang="cs-CZ" sz="1200" dirty="0"/>
              <a:t>Typy dělby práce</a:t>
            </a:r>
            <a:r>
              <a:rPr lang="cs-CZ" sz="1200" dirty="0" smtClean="0"/>
              <a:t>:</a:t>
            </a:r>
          </a:p>
          <a:p>
            <a:r>
              <a:rPr lang="cs-CZ" sz="1200" dirty="0" smtClean="0"/>
              <a:t> </a:t>
            </a:r>
            <a:r>
              <a:rPr lang="cs-CZ" sz="1200" dirty="0"/>
              <a:t>– podle druhu </a:t>
            </a:r>
            <a:r>
              <a:rPr lang="cs-CZ" sz="1200" dirty="0" smtClean="0"/>
              <a:t>výrobků</a:t>
            </a:r>
          </a:p>
          <a:p>
            <a:r>
              <a:rPr lang="cs-CZ" sz="1200" dirty="0" smtClean="0"/>
              <a:t> </a:t>
            </a:r>
            <a:r>
              <a:rPr lang="cs-CZ" sz="1200" dirty="0"/>
              <a:t>– podle druhu </a:t>
            </a:r>
            <a:r>
              <a:rPr lang="cs-CZ" sz="1200" dirty="0" smtClean="0"/>
              <a:t>práce</a:t>
            </a:r>
          </a:p>
          <a:p>
            <a:r>
              <a:rPr lang="cs-CZ" sz="1200" dirty="0" smtClean="0"/>
              <a:t> </a:t>
            </a:r>
            <a:r>
              <a:rPr lang="cs-CZ" sz="1200" dirty="0"/>
              <a:t>– podle nároků na kvalifikaci pracovníka  </a:t>
            </a:r>
          </a:p>
          <a:p>
            <a:r>
              <a:rPr lang="cs-CZ" sz="1200" dirty="0" smtClean="0"/>
              <a:t>1) </a:t>
            </a:r>
            <a:r>
              <a:rPr lang="cs-CZ" sz="1200" b="1" dirty="0"/>
              <a:t>Dělba práce podle druhu výrobků </a:t>
            </a:r>
            <a:endParaRPr lang="cs-CZ" sz="1200" b="1" dirty="0" smtClean="0"/>
          </a:p>
          <a:p>
            <a:r>
              <a:rPr lang="cs-CZ" sz="1200" dirty="0" smtClean="0"/>
              <a:t>Toto </a:t>
            </a:r>
            <a:r>
              <a:rPr lang="cs-CZ" sz="1200" dirty="0"/>
              <a:t>dělení je nutné pro organizaci celého národního hospodářství (např. odvětví, obory apod.) V podnicích je dělba práce podle druhu výrobků základem pro účelnou vnitřní organizaci.  </a:t>
            </a:r>
          </a:p>
          <a:p>
            <a:r>
              <a:rPr lang="cs-CZ" sz="1200" dirty="0" smtClean="0"/>
              <a:t>2) </a:t>
            </a:r>
            <a:r>
              <a:rPr lang="cs-CZ" sz="1200" b="1" dirty="0"/>
              <a:t>Dělba práce podle druhu práce </a:t>
            </a:r>
            <a:endParaRPr lang="cs-CZ" sz="1200" b="1" dirty="0" smtClean="0"/>
          </a:p>
          <a:p>
            <a:r>
              <a:rPr lang="cs-CZ" sz="1200" dirty="0" smtClean="0"/>
              <a:t>Dělba </a:t>
            </a:r>
            <a:r>
              <a:rPr lang="cs-CZ" sz="1200" dirty="0"/>
              <a:t>práce podle druhu práce je nutná při rozpisu pracovních úkolů na jednotlivé pracovníky, a to až výrobní či administrativní  (Někdo musí například obrábět, jsme-li ve strojírenském, tj. kovozpracujícím podniku, a někdo musí účtovat, kdyby každý dělal všechno, nic by se nedělalo kvalifikovaně a práce by byla nejen neodborná, ale i druhá).  </a:t>
            </a:r>
          </a:p>
          <a:p>
            <a:r>
              <a:rPr lang="cs-CZ" sz="1200" dirty="0" smtClean="0"/>
              <a:t>3) </a:t>
            </a:r>
            <a:r>
              <a:rPr lang="cs-CZ" sz="1200" b="1" dirty="0"/>
              <a:t>Dělba práce podle nároků na kvalifikaci pracovníka </a:t>
            </a:r>
            <a:endParaRPr lang="cs-CZ" sz="1200" b="1" dirty="0" smtClean="0"/>
          </a:p>
          <a:p>
            <a:r>
              <a:rPr lang="cs-CZ" sz="1200" dirty="0" smtClean="0"/>
              <a:t>Dělba </a:t>
            </a:r>
            <a:r>
              <a:rPr lang="cs-CZ" sz="1200" dirty="0"/>
              <a:t>práce podle nároků na kvalifikaci pracovníka je dalším zjemněním dělby práce předchozí  (Například v ekonomickém úseku rozlišujeme podle kvalifikace, účetní, plánovače a rozpočtáře, kalkulanti, „finančníky“ apod. Podobně ve výrobě se soustružnická práce provádí podle kvalifikace seřizovačem, soustružníkem, údržbářem apod.)  </a:t>
            </a:r>
          </a:p>
          <a:p>
            <a:r>
              <a:rPr lang="cs-CZ" sz="1200" b="1" dirty="0" smtClean="0"/>
              <a:t>Dělba </a:t>
            </a:r>
            <a:r>
              <a:rPr lang="cs-CZ" sz="1200" b="1" dirty="0"/>
              <a:t>pravomocí </a:t>
            </a:r>
            <a:endParaRPr lang="cs-CZ" sz="1200" b="1" dirty="0" smtClean="0"/>
          </a:p>
          <a:p>
            <a:r>
              <a:rPr lang="cs-CZ" sz="1200" dirty="0" smtClean="0"/>
              <a:t>Pravomocí </a:t>
            </a:r>
            <a:r>
              <a:rPr lang="cs-CZ" sz="1200" dirty="0"/>
              <a:t>se rozumí právo rozhodovat a vydávat příkazy k provádění těchto rozhodnutí bez nutnosti získat souhlas jiných členů dané instituce. Pravomoc má být v souladu s odpovědností za takto </a:t>
            </a:r>
            <a:r>
              <a:rPr lang="cs-CZ" sz="1200" dirty="0" smtClean="0"/>
              <a:t>prováděná </a:t>
            </a:r>
            <a:r>
              <a:rPr lang="cs-CZ" sz="1200" dirty="0"/>
              <a:t>rozhodnutí. Kdo rozhoduje, nese plnou odpovědnost za své rozhodnutí. Pravomoc a odpovědnost bývá nazývána souhrnně také kompetence nebo působnost. Přenášení pravomoci na vyšší organizační úroveň hovoříme o centralizaci. Pří přenášení pravomoci na stupeň nižší hovoříme o decentralizaci </a:t>
            </a:r>
          </a:p>
        </p:txBody>
      </p:sp>
    </p:spTree>
    <p:extLst>
      <p:ext uri="{BB962C8B-B14F-4D97-AF65-F5344CB8AC3E}">
        <p14:creationId xmlns="" xmlns:p14="http://schemas.microsoft.com/office/powerpoint/2010/main" val="42583881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899592" y="1124744"/>
            <a:ext cx="6984776" cy="2862322"/>
          </a:xfrm>
          <a:prstGeom prst="rect">
            <a:avLst/>
          </a:prstGeom>
        </p:spPr>
        <p:txBody>
          <a:bodyPr wrap="square">
            <a:spAutoFit/>
          </a:bodyPr>
          <a:lstStyle/>
          <a:p>
            <a:pPr marL="114300" indent="0">
              <a:buNone/>
            </a:pPr>
            <a:r>
              <a:rPr lang="cs-CZ" dirty="0" smtClean="0"/>
              <a:t>Zdroje:</a:t>
            </a:r>
          </a:p>
          <a:p>
            <a:r>
              <a:rPr lang="cs-CZ" dirty="0" err="1" smtClean="0"/>
              <a:t>Kotler</a:t>
            </a:r>
            <a:r>
              <a:rPr lang="cs-CZ" dirty="0" smtClean="0"/>
              <a:t>, </a:t>
            </a:r>
            <a:r>
              <a:rPr lang="cs-CZ" dirty="0" err="1" smtClean="0"/>
              <a:t>Philip</a:t>
            </a:r>
            <a:r>
              <a:rPr lang="cs-CZ" dirty="0" smtClean="0"/>
              <a:t>: Marketing management, </a:t>
            </a:r>
            <a:r>
              <a:rPr lang="cs-CZ" dirty="0" err="1" smtClean="0"/>
              <a:t>Grada</a:t>
            </a:r>
            <a:r>
              <a:rPr lang="cs-CZ" dirty="0" smtClean="0"/>
              <a:t> </a:t>
            </a:r>
            <a:r>
              <a:rPr lang="cs-CZ" dirty="0" err="1" smtClean="0"/>
              <a:t>Publishing</a:t>
            </a:r>
            <a:r>
              <a:rPr lang="cs-CZ" dirty="0" smtClean="0"/>
              <a:t>, spol. s.r.o., 10. rozšířené vydání, Praha, 2001</a:t>
            </a:r>
          </a:p>
          <a:p>
            <a:r>
              <a:rPr lang="cs-CZ" dirty="0" err="1" smtClean="0"/>
              <a:t>Maruani</a:t>
            </a:r>
            <a:r>
              <a:rPr lang="cs-CZ" dirty="0" smtClean="0"/>
              <a:t>, </a:t>
            </a:r>
            <a:r>
              <a:rPr lang="cs-CZ" dirty="0" err="1" smtClean="0"/>
              <a:t>Laurent</a:t>
            </a:r>
            <a:r>
              <a:rPr lang="cs-CZ" dirty="0" smtClean="0"/>
              <a:t>: Abeceda marketingu, Management </a:t>
            </a:r>
            <a:r>
              <a:rPr lang="cs-CZ" dirty="0" err="1" smtClean="0"/>
              <a:t>Press</a:t>
            </a:r>
            <a:r>
              <a:rPr lang="cs-CZ" dirty="0" smtClean="0"/>
              <a:t>, Praha,1995</a:t>
            </a:r>
          </a:p>
          <a:p>
            <a:r>
              <a:rPr lang="cs-CZ" dirty="0" smtClean="0"/>
              <a:t>Světlík, Jaroslav: Marketing – cesta k trhu, EKKA, Zlín, 1994</a:t>
            </a:r>
          </a:p>
          <a:p>
            <a:r>
              <a:rPr lang="cs-CZ" dirty="0" smtClean="0"/>
              <a:t>Švarcová, Jana: Ekonomie, CEED, Zlín, 2010</a:t>
            </a:r>
          </a:p>
          <a:p>
            <a:r>
              <a:rPr lang="cs-CZ" dirty="0" smtClean="0"/>
              <a:t>http://cs.wikipedia.org</a:t>
            </a:r>
          </a:p>
          <a:p>
            <a:endParaRPr lang="cs-CZ" dirty="0" smtClean="0"/>
          </a:p>
          <a:p>
            <a:endParaRPr lang="cs-CZ" dirty="0" smtClean="0"/>
          </a:p>
          <a:p>
            <a:endParaRPr lang="cs-CZ" dirty="0" smtClean="0"/>
          </a:p>
        </p:txBody>
      </p:sp>
    </p:spTree>
  </p:cSld>
  <p:clrMapOvr>
    <a:masterClrMapping/>
  </p:clrMapOvr>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73</TotalTime>
  <Words>882</Words>
  <Application>Microsoft Office PowerPoint</Application>
  <PresentationFormat>Předvádění na obrazovce (4:3)</PresentationFormat>
  <Paragraphs>70</Paragraphs>
  <Slides>5</Slides>
  <Notes>0</Notes>
  <HiddenSlides>0</HiddenSlides>
  <MMClips>0</MMClips>
  <ScaleCrop>false</ScaleCrop>
  <HeadingPairs>
    <vt:vector size="4" baseType="variant">
      <vt:variant>
        <vt:lpstr>Motiv</vt:lpstr>
      </vt:variant>
      <vt:variant>
        <vt:i4>1</vt:i4>
      </vt:variant>
      <vt:variant>
        <vt:lpstr>Nadpisy snímků</vt:lpstr>
      </vt:variant>
      <vt:variant>
        <vt:i4>5</vt:i4>
      </vt:variant>
    </vt:vector>
  </HeadingPairs>
  <TitlesOfParts>
    <vt:vector size="6" baseType="lpstr">
      <vt:lpstr>Motiv systému Office</vt:lpstr>
      <vt:lpstr>Snímek 1</vt:lpstr>
      <vt:lpstr>Funkce manažera - Organizování</vt:lpstr>
      <vt:lpstr>Funkce manažera - Organizování</vt:lpstr>
      <vt:lpstr>Funkce manažera - Organizování</vt:lpstr>
      <vt:lpstr>Snímek 5</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Funkce manažera - Výběr, rozmísťování a hodnocení pracovníků</dc:title>
  <dc:creator>Pavel Bryknar</dc:creator>
  <cp:lastModifiedBy>Šormovi</cp:lastModifiedBy>
  <cp:revision>9</cp:revision>
  <dcterms:created xsi:type="dcterms:W3CDTF">2013-05-06T05:23:07Z</dcterms:created>
  <dcterms:modified xsi:type="dcterms:W3CDTF">2013-05-22T20:32:33Z</dcterms:modified>
</cp:coreProperties>
</file>