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8" r:id="rId3"/>
    <p:sldId id="257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FBE81-CEC6-42A9-92A0-F47BDB15CE3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2058C-B5A3-4A77-965A-43A5BB903D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17466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FBE81-CEC6-42A9-92A0-F47BDB15CE3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2058C-B5A3-4A77-965A-43A5BB903D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00810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FBE81-CEC6-42A9-92A0-F47BDB15CE3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2058C-B5A3-4A77-965A-43A5BB903D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4140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FBE81-CEC6-42A9-92A0-F47BDB15CE3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2058C-B5A3-4A77-965A-43A5BB903D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885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FBE81-CEC6-42A9-92A0-F47BDB15CE3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2058C-B5A3-4A77-965A-43A5BB903D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03065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FBE81-CEC6-42A9-92A0-F47BDB15CE3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2058C-B5A3-4A77-965A-43A5BB903D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7793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FBE81-CEC6-42A9-92A0-F47BDB15CE3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2058C-B5A3-4A77-965A-43A5BB903D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809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FBE81-CEC6-42A9-92A0-F47BDB15CE3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2058C-B5A3-4A77-965A-43A5BB903D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67275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FBE81-CEC6-42A9-92A0-F47BDB15CE3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2058C-B5A3-4A77-965A-43A5BB903D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77061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FBE81-CEC6-42A9-92A0-F47BDB15CE3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2058C-B5A3-4A77-965A-43A5BB903D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18969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FBE81-CEC6-42A9-92A0-F47BDB15CE3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2058C-B5A3-4A77-965A-43A5BB903D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94363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EFBE81-CEC6-42A9-92A0-F47BDB15CE3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F2058C-B5A3-4A77-965A-43A5BB903D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31697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259632" y="1556792"/>
          <a:ext cx="6768752" cy="5116972"/>
        </p:xfrm>
        <a:graphic>
          <a:graphicData uri="http://schemas.openxmlformats.org/drawingml/2006/table">
            <a:tbl>
              <a:tblPr/>
              <a:tblGrid>
                <a:gridCol w="1512168"/>
                <a:gridCol w="5256584"/>
              </a:tblGrid>
              <a:tr h="50568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Název školy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Číslo projektu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Název materiálu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Funkce manažera – výběr, rozmísťování a hodnocení 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(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VY_32_INOVACE_05.02.17)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Mgr.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Vladimír Šorma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Tematická oblast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Marketing a management</a:t>
                      </a:r>
                      <a:endParaRPr lang="cs-CZ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Ročník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Sedmý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Datum tvorby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Říjen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2012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283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Anotace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Prezentace je určena pro výuku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marketingu a managementu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v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hodinách Základů společenských věd - Ekonomie ve třetím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ročníku, seznamuje studenty se základními termíny v oboru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marketingu a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managementu.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15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Metodický pokyn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Šablona slouží jako digitalizovaná učebnice pro žáky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třetího ročníku  Základů společenských věd – Ekonomie;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jednotlivé strany prezentace na sebe tematicky navazují, řeší problematiku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sekvenční funkce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výběru, rozmísťování a hodnocení pracovníka.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Časová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dotace materiálu je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15-20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minut.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Funkce manažera - Výběr, rozmísťování a hodnocení pracovníků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09930" y="1700808"/>
            <a:ext cx="7494518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Výběr, rozmísťování a hodnocení pracovníků </a:t>
            </a:r>
          </a:p>
          <a:p>
            <a:r>
              <a:rPr lang="cs-CZ" sz="1200" dirty="0" smtClean="0"/>
              <a:t>- personální oddělení</a:t>
            </a:r>
          </a:p>
          <a:p>
            <a:r>
              <a:rPr lang="cs-CZ" sz="1200" dirty="0" smtClean="0"/>
              <a:t>- umění získávat a využívat a udržet schopné pracovníky</a:t>
            </a:r>
            <a:r>
              <a:rPr lang="cs-CZ" sz="1200" dirty="0" smtClean="0">
                <a:effectLst/>
              </a:rPr>
              <a:t>, jejich adaptaci ve firmě, motivaci k odvádění kvalitní práce a později také hodnocení na základě odvedených pracovních výsledků.</a:t>
            </a:r>
          </a:p>
          <a:p>
            <a:r>
              <a:rPr lang="cs-CZ" sz="1200" dirty="0" smtClean="0">
                <a:effectLst/>
              </a:rPr>
              <a:t>Při </a:t>
            </a:r>
            <a:r>
              <a:rPr lang="cs-CZ" sz="1200" b="1" dirty="0" smtClean="0">
                <a:effectLst/>
              </a:rPr>
              <a:t>výběru a rozmísťování pracovníků</a:t>
            </a:r>
            <a:r>
              <a:rPr lang="cs-CZ" sz="1200" dirty="0" smtClean="0">
                <a:effectLst/>
              </a:rPr>
              <a:t> využívá </a:t>
            </a:r>
            <a:r>
              <a:rPr lang="cs-CZ" sz="1200" b="1" dirty="0" smtClean="0">
                <a:effectLst/>
              </a:rPr>
              <a:t>manažer </a:t>
            </a:r>
            <a:r>
              <a:rPr lang="cs-CZ" sz="1200" dirty="0" smtClean="0">
                <a:effectLst/>
              </a:rPr>
              <a:t>poznatků psychologie a klade důraz na to, aby byli vybráni lidé, jejichž osobnostní a profesní předpoklady odpovídají požadavkům práce, na kterou jsou najímáni.</a:t>
            </a:r>
          </a:p>
          <a:p>
            <a:pPr marL="171450" indent="-171450">
              <a:buFontTx/>
              <a:buChar char="-"/>
            </a:pPr>
            <a:r>
              <a:rPr lang="cs-CZ" sz="1200" dirty="0" smtClean="0"/>
              <a:t>umění </a:t>
            </a:r>
            <a:r>
              <a:rPr lang="cs-CZ" sz="1200" dirty="0"/>
              <a:t>získat, udržet a využívat schopné pracovníky je v managementu považováno za velmi důležitý faktor </a:t>
            </a:r>
            <a:r>
              <a:rPr lang="cs-CZ" sz="1200" dirty="0" smtClean="0"/>
              <a:t>úspěchu</a:t>
            </a:r>
          </a:p>
          <a:p>
            <a:pPr marL="171450" indent="-171450">
              <a:buFontTx/>
              <a:buChar char="-"/>
            </a:pPr>
            <a:r>
              <a:rPr lang="cs-CZ" sz="1200" dirty="0" smtClean="0"/>
              <a:t>nejcennějším </a:t>
            </a:r>
            <a:r>
              <a:rPr lang="cs-CZ" sz="1200" dirty="0"/>
              <a:t>kapitálem každého podniku jsou znalosti, schopnosti, dovednosti a postoj pracovníka k podniku, ve kterém </a:t>
            </a:r>
            <a:r>
              <a:rPr lang="cs-CZ" sz="1200" dirty="0" smtClean="0"/>
              <a:t>pracuje</a:t>
            </a:r>
          </a:p>
          <a:p>
            <a:pPr marL="171450" indent="-171450">
              <a:buFontTx/>
              <a:buChar char="-"/>
            </a:pPr>
            <a:r>
              <a:rPr lang="cs-CZ" sz="1200" dirty="0" smtClean="0"/>
              <a:t>někdy </a:t>
            </a:r>
            <a:r>
              <a:rPr lang="cs-CZ" sz="1200" dirty="0"/>
              <a:t>se v managementu vyčleňuje personální zajištění do samostatné </a:t>
            </a:r>
            <a:r>
              <a:rPr lang="cs-CZ" sz="1200" dirty="0" smtClean="0"/>
              <a:t>disciplíny </a:t>
            </a:r>
            <a:r>
              <a:rPr lang="cs-CZ" sz="1200" dirty="0"/>
              <a:t>– </a:t>
            </a:r>
            <a:r>
              <a:rPr lang="cs-CZ" sz="1200" b="1" dirty="0"/>
              <a:t>řízení lidských </a:t>
            </a:r>
            <a:r>
              <a:rPr lang="cs-CZ" sz="1200" b="1" dirty="0" smtClean="0"/>
              <a:t>zdrojů</a:t>
            </a:r>
            <a:endParaRPr lang="cs-CZ" sz="1200" dirty="0"/>
          </a:p>
          <a:p>
            <a:r>
              <a:rPr lang="cs-CZ" sz="1200" i="1" dirty="0"/>
              <a:t>„ </a:t>
            </a:r>
            <a:r>
              <a:rPr lang="cs-CZ" sz="1200" i="1" dirty="0" smtClean="0"/>
              <a:t>Konkurenci </a:t>
            </a:r>
            <a:r>
              <a:rPr lang="cs-CZ" sz="1200" i="1" dirty="0"/>
              <a:t>nelze porážet velikostí, ale </a:t>
            </a:r>
            <a:r>
              <a:rPr lang="cs-CZ" sz="1200" i="1" dirty="0" smtClean="0"/>
              <a:t>předstihnout </a:t>
            </a:r>
            <a:r>
              <a:rPr lang="cs-CZ" sz="1200" i="1" dirty="0"/>
              <a:t>se musí myšlením</a:t>
            </a:r>
            <a:r>
              <a:rPr lang="cs-CZ" sz="1200" i="1" dirty="0" smtClean="0"/>
              <a:t>.„  </a:t>
            </a:r>
            <a:r>
              <a:rPr lang="cs-CZ" sz="1200" i="1" dirty="0" err="1" smtClean="0"/>
              <a:t>R.Solow</a:t>
            </a:r>
            <a:r>
              <a:rPr lang="cs-CZ" sz="1200" i="1" dirty="0" smtClean="0"/>
              <a:t> </a:t>
            </a:r>
            <a:endParaRPr lang="cs-CZ" sz="1200" i="1" dirty="0"/>
          </a:p>
          <a:p>
            <a:r>
              <a:rPr lang="cs-CZ" sz="1200" b="1" dirty="0" smtClean="0"/>
              <a:t>Lidské </a:t>
            </a:r>
            <a:r>
              <a:rPr lang="cs-CZ" sz="1200" b="1" dirty="0"/>
              <a:t>zdroje</a:t>
            </a:r>
            <a:r>
              <a:rPr lang="cs-CZ" sz="1200" dirty="0"/>
              <a:t> jsou specifickou činností v rámci organizace, která se zabývá řízením lidského kapitálu v organizaci, tedy řízením zaměstnanců jako celku. Liší se od manažerského řízení tím, že řídí zaměstnance jako celek a poskytuje manažerům „nástroje“, kterými mohou přímo i nepřímo působit na růst a udržení produktivity práce</a:t>
            </a:r>
            <a:r>
              <a:rPr lang="cs-CZ" sz="1200" dirty="0" smtClean="0"/>
              <a:t>.</a:t>
            </a:r>
            <a:r>
              <a:rPr lang="cs-CZ" sz="1200" dirty="0"/>
              <a:t> </a:t>
            </a:r>
            <a:endParaRPr lang="cs-CZ" sz="1200" dirty="0" smtClean="0"/>
          </a:p>
          <a:p>
            <a:r>
              <a:rPr lang="cs-CZ" sz="1400" b="1" dirty="0" smtClean="0"/>
              <a:t>Řízení lidských zdrojů</a:t>
            </a:r>
          </a:p>
          <a:p>
            <a:r>
              <a:rPr lang="cs-CZ" sz="1200" b="1" dirty="0" smtClean="0"/>
              <a:t>Personální strategie (</a:t>
            </a:r>
            <a:r>
              <a:rPr lang="cs-CZ" sz="1200" b="1" dirty="0" err="1"/>
              <a:t>personnel</a:t>
            </a:r>
            <a:r>
              <a:rPr lang="cs-CZ" sz="1200" b="1" dirty="0"/>
              <a:t> </a:t>
            </a:r>
            <a:r>
              <a:rPr lang="cs-CZ" sz="1200" b="1" dirty="0" err="1"/>
              <a:t>strategy</a:t>
            </a:r>
            <a:r>
              <a:rPr lang="cs-CZ" sz="1200" b="1" dirty="0"/>
              <a:t>)</a:t>
            </a:r>
          </a:p>
          <a:p>
            <a:r>
              <a:rPr lang="cs-CZ" sz="1200" dirty="0" smtClean="0"/>
              <a:t>- vymezení </a:t>
            </a:r>
            <a:r>
              <a:rPr lang="cs-CZ" sz="1200" dirty="0"/>
              <a:t>základních </a:t>
            </a:r>
            <a:r>
              <a:rPr lang="cs-CZ" sz="1200" dirty="0" smtClean="0"/>
              <a:t>cílů, </a:t>
            </a:r>
            <a:r>
              <a:rPr lang="cs-CZ" sz="1200" dirty="0"/>
              <a:t>kterých má být </a:t>
            </a:r>
            <a:r>
              <a:rPr lang="cs-CZ" sz="1200" dirty="0" smtClean="0"/>
              <a:t>dosaženo </a:t>
            </a:r>
            <a:r>
              <a:rPr lang="cs-CZ" sz="1200" dirty="0"/>
              <a:t>v oblasti formování lidských </a:t>
            </a:r>
            <a:r>
              <a:rPr lang="cs-CZ" sz="1200" dirty="0" smtClean="0"/>
              <a:t>zdrojů firmy</a:t>
            </a:r>
            <a:r>
              <a:rPr lang="cs-CZ" sz="1200" dirty="0"/>
              <a:t>, a to jak z </a:t>
            </a:r>
            <a:r>
              <a:rPr lang="cs-CZ" sz="1200" dirty="0" smtClean="0"/>
              <a:t>hlediska struktury</a:t>
            </a:r>
            <a:r>
              <a:rPr lang="cs-CZ" sz="1200" dirty="0"/>
              <a:t>, tak i jejich </a:t>
            </a:r>
            <a:r>
              <a:rPr lang="cs-CZ" sz="1200" dirty="0" smtClean="0"/>
              <a:t>kvality </a:t>
            </a:r>
            <a:r>
              <a:rPr lang="cs-CZ" sz="1200" dirty="0"/>
              <a:t>(vlastnosti). Vychází se </a:t>
            </a:r>
            <a:r>
              <a:rPr lang="cs-CZ" sz="1200" dirty="0" smtClean="0"/>
              <a:t>přitom </a:t>
            </a:r>
            <a:r>
              <a:rPr lang="cs-CZ" sz="1200" dirty="0"/>
              <a:t>ze strategických </a:t>
            </a:r>
            <a:r>
              <a:rPr lang="cs-CZ" sz="1200" dirty="0" smtClean="0"/>
              <a:t>záměrů organizace</a:t>
            </a:r>
            <a:r>
              <a:rPr lang="cs-CZ" sz="1200" dirty="0"/>
              <a:t>, </a:t>
            </a:r>
            <a:r>
              <a:rPr lang="cs-CZ" sz="1200" dirty="0" smtClean="0"/>
              <a:t>hodnotové orientace pracovníků , </a:t>
            </a:r>
            <a:r>
              <a:rPr lang="cs-CZ" sz="1200" dirty="0"/>
              <a:t>managementu i </a:t>
            </a:r>
            <a:r>
              <a:rPr lang="cs-CZ" sz="1200" dirty="0" smtClean="0"/>
              <a:t>majitelů a zároveň se </a:t>
            </a:r>
            <a:r>
              <a:rPr lang="cs-CZ" sz="1200" dirty="0"/>
              <a:t>respektuji </a:t>
            </a:r>
            <a:r>
              <a:rPr lang="cs-CZ" sz="1200" dirty="0" smtClean="0"/>
              <a:t>vnější </a:t>
            </a:r>
            <a:r>
              <a:rPr lang="cs-CZ" sz="1200" dirty="0"/>
              <a:t>vlivy - dosažený </a:t>
            </a:r>
          </a:p>
          <a:p>
            <a:r>
              <a:rPr lang="cs-CZ" sz="1200" dirty="0" smtClean="0"/>
              <a:t>Stupeň sociálního </a:t>
            </a:r>
            <a:r>
              <a:rPr lang="cs-CZ" sz="1200" dirty="0"/>
              <a:t>rozvoje, vlivy a </a:t>
            </a:r>
            <a:r>
              <a:rPr lang="cs-CZ" sz="1200" dirty="0" smtClean="0"/>
              <a:t>požadavky </a:t>
            </a:r>
            <a:r>
              <a:rPr lang="cs-CZ" sz="1200" dirty="0"/>
              <a:t>širšího ekonomického </a:t>
            </a:r>
            <a:r>
              <a:rPr lang="cs-CZ" sz="1200" dirty="0" smtClean="0"/>
              <a:t>prostředí</a:t>
            </a:r>
            <a:r>
              <a:rPr lang="cs-CZ" sz="1200" dirty="0"/>
              <a:t>, demografický </a:t>
            </a:r>
            <a:r>
              <a:rPr lang="cs-CZ" sz="1200" dirty="0" smtClean="0"/>
              <a:t>vývoj</a:t>
            </a:r>
            <a:r>
              <a:rPr lang="cs-CZ" sz="1200" dirty="0"/>
              <a:t>, stav trhu práce </a:t>
            </a:r>
            <a:r>
              <a:rPr lang="cs-CZ" sz="1200" dirty="0" smtClean="0"/>
              <a:t>atd</a:t>
            </a:r>
            <a:r>
              <a:rPr lang="cs-CZ" sz="1200" dirty="0"/>
              <a:t>.</a:t>
            </a:r>
          </a:p>
          <a:p>
            <a:r>
              <a:rPr lang="cs-CZ" sz="1200" b="1" dirty="0"/>
              <a:t>Personální politika (</a:t>
            </a:r>
            <a:r>
              <a:rPr lang="cs-CZ" sz="1200" b="1" dirty="0" err="1"/>
              <a:t>personnel</a:t>
            </a:r>
            <a:r>
              <a:rPr lang="cs-CZ" sz="1200" b="1" dirty="0"/>
              <a:t> </a:t>
            </a:r>
            <a:r>
              <a:rPr lang="cs-CZ" sz="1200" b="1" dirty="0" err="1"/>
              <a:t>policy</a:t>
            </a:r>
            <a:r>
              <a:rPr lang="cs-CZ" sz="1200" b="1" dirty="0"/>
              <a:t>)</a:t>
            </a:r>
          </a:p>
          <a:p>
            <a:pPr marL="171450" indent="-171450">
              <a:buFontTx/>
              <a:buChar char="-"/>
            </a:pPr>
            <a:r>
              <a:rPr lang="cs-CZ" sz="1200" dirty="0" smtClean="0"/>
              <a:t>soubor </a:t>
            </a:r>
            <a:r>
              <a:rPr lang="cs-CZ" sz="1200" dirty="0"/>
              <a:t>zásad, metod a pravidel </a:t>
            </a:r>
            <a:r>
              <a:rPr lang="cs-CZ" sz="1200" dirty="0" smtClean="0"/>
              <a:t>uplatňovaných </a:t>
            </a:r>
            <a:r>
              <a:rPr lang="cs-CZ" sz="1200" dirty="0"/>
              <a:t>v </a:t>
            </a:r>
            <a:r>
              <a:rPr lang="cs-CZ" sz="1200" dirty="0" smtClean="0"/>
              <a:t>přístupu </a:t>
            </a:r>
            <a:r>
              <a:rPr lang="cs-CZ" sz="1200" dirty="0"/>
              <a:t>k </a:t>
            </a:r>
            <a:r>
              <a:rPr lang="cs-CZ" sz="1200" dirty="0" smtClean="0"/>
              <a:t>řízení </a:t>
            </a:r>
            <a:r>
              <a:rPr lang="cs-CZ" sz="1200" dirty="0"/>
              <a:t>personálu. </a:t>
            </a:r>
            <a:endParaRPr lang="cs-CZ" sz="1200" dirty="0" smtClean="0"/>
          </a:p>
          <a:p>
            <a:r>
              <a:rPr lang="cs-CZ" sz="1200" b="1" dirty="0"/>
              <a:t>Řízení lidských zdrojů (</a:t>
            </a:r>
            <a:r>
              <a:rPr lang="cs-CZ" sz="1200" b="1" dirty="0" err="1"/>
              <a:t>human</a:t>
            </a:r>
            <a:r>
              <a:rPr lang="cs-CZ" sz="1200" b="1" dirty="0"/>
              <a:t> </a:t>
            </a:r>
            <a:r>
              <a:rPr lang="cs-CZ" sz="1200" b="1" dirty="0" err="1"/>
              <a:t>resource</a:t>
            </a:r>
            <a:r>
              <a:rPr lang="cs-CZ" sz="1200" b="1" dirty="0"/>
              <a:t> management)</a:t>
            </a:r>
          </a:p>
          <a:p>
            <a:pPr marL="171450" indent="-171450">
              <a:buFontTx/>
              <a:buChar char="-"/>
            </a:pPr>
            <a:r>
              <a:rPr lang="cs-CZ" sz="1200" dirty="0"/>
              <a:t>pojetí personální práce, které chápe lidský faktor nikoli pouze jako zdroj vhodný pro efektivní využití, ale jako faktor rozhodující o úspěšnosti organizace, do jehož rozvoje je žádoucí a nezbytné investovat.</a:t>
            </a:r>
          </a:p>
          <a:p>
            <a:pPr marL="171450" indent="-171450">
              <a:buFontTx/>
              <a:buChar char="-"/>
            </a:pPr>
            <a:endParaRPr lang="cs-CZ" sz="1200" dirty="0"/>
          </a:p>
          <a:p>
            <a:endParaRPr lang="cs-CZ" sz="1200" dirty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8445833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Funkce manažera - Výběr, rozmísťování a hodnocení pracovníků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700808"/>
            <a:ext cx="7344816" cy="4965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Personální </a:t>
            </a:r>
            <a:r>
              <a:rPr lang="cs-CZ" sz="1200" b="1" dirty="0"/>
              <a:t>činnosti (funkce) (</a:t>
            </a:r>
            <a:r>
              <a:rPr lang="cs-CZ" sz="1200" b="1" dirty="0" err="1"/>
              <a:t>personnel</a:t>
            </a:r>
            <a:r>
              <a:rPr lang="cs-CZ" sz="1200" b="1" dirty="0"/>
              <a:t> </a:t>
            </a:r>
            <a:r>
              <a:rPr lang="cs-CZ" sz="1200" b="1" dirty="0" err="1"/>
              <a:t>activities</a:t>
            </a:r>
            <a:r>
              <a:rPr lang="cs-CZ" sz="1200" b="1" dirty="0"/>
              <a:t>)</a:t>
            </a:r>
          </a:p>
          <a:p>
            <a:r>
              <a:rPr lang="cs-CZ" sz="1200" dirty="0"/>
              <a:t>- personální plánování, získávání a výběr pracovníků, hodnocení pracovníků, analýza pracovních míst a rozmisťování pracovníků, řízení kariéry, odměňování, personální informační systém, pracovní vztahy včetně kolektivního vyjednávání, péče o pracovníky </a:t>
            </a:r>
          </a:p>
          <a:p>
            <a:r>
              <a:rPr lang="cs-CZ" sz="1200" b="1" dirty="0"/>
              <a:t>Hodnocení pracovníků (</a:t>
            </a:r>
            <a:r>
              <a:rPr lang="cs-CZ" sz="1200" b="1" dirty="0" err="1"/>
              <a:t>employee</a:t>
            </a:r>
            <a:r>
              <a:rPr lang="cs-CZ" sz="1200" b="1" dirty="0"/>
              <a:t> </a:t>
            </a:r>
            <a:r>
              <a:rPr lang="cs-CZ" sz="1200" b="1" dirty="0" err="1"/>
              <a:t>evaluation</a:t>
            </a:r>
            <a:r>
              <a:rPr lang="cs-CZ" sz="1200" b="1" dirty="0"/>
              <a:t>, performance </a:t>
            </a:r>
            <a:r>
              <a:rPr lang="cs-CZ" sz="1200" b="1" dirty="0" err="1"/>
              <a:t>appraisal</a:t>
            </a:r>
            <a:r>
              <a:rPr lang="cs-CZ" sz="1200" b="1" dirty="0"/>
              <a:t>)</a:t>
            </a:r>
          </a:p>
          <a:p>
            <a:r>
              <a:rPr lang="cs-CZ" sz="1200" b="1" dirty="0"/>
              <a:t>- </a:t>
            </a:r>
            <a:r>
              <a:rPr lang="cs-CZ" sz="1200" dirty="0"/>
              <a:t>Zjištění úrovně pracovníkova výkonu a kvality jeho práce, jeho součástí je i rozpoznání výkonnostního potenciálu pracovníka. Objektivní hodnocení slouží k zlepšení výkonu pracovníka jako základ dalších aktivit personálního managementu (vzdělávání, odměňování, plánování kariéry, komunikace).</a:t>
            </a:r>
          </a:p>
          <a:p>
            <a:r>
              <a:rPr lang="cs-CZ" sz="1200" b="1" dirty="0"/>
              <a:t>Řízení pracovní kariéry (</a:t>
            </a:r>
            <a:r>
              <a:rPr lang="cs-CZ" sz="1200" b="1" dirty="0" err="1"/>
              <a:t>careerpathing</a:t>
            </a:r>
            <a:r>
              <a:rPr lang="cs-CZ" sz="1200" b="1" dirty="0"/>
              <a:t>, </a:t>
            </a:r>
            <a:r>
              <a:rPr lang="cs-CZ" sz="1200" b="1" dirty="0" err="1"/>
              <a:t>career</a:t>
            </a:r>
            <a:r>
              <a:rPr lang="cs-CZ" sz="1200" b="1" dirty="0"/>
              <a:t> </a:t>
            </a:r>
            <a:r>
              <a:rPr lang="cs-CZ" sz="1200" b="1" dirty="0" err="1"/>
              <a:t>planning</a:t>
            </a:r>
            <a:r>
              <a:rPr lang="cs-CZ" sz="1200" b="1" dirty="0"/>
              <a:t>)</a:t>
            </a:r>
          </a:p>
          <a:p>
            <a:r>
              <a:rPr lang="cs-CZ" sz="1200" dirty="0"/>
              <a:t>- cílevědomé ovlivňování pracovního zařazení zaměstnance od jeho prvního zařazení až do ukončení </a:t>
            </a:r>
            <a:r>
              <a:rPr lang="cs-CZ" sz="1200" dirty="0" smtClean="0"/>
              <a:t>aktivní činnosti</a:t>
            </a:r>
            <a:r>
              <a:rPr lang="cs-CZ" sz="1200" dirty="0"/>
              <a:t>. Vychází z hodnocení osobních i znalostních předpokladů pro výkon činnosti, zahrnuje i proces plánovitého zvyšování </a:t>
            </a:r>
            <a:r>
              <a:rPr lang="cs-CZ" sz="1200" dirty="0" smtClean="0"/>
              <a:t>a </a:t>
            </a:r>
            <a:r>
              <a:rPr lang="cs-CZ" sz="1200" dirty="0"/>
              <a:t>zdokonalování pracovních schopností, znalostí a dovedností. Rozvoj pracovní kariéry je ovlivněn také vlastni aktivitou </a:t>
            </a:r>
            <a:r>
              <a:rPr lang="cs-CZ" sz="1200" dirty="0" smtClean="0"/>
              <a:t>pracovníka</a:t>
            </a:r>
            <a:r>
              <a:rPr lang="cs-CZ" sz="1200" dirty="0"/>
              <a:t>, jeho pracovními a osobními aspiracemi a intenzitou úsilí o jejich naplněni. Cílem zde je zabezpečit, aby organizace měla strukturu pracovníků, zejména manažerů, v takové kvalitě, která vytvoří předpoklady k dosažení jejich cílů. </a:t>
            </a:r>
          </a:p>
          <a:p>
            <a:r>
              <a:rPr lang="cs-CZ" sz="1200" dirty="0" smtClean="0"/>
              <a:t>Lidské </a:t>
            </a:r>
            <a:r>
              <a:rPr lang="cs-CZ" sz="1200" dirty="0"/>
              <a:t>zdroje se vyvinuly z </a:t>
            </a:r>
            <a:r>
              <a:rPr lang="cs-CZ" sz="1200" b="1" dirty="0"/>
              <a:t>personalistiky</a:t>
            </a:r>
            <a:r>
              <a:rPr lang="cs-CZ" sz="1200" dirty="0"/>
              <a:t>, kdy neustálý konkurenční tlak organizace a firmy donutil, aby se dlouhodobě a strategicky věnovaly rozvoji svých zaměstnanců, neboť si uvědomily, že nahradit zaměstnance je velice složité a v mnohých firmách se stávají jedinou a podstatnou konkurenční výhodou.</a:t>
            </a:r>
          </a:p>
          <a:p>
            <a:r>
              <a:rPr lang="cs-CZ" sz="1200" b="1" dirty="0"/>
              <a:t>Řízení lidských zdrojů </a:t>
            </a:r>
            <a:r>
              <a:rPr lang="cs-CZ" sz="1200" dirty="0"/>
              <a:t>je proces, který ovlivňuje výkonnost zaměstnanců a tím i celé organizace. Předmětem zájmu je </a:t>
            </a:r>
            <a:r>
              <a:rPr lang="cs-CZ" sz="1200" b="1" dirty="0"/>
              <a:t>zaměstnanec organizace jako jedinec i jako člen týmu</a:t>
            </a:r>
            <a:r>
              <a:rPr lang="cs-CZ" sz="1200" dirty="0"/>
              <a:t>.</a:t>
            </a:r>
          </a:p>
          <a:p>
            <a:r>
              <a:rPr lang="cs-CZ" sz="1200" dirty="0"/>
              <a:t>Zajímají nás jeho role, zájmy, cíle, znalosti, dovednosti a vztahy: k práci, spolupracovníkům, </a:t>
            </a:r>
            <a:r>
              <a:rPr lang="pl-PL" sz="1200" dirty="0"/>
              <a:t>managementu, zákazníkům, konkurenci, společnosti jako celku.</a:t>
            </a:r>
          </a:p>
          <a:p>
            <a:r>
              <a:rPr lang="cs-CZ" sz="1200" dirty="0"/>
              <a:t>Řízení lidských zdrojů by nemělo být předmětem zájmu jen personálních manažerů, ale měl by být zájmem </a:t>
            </a:r>
            <a:r>
              <a:rPr lang="cs-CZ" sz="1200" b="1" dirty="0"/>
              <a:t>každého vedoucího pracovníka organizace</a:t>
            </a:r>
            <a:r>
              <a:rPr lang="cs-CZ" sz="1200" dirty="0"/>
              <a:t>. Personální manažer je pověřen především administrativními úkony spojenými s touto agendou.</a:t>
            </a:r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6976528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Funkce manažera - Výběr, rozmísťování a hodnocení pracovníků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09930" y="1700808"/>
            <a:ext cx="7206486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/>
              <a:t>Personalistika</a:t>
            </a:r>
            <a:r>
              <a:rPr lang="cs-CZ" sz="1200" b="1" dirty="0"/>
              <a:t> </a:t>
            </a:r>
            <a:endParaRPr lang="cs-CZ" sz="1200" b="1" dirty="0" smtClean="0"/>
          </a:p>
          <a:p>
            <a:r>
              <a:rPr lang="cs-CZ" sz="1200" dirty="0" smtClean="0"/>
              <a:t>je </a:t>
            </a:r>
            <a:r>
              <a:rPr lang="cs-CZ" sz="1200" dirty="0"/>
              <a:t>manažerská funkce a je užším pojmem než řízení lidských zdrojů. Jedná se o </a:t>
            </a:r>
            <a:r>
              <a:rPr lang="cs-CZ" sz="1200" b="1" dirty="0"/>
              <a:t>obsazování volných pracovních pozic v organizační struktuře společnosti a udržování jejich obsazení</a:t>
            </a:r>
            <a:r>
              <a:rPr lang="cs-CZ" sz="1200" dirty="0"/>
              <a:t>. Zahrnuje péči o zaměstnance a administrativní práce spojené se zaměstnáváním lidí. Personalistika se týká jak potenciálních uchazečů o zaměstnání, tak i stávajících zaměstnanců v organizaci. </a:t>
            </a:r>
          </a:p>
          <a:p>
            <a:r>
              <a:rPr lang="cs-CZ" sz="1200" b="1" dirty="0"/>
              <a:t>Personalistika zahrnuje:</a:t>
            </a:r>
          </a:p>
          <a:p>
            <a:r>
              <a:rPr lang="cs-CZ" sz="1200" dirty="0"/>
              <a:t>- identifikaci a strategické plánování požadavků na pracovní sílu,</a:t>
            </a:r>
          </a:p>
          <a:p>
            <a:r>
              <a:rPr lang="cs-CZ" sz="1200" dirty="0"/>
              <a:t>- inventarizací disponibilní pracovní síly v organizaci,</a:t>
            </a:r>
          </a:p>
          <a:p>
            <a:r>
              <a:rPr lang="cs-CZ" sz="1200" dirty="0"/>
              <a:t>- plánování karierního postupu a povyšování,</a:t>
            </a:r>
          </a:p>
          <a:p>
            <a:r>
              <a:rPr lang="cs-CZ" sz="1200" dirty="0"/>
              <a:t>- vybírání, najímání, umisťování lidí,</a:t>
            </a:r>
          </a:p>
          <a:p>
            <a:r>
              <a:rPr lang="cs-CZ" sz="1200" dirty="0"/>
              <a:t>- ohodnocování pracovníků,</a:t>
            </a:r>
          </a:p>
          <a:p>
            <a:r>
              <a:rPr lang="cs-CZ" sz="1200" dirty="0" smtClean="0"/>
              <a:t>- vzdělávání </a:t>
            </a:r>
            <a:r>
              <a:rPr lang="cs-CZ" sz="1200" dirty="0"/>
              <a:t>a školení. </a:t>
            </a:r>
            <a:endParaRPr lang="cs-CZ" sz="1200" dirty="0" smtClean="0"/>
          </a:p>
          <a:p>
            <a:r>
              <a:rPr lang="cs-CZ" sz="1600" b="1" dirty="0" smtClean="0"/>
              <a:t>Strategie </a:t>
            </a:r>
            <a:r>
              <a:rPr lang="cs-CZ" sz="1200" dirty="0"/>
              <a:t>je </a:t>
            </a:r>
            <a:r>
              <a:rPr lang="cs-CZ" sz="1200" b="1" dirty="0"/>
              <a:t>plán akcí do budoucna</a:t>
            </a:r>
            <a:r>
              <a:rPr lang="cs-CZ" sz="1200" dirty="0"/>
              <a:t>, který nám odpovídá na dvě otázky:</a:t>
            </a:r>
          </a:p>
          <a:p>
            <a:pPr>
              <a:lnSpc>
                <a:spcPct val="200000"/>
              </a:lnSpc>
            </a:pPr>
            <a:r>
              <a:rPr lang="pl-PL" sz="1600" b="1" dirty="0" smtClean="0"/>
              <a:t>  Strategie </a:t>
            </a:r>
            <a:r>
              <a:rPr lang="pl-PL" sz="1600" b="1" dirty="0"/>
              <a:t>= CO dělat + JAK to dělat</a:t>
            </a:r>
          </a:p>
          <a:p>
            <a:endParaRPr lang="cs-CZ" sz="1200" dirty="0" smtClean="0"/>
          </a:p>
          <a:p>
            <a:r>
              <a:rPr lang="cs-CZ" sz="1200" dirty="0" smtClean="0"/>
              <a:t>Firemní </a:t>
            </a:r>
            <a:r>
              <a:rPr lang="cs-CZ" sz="1200" dirty="0"/>
              <a:t>strategie je východiskem pro plánování lidských zdrojů z dlouhodobého hlediska</a:t>
            </a:r>
            <a:r>
              <a:rPr lang="cs-CZ" sz="1200" dirty="0" smtClean="0"/>
              <a:t>, </a:t>
            </a:r>
            <a:r>
              <a:rPr lang="pl-PL" sz="1200" dirty="0" smtClean="0"/>
              <a:t>podnikatelské </a:t>
            </a:r>
            <a:r>
              <a:rPr lang="pl-PL" sz="1200" dirty="0"/>
              <a:t>plány dlouhodobou strategii konkretizují.</a:t>
            </a:r>
          </a:p>
          <a:p>
            <a:r>
              <a:rPr lang="cs-CZ" sz="1200" dirty="0"/>
              <a:t>Účelem plánování lidských zdrojů je </a:t>
            </a:r>
            <a:r>
              <a:rPr lang="cs-CZ" sz="1200" b="1" dirty="0"/>
              <a:t>zabezpečení správného počtu pracovníků</a:t>
            </a:r>
            <a:r>
              <a:rPr lang="cs-CZ" sz="1200" dirty="0"/>
              <a:t>, </a:t>
            </a:r>
            <a:r>
              <a:rPr lang="cs-CZ" sz="1200" b="1" dirty="0" smtClean="0"/>
              <a:t>správnou profesní </a:t>
            </a:r>
            <a:r>
              <a:rPr lang="cs-CZ" sz="1200" b="1" dirty="0"/>
              <a:t>a kvalifikační strukturu</a:t>
            </a:r>
            <a:r>
              <a:rPr lang="cs-CZ" sz="1200" dirty="0"/>
              <a:t>, </a:t>
            </a:r>
            <a:r>
              <a:rPr lang="cs-CZ" sz="1200" b="1" dirty="0"/>
              <a:t>ve správném čase a na správném místě</a:t>
            </a:r>
            <a:r>
              <a:rPr lang="cs-CZ" sz="1200" dirty="0"/>
              <a:t>.</a:t>
            </a:r>
          </a:p>
          <a:p>
            <a:r>
              <a:rPr lang="cs-CZ" sz="1200" dirty="0"/>
              <a:t>Fenoménem dnešních pracovních míst je fakt, že </a:t>
            </a:r>
            <a:r>
              <a:rPr lang="cs-CZ" sz="1200" b="1" dirty="0"/>
              <a:t>stoupá podíl změn</a:t>
            </a:r>
            <a:r>
              <a:rPr lang="cs-CZ" sz="1200" dirty="0"/>
              <a:t>. To znamená, že </a:t>
            </a:r>
            <a:r>
              <a:rPr lang="cs-CZ" sz="1200" dirty="0" smtClean="0"/>
              <a:t>dnešní pracovní </a:t>
            </a:r>
            <a:r>
              <a:rPr lang="cs-CZ" sz="1200" dirty="0"/>
              <a:t>místa se budou výrazně lišit od zítřejších pracovních míst</a:t>
            </a:r>
            <a:r>
              <a:rPr lang="cs-CZ" sz="1200" dirty="0" smtClean="0"/>
              <a:t>.</a:t>
            </a:r>
          </a:p>
          <a:p>
            <a:endParaRPr lang="cs-CZ" sz="12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187624" y="4365104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187624" y="4365104"/>
            <a:ext cx="316835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187624" y="4725144"/>
            <a:ext cx="316835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355976" y="4365104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723843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124744"/>
            <a:ext cx="698477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" indent="0">
              <a:buNone/>
            </a:pPr>
            <a:r>
              <a:rPr lang="cs-CZ" dirty="0" smtClean="0"/>
              <a:t>Zdroje:</a:t>
            </a:r>
          </a:p>
          <a:p>
            <a:r>
              <a:rPr lang="cs-CZ" dirty="0" err="1" smtClean="0"/>
              <a:t>Kotler</a:t>
            </a:r>
            <a:r>
              <a:rPr lang="cs-CZ" dirty="0" smtClean="0"/>
              <a:t>, </a:t>
            </a:r>
            <a:r>
              <a:rPr lang="cs-CZ" dirty="0" err="1" smtClean="0"/>
              <a:t>Philip</a:t>
            </a:r>
            <a:r>
              <a:rPr lang="cs-CZ" dirty="0" smtClean="0"/>
              <a:t>: Marketing management, </a:t>
            </a:r>
            <a:r>
              <a:rPr lang="cs-CZ" dirty="0" err="1" smtClean="0"/>
              <a:t>Grada</a:t>
            </a:r>
            <a:r>
              <a:rPr lang="cs-CZ" dirty="0" smtClean="0"/>
              <a:t> </a:t>
            </a:r>
            <a:r>
              <a:rPr lang="cs-CZ" dirty="0" err="1" smtClean="0"/>
              <a:t>Publishing</a:t>
            </a:r>
            <a:r>
              <a:rPr lang="cs-CZ" dirty="0" smtClean="0"/>
              <a:t>, spol. s.r.o., 10. rozšířené vydání, Praha, 2001</a:t>
            </a:r>
          </a:p>
          <a:p>
            <a:r>
              <a:rPr lang="cs-CZ" dirty="0" err="1" smtClean="0"/>
              <a:t>Maruani</a:t>
            </a:r>
            <a:r>
              <a:rPr lang="cs-CZ" dirty="0" smtClean="0"/>
              <a:t>, </a:t>
            </a:r>
            <a:r>
              <a:rPr lang="cs-CZ" dirty="0" err="1" smtClean="0"/>
              <a:t>Laurent</a:t>
            </a:r>
            <a:r>
              <a:rPr lang="cs-CZ" dirty="0" smtClean="0"/>
              <a:t>: Abeceda marketingu, Management </a:t>
            </a:r>
            <a:r>
              <a:rPr lang="cs-CZ" dirty="0" err="1" smtClean="0"/>
              <a:t>Press</a:t>
            </a:r>
            <a:r>
              <a:rPr lang="cs-CZ" dirty="0" smtClean="0"/>
              <a:t>, Praha,1995</a:t>
            </a:r>
          </a:p>
          <a:p>
            <a:r>
              <a:rPr lang="cs-CZ" dirty="0" smtClean="0"/>
              <a:t>Světlík, Jaroslav: Marketing – cesta k trhu, EKKA, Zlín, 1994</a:t>
            </a:r>
          </a:p>
          <a:p>
            <a:r>
              <a:rPr lang="cs-CZ" dirty="0" smtClean="0"/>
              <a:t>Švarcová, Jana: Ekonomie, CEED, Zlín, 2010</a:t>
            </a:r>
          </a:p>
          <a:p>
            <a:r>
              <a:rPr lang="cs-CZ" dirty="0" smtClean="0"/>
              <a:t>http://cs.wikipedia.org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770</Words>
  <Application>Microsoft Office PowerPoint</Application>
  <PresentationFormat>Předvádění na obrazovce (4:3)</PresentationFormat>
  <Paragraphs>71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Funkce manažera - Výběr, rozmísťování a hodnocení pracovníků</vt:lpstr>
      <vt:lpstr>Funkce manažera - Výběr, rozmísťování a hodnocení pracovníků</vt:lpstr>
      <vt:lpstr>Funkce manažera - Výběr, rozmísťování a hodnocení pracovníků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Funkce manažera - Výběr, rozmísťování a hodnocení pracovníků</dc:title>
  <dc:creator>Pavel Bryknar</dc:creator>
  <cp:lastModifiedBy>Gymnázium a SOŠ</cp:lastModifiedBy>
  <cp:revision>12</cp:revision>
  <dcterms:created xsi:type="dcterms:W3CDTF">2013-05-06T05:23:07Z</dcterms:created>
  <dcterms:modified xsi:type="dcterms:W3CDTF">2013-05-23T12:43:00Z</dcterms:modified>
</cp:coreProperties>
</file>