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9" r:id="rId4"/>
    <p:sldId id="258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2FBFA-2B15-43D9-8D9A-6F2DDCFF2A2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73DEF-E26F-4477-BF08-653EFE5686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18541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2FBFA-2B15-43D9-8D9A-6F2DDCFF2A2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73DEF-E26F-4477-BF08-653EFE5686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6840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2FBFA-2B15-43D9-8D9A-6F2DDCFF2A2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73DEF-E26F-4477-BF08-653EFE5686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93120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2FBFA-2B15-43D9-8D9A-6F2DDCFF2A2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73DEF-E26F-4477-BF08-653EFE5686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9705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2FBFA-2B15-43D9-8D9A-6F2DDCFF2A2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73DEF-E26F-4477-BF08-653EFE5686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5404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2FBFA-2B15-43D9-8D9A-6F2DDCFF2A2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73DEF-E26F-4477-BF08-653EFE5686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7967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2FBFA-2B15-43D9-8D9A-6F2DDCFF2A2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73DEF-E26F-4477-BF08-653EFE5686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47857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2FBFA-2B15-43D9-8D9A-6F2DDCFF2A2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73DEF-E26F-4477-BF08-653EFE5686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21666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2FBFA-2B15-43D9-8D9A-6F2DDCFF2A2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73DEF-E26F-4477-BF08-653EFE5686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92186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2FBFA-2B15-43D9-8D9A-6F2DDCFF2A2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73DEF-E26F-4477-BF08-653EFE5686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90778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2FBFA-2B15-43D9-8D9A-6F2DDCFF2A2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73DEF-E26F-4477-BF08-653EFE5686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452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32FBFA-2B15-43D9-8D9A-6F2DDCFF2A2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573DEF-E26F-4477-BF08-653EFE5686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5346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72816"/>
          <a:ext cx="6768752" cy="4640658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Funkce manažera – vedení lidí (VY_32_INOVACE_05.02.18)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Mgr.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Vladimír Šorma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Marketing a management</a:t>
                      </a:r>
                      <a:endParaRPr lang="cs-CZ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Sedmý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v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hodinách Základů společenských věd - Ekonomie ve třetím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ročníku, seznamuje studenty se základními termíny v oboru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Šablona slouží jako digitalizovaná učebnice pro žáky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třetího ročníku  Základů společenských věd – Ekonomie;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jednotlivé strany prezentace na sebe tematicky navazují, řeší problematiku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sekvenční funkce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vedení lidí.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Časová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dotace materiálu je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15-20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Funkce manažera – Vedení lidí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9192" y="1340768"/>
            <a:ext cx="7701279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Vedení lidí</a:t>
            </a:r>
          </a:p>
          <a:p>
            <a:r>
              <a:rPr lang="cs-CZ" sz="1600" b="1" dirty="0" smtClean="0"/>
              <a:t>- </a:t>
            </a:r>
            <a:r>
              <a:rPr lang="cs-CZ" sz="1200" dirty="0" smtClean="0"/>
              <a:t>na jedné straně je </a:t>
            </a:r>
            <a:r>
              <a:rPr lang="cs-CZ" sz="1200" dirty="0"/>
              <a:t>vedení chápáno jako </a:t>
            </a:r>
            <a:r>
              <a:rPr lang="cs-CZ" sz="1200" dirty="0" smtClean="0"/>
              <a:t>dílčí </a:t>
            </a:r>
            <a:r>
              <a:rPr lang="cs-CZ" sz="1200" dirty="0"/>
              <a:t>manažerská funkce: </a:t>
            </a:r>
          </a:p>
          <a:p>
            <a:r>
              <a:rPr lang="cs-CZ" sz="1200" dirty="0"/>
              <a:t>„vedení </a:t>
            </a:r>
            <a:r>
              <a:rPr lang="cs-CZ" sz="1200" dirty="0" smtClean="0"/>
              <a:t>představuje </a:t>
            </a:r>
            <a:r>
              <a:rPr lang="cs-CZ" sz="1200" dirty="0"/>
              <a:t>jednu z </a:t>
            </a:r>
            <a:r>
              <a:rPr lang="cs-CZ" sz="1200" dirty="0" smtClean="0"/>
              <a:t>důležitých </a:t>
            </a:r>
            <a:r>
              <a:rPr lang="cs-CZ" sz="1200" dirty="0"/>
              <a:t>funkcí manažera, která </a:t>
            </a:r>
            <a:r>
              <a:rPr lang="cs-CZ" sz="1200" dirty="0" smtClean="0"/>
              <a:t>spočívá </a:t>
            </a:r>
            <a:r>
              <a:rPr lang="cs-CZ" sz="1200" dirty="0"/>
              <a:t>v </a:t>
            </a:r>
            <a:r>
              <a:rPr lang="cs-CZ" sz="1200" dirty="0" smtClean="0"/>
              <a:t>přesvědčování a aktivizací </a:t>
            </a:r>
            <a:r>
              <a:rPr lang="cs-CZ" sz="1200" dirty="0"/>
              <a:t>výkonných </a:t>
            </a:r>
            <a:r>
              <a:rPr lang="cs-CZ" sz="1200" dirty="0" smtClean="0"/>
              <a:t>pracovníků vedoucím </a:t>
            </a:r>
            <a:r>
              <a:rPr lang="cs-CZ" sz="1200" dirty="0"/>
              <a:t>pracovníkem tak, aby byly </a:t>
            </a:r>
            <a:r>
              <a:rPr lang="cs-CZ" sz="1200" dirty="0" smtClean="0"/>
              <a:t>splněny stanovené/plánované záměry</a:t>
            </a:r>
            <a:r>
              <a:rPr lang="cs-CZ" sz="1200" dirty="0"/>
              <a:t>, cíle, úkoly", takže v </a:t>
            </a:r>
            <a:r>
              <a:rPr lang="cs-CZ" sz="1200" dirty="0" smtClean="0"/>
              <a:t>podstatě</a:t>
            </a:r>
          </a:p>
          <a:p>
            <a:r>
              <a:rPr lang="cs-CZ" sz="1200" dirty="0" smtClean="0"/>
              <a:t>můžeme tento výraz považovat za </a:t>
            </a:r>
            <a:r>
              <a:rPr lang="cs-CZ" sz="1200" dirty="0"/>
              <a:t>synonymum pojmu </a:t>
            </a:r>
            <a:r>
              <a:rPr lang="cs-CZ" sz="1200" dirty="0" smtClean="0"/>
              <a:t>ovlivňování</a:t>
            </a:r>
            <a:r>
              <a:rPr lang="cs-CZ" sz="1200" dirty="0"/>
              <a:t>,, </a:t>
            </a:r>
            <a:r>
              <a:rPr lang="cs-CZ" sz="1200" dirty="0" smtClean="0"/>
              <a:t>usměrňování pracovníků“. </a:t>
            </a:r>
          </a:p>
          <a:p>
            <a:r>
              <a:rPr lang="cs-CZ" sz="1200" dirty="0" smtClean="0"/>
              <a:t>- na </a:t>
            </a:r>
            <a:r>
              <a:rPr lang="cs-CZ" sz="1200" dirty="0"/>
              <a:t>druhé </a:t>
            </a:r>
            <a:r>
              <a:rPr lang="cs-CZ" sz="1200" dirty="0" smtClean="0"/>
              <a:t>straně se </a:t>
            </a:r>
            <a:r>
              <a:rPr lang="cs-CZ" sz="1200" dirty="0"/>
              <a:t>lze setkat </a:t>
            </a:r>
            <a:r>
              <a:rPr lang="cs-CZ" sz="1200" dirty="0" smtClean="0"/>
              <a:t>s přístupy</a:t>
            </a:r>
            <a:r>
              <a:rPr lang="cs-CZ" sz="1200" dirty="0"/>
              <a:t>, které vedení lidí odlišují od </a:t>
            </a:r>
            <a:r>
              <a:rPr lang="cs-CZ" sz="1200" dirty="0" smtClean="0"/>
              <a:t>klasických řídících </a:t>
            </a:r>
            <a:r>
              <a:rPr lang="cs-CZ" sz="1200" dirty="0"/>
              <a:t>praktik, </a:t>
            </a:r>
            <a:r>
              <a:rPr lang="cs-CZ" sz="1200" dirty="0" smtClean="0"/>
              <a:t>zdůrazňují </a:t>
            </a:r>
            <a:r>
              <a:rPr lang="cs-CZ" sz="1200" dirty="0"/>
              <a:t>jednak </a:t>
            </a:r>
            <a:r>
              <a:rPr lang="cs-CZ" sz="1200" dirty="0" smtClean="0"/>
              <a:t>aspekt dlouhodobé </a:t>
            </a:r>
            <a:r>
              <a:rPr lang="cs-CZ" sz="1200" dirty="0"/>
              <a:t>vize, jednak aktivizaci všech </a:t>
            </a:r>
            <a:r>
              <a:rPr lang="cs-CZ" sz="1200" dirty="0" smtClean="0"/>
              <a:t>pracovníků k </a:t>
            </a:r>
            <a:r>
              <a:rPr lang="cs-CZ" sz="1200" dirty="0"/>
              <a:t>jejímu dosažení. </a:t>
            </a:r>
            <a:r>
              <a:rPr lang="cs-CZ" sz="1200" dirty="0" smtClean="0"/>
              <a:t>John </a:t>
            </a:r>
            <a:r>
              <a:rPr lang="cs-CZ" sz="1200" dirty="0" err="1" smtClean="0"/>
              <a:t>Kottler</a:t>
            </a:r>
            <a:r>
              <a:rPr lang="cs-CZ" sz="1200" dirty="0" smtClean="0"/>
              <a:t>: </a:t>
            </a:r>
            <a:r>
              <a:rPr lang="cs-CZ" sz="1200" dirty="0"/>
              <a:t>„</a:t>
            </a:r>
            <a:r>
              <a:rPr lang="cs-CZ" sz="1200" dirty="0" smtClean="0"/>
              <a:t>Vedení </a:t>
            </a:r>
            <a:r>
              <a:rPr lang="cs-CZ" sz="1200" dirty="0"/>
              <a:t>definuje, jak by </a:t>
            </a:r>
            <a:r>
              <a:rPr lang="cs-CZ" sz="1200" dirty="0" smtClean="0"/>
              <a:t>měla </a:t>
            </a:r>
            <a:r>
              <a:rPr lang="cs-CZ" sz="1200" dirty="0"/>
              <a:t>vypadat </a:t>
            </a:r>
            <a:r>
              <a:rPr lang="cs-CZ" sz="1200" dirty="0" smtClean="0"/>
              <a:t>budoucnost</a:t>
            </a:r>
            <a:r>
              <a:rPr lang="cs-CZ" sz="1200" dirty="0"/>
              <a:t>, spojuje lidi ve jménu budoucí vize a </a:t>
            </a:r>
            <a:r>
              <a:rPr lang="cs-CZ" sz="1200" dirty="0" smtClean="0"/>
              <a:t>inspiruje </a:t>
            </a:r>
            <a:r>
              <a:rPr lang="cs-CZ" sz="1200" dirty="0"/>
              <a:t>je k jejímu dosažení navzdory </a:t>
            </a:r>
            <a:r>
              <a:rPr lang="cs-CZ" sz="1200" dirty="0" smtClean="0"/>
              <a:t>všem překážkám. </a:t>
            </a:r>
            <a:r>
              <a:rPr lang="cs-CZ" sz="1200" dirty="0" err="1" smtClean="0"/>
              <a:t>Kottler</a:t>
            </a:r>
            <a:r>
              <a:rPr lang="cs-CZ" sz="1200" dirty="0" smtClean="0"/>
              <a:t> </a:t>
            </a:r>
            <a:r>
              <a:rPr lang="cs-CZ" sz="1200" dirty="0"/>
              <a:t>dále staví do jistého protikladu klasické </a:t>
            </a:r>
            <a:r>
              <a:rPr lang="cs-CZ" sz="1200" dirty="0" smtClean="0"/>
              <a:t>řídící </a:t>
            </a:r>
            <a:r>
              <a:rPr lang="cs-CZ" sz="1200" dirty="0"/>
              <a:t>aktivity a </a:t>
            </a:r>
            <a:r>
              <a:rPr lang="cs-CZ" sz="1200" dirty="0" smtClean="0"/>
              <a:t>přístupy </a:t>
            </a:r>
            <a:r>
              <a:rPr lang="cs-CZ" sz="1200" dirty="0"/>
              <a:t>vedení. </a:t>
            </a:r>
            <a:r>
              <a:rPr lang="cs-CZ" sz="1200" dirty="0" smtClean="0"/>
              <a:t>Tradiční řízení je založené na plánování, organizování, výběru pracovníků a kontrole a dále na sledování dosažených výsledků, kdy smyslem řídících aktivit je vytvořit určitý řád v průběhu činností organizace s cílem dosáhnout požadovaných, zpravidla krátkodobých výsledků. Naproti tomu přístupy vedení jsou založeny na stanovení záměru, vize budoucnosti, zapojení lidí, k čemuž má sloužit komunikace se všemi zúčastněnými, jejich motivování a inspirování s cílem získat lidi pro změny a dlouhodobé potřeby organizace.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k </a:t>
            </a:r>
            <a:r>
              <a:rPr lang="cs-CZ" sz="1200" dirty="0"/>
              <a:t>dalším složkám </a:t>
            </a:r>
            <a:r>
              <a:rPr lang="cs-CZ" sz="1200" dirty="0" smtClean="0"/>
              <a:t>náplně funkce </a:t>
            </a:r>
            <a:r>
              <a:rPr lang="cs-CZ" sz="1200" dirty="0"/>
              <a:t>vedení </a:t>
            </a:r>
            <a:r>
              <a:rPr lang="cs-CZ" sz="1200" dirty="0" smtClean="0"/>
              <a:t>patří </a:t>
            </a:r>
            <a:r>
              <a:rPr lang="cs-CZ" sz="1200" dirty="0"/>
              <a:t>i tyto dva základní momenty: 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aktivizovat</a:t>
            </a:r>
            <a:r>
              <a:rPr lang="cs-CZ" sz="1200" dirty="0"/>
              <a:t>, iniciovat, motivovat angažovanost výkonných </a:t>
            </a:r>
            <a:r>
              <a:rPr lang="cs-CZ" sz="1200" dirty="0" smtClean="0"/>
              <a:t>pracovníků v podobě různých </a:t>
            </a:r>
            <a:r>
              <a:rPr lang="cs-CZ" sz="1200" dirty="0"/>
              <a:t>forem zlepšování, </a:t>
            </a:r>
            <a:r>
              <a:rPr lang="cs-CZ" sz="1200" dirty="0" smtClean="0"/>
              <a:t>přičemž předmět těchto </a:t>
            </a:r>
            <a:r>
              <a:rPr lang="cs-CZ" sz="1200" dirty="0"/>
              <a:t>aktivit </a:t>
            </a:r>
            <a:r>
              <a:rPr lang="cs-CZ" sz="1200" dirty="0" smtClean="0"/>
              <a:t>může </a:t>
            </a:r>
            <a:r>
              <a:rPr lang="cs-CZ" sz="1200" dirty="0"/>
              <a:t>být </a:t>
            </a:r>
            <a:r>
              <a:rPr lang="cs-CZ" sz="1200" dirty="0" smtClean="0"/>
              <a:t>různý </a:t>
            </a:r>
            <a:r>
              <a:rPr lang="cs-CZ" sz="1200" dirty="0"/>
              <a:t>(zvýšení </a:t>
            </a:r>
            <a:r>
              <a:rPr lang="cs-CZ" sz="1200" dirty="0" smtClean="0"/>
              <a:t>hospodárnosti</a:t>
            </a:r>
            <a:r>
              <a:rPr lang="cs-CZ" sz="1200" dirty="0"/>
              <a:t>, zlepšení kvality, </a:t>
            </a:r>
            <a:r>
              <a:rPr lang="cs-CZ" sz="1200" dirty="0" smtClean="0"/>
              <a:t>pracovních </a:t>
            </a:r>
            <a:r>
              <a:rPr lang="cs-CZ" sz="1200" dirty="0"/>
              <a:t>podmínek, životního </a:t>
            </a:r>
            <a:r>
              <a:rPr lang="cs-CZ" sz="1200" dirty="0" smtClean="0"/>
              <a:t>prostředí </a:t>
            </a:r>
            <a:r>
              <a:rPr lang="cs-CZ" sz="1200" dirty="0"/>
              <a:t>atd.); 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rozvoj pracovníků, udržování </a:t>
            </a:r>
            <a:r>
              <a:rPr lang="cs-CZ" sz="1200" dirty="0"/>
              <a:t>a zvyšování </a:t>
            </a:r>
            <a:r>
              <a:rPr lang="cs-CZ" sz="1200" dirty="0" smtClean="0"/>
              <a:t>kvalifikace, dobrých mezilidských, vztahů na pracovištích apod.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v přístupech </a:t>
            </a:r>
            <a:r>
              <a:rPr lang="cs-CZ" sz="1200" dirty="0"/>
              <a:t>k vedení se v </a:t>
            </a:r>
            <a:r>
              <a:rPr lang="cs-CZ" sz="1200" dirty="0" smtClean="0"/>
              <a:t>současnosti </a:t>
            </a:r>
            <a:r>
              <a:rPr lang="cs-CZ" sz="1200" dirty="0"/>
              <a:t>objevuje </a:t>
            </a:r>
            <a:r>
              <a:rPr lang="cs-CZ" sz="1200" dirty="0" smtClean="0"/>
              <a:t>řada </a:t>
            </a:r>
            <a:r>
              <a:rPr lang="cs-CZ" sz="1200" dirty="0"/>
              <a:t>nových metod i módních </a:t>
            </a:r>
            <a:r>
              <a:rPr lang="cs-CZ" sz="1200" dirty="0" smtClean="0"/>
              <a:t>termínů, jejichž společným </a:t>
            </a:r>
            <a:r>
              <a:rPr lang="cs-CZ" sz="1200" dirty="0"/>
              <a:t>rysem je posílení </a:t>
            </a:r>
            <a:r>
              <a:rPr lang="cs-CZ" sz="1200" dirty="0" smtClean="0"/>
              <a:t>prvků demokratizace</a:t>
            </a:r>
            <a:r>
              <a:rPr lang="cs-CZ" sz="1200" dirty="0"/>
              <a:t>, úsilí o </a:t>
            </a:r>
            <a:r>
              <a:rPr lang="cs-CZ" sz="1200" dirty="0" smtClean="0"/>
              <a:t>větší </a:t>
            </a:r>
            <a:r>
              <a:rPr lang="cs-CZ" sz="1200" dirty="0"/>
              <a:t>samostatnost a </a:t>
            </a:r>
            <a:r>
              <a:rPr lang="cs-CZ" sz="1200" dirty="0" smtClean="0"/>
              <a:t>angažovanost výkonných pracovníků, </a:t>
            </a:r>
            <a:r>
              <a:rPr lang="cs-CZ" sz="1200" dirty="0"/>
              <a:t>o posun </a:t>
            </a:r>
            <a:r>
              <a:rPr lang="cs-CZ" sz="1200" dirty="0" smtClean="0"/>
              <a:t>rozhodovacích </a:t>
            </a:r>
            <a:r>
              <a:rPr lang="cs-CZ" sz="1200" dirty="0"/>
              <a:t>pravomocí blíže k výkonným </a:t>
            </a:r>
            <a:r>
              <a:rPr lang="cs-CZ" sz="1200" dirty="0" smtClean="0"/>
              <a:t>složkám </a:t>
            </a:r>
            <a:r>
              <a:rPr lang="cs-CZ" sz="1200" dirty="0"/>
              <a:t>apod. V souladu s </a:t>
            </a:r>
            <a:r>
              <a:rPr lang="cs-CZ" sz="1200" dirty="0" smtClean="0"/>
              <a:t>těmito posuny se mění </a:t>
            </a:r>
            <a:r>
              <a:rPr lang="cs-CZ" sz="1200" dirty="0"/>
              <a:t>i postavení </a:t>
            </a:r>
            <a:r>
              <a:rPr lang="cs-CZ" sz="1200" dirty="0" smtClean="0"/>
              <a:t>vedoucího </a:t>
            </a:r>
            <a:r>
              <a:rPr lang="cs-CZ" sz="1200" dirty="0"/>
              <a:t>pracovníka. V této </a:t>
            </a:r>
            <a:r>
              <a:rPr lang="cs-CZ" sz="1200" dirty="0" smtClean="0"/>
              <a:t>souvislosti </a:t>
            </a:r>
            <a:r>
              <a:rPr lang="cs-CZ" sz="1200" dirty="0"/>
              <a:t>se </a:t>
            </a:r>
            <a:r>
              <a:rPr lang="cs-CZ" sz="1200" dirty="0" smtClean="0"/>
              <a:t>můžeme </a:t>
            </a:r>
            <a:r>
              <a:rPr lang="cs-CZ" sz="1200" dirty="0"/>
              <a:t>setkat s celou </a:t>
            </a:r>
            <a:r>
              <a:rPr lang="cs-CZ" sz="1200" dirty="0" smtClean="0"/>
              <a:t>řadou </a:t>
            </a:r>
            <a:r>
              <a:rPr lang="cs-CZ" sz="1200" dirty="0"/>
              <a:t>nových </a:t>
            </a:r>
            <a:r>
              <a:rPr lang="cs-CZ" sz="1200" dirty="0" smtClean="0"/>
              <a:t>výrazů: </a:t>
            </a:r>
            <a:r>
              <a:rPr lang="cs-CZ" sz="1200" dirty="0"/>
              <a:t>od vedoucího pracovníka se </a:t>
            </a:r>
            <a:r>
              <a:rPr lang="cs-CZ" sz="1200" dirty="0" smtClean="0"/>
              <a:t>vyžaduje</a:t>
            </a:r>
            <a:r>
              <a:rPr lang="cs-CZ" sz="1200" dirty="0"/>
              <a:t>, aby byl nejen dobrým </a:t>
            </a:r>
            <a:r>
              <a:rPr lang="cs-CZ" sz="1200" dirty="0" smtClean="0"/>
              <a:t>manažerem</a:t>
            </a:r>
            <a:r>
              <a:rPr lang="cs-CZ" sz="1200" dirty="0"/>
              <a:t>, ale stal se </a:t>
            </a:r>
            <a:r>
              <a:rPr lang="cs-CZ" sz="1200" dirty="0" smtClean="0"/>
              <a:t>vůdcem </a:t>
            </a:r>
            <a:r>
              <a:rPr lang="cs-CZ" sz="1200" dirty="0"/>
              <a:t>(lídrem</a:t>
            </a:r>
            <a:r>
              <a:rPr lang="cs-CZ" sz="1200" dirty="0" smtClean="0"/>
              <a:t>), ve </a:t>
            </a:r>
            <a:r>
              <a:rPr lang="cs-CZ" sz="1200" dirty="0"/>
              <a:t>vedení se </a:t>
            </a:r>
            <a:r>
              <a:rPr lang="cs-CZ" sz="1200" dirty="0" smtClean="0"/>
              <a:t>prosazuje </a:t>
            </a:r>
            <a:r>
              <a:rPr lang="cs-CZ" sz="1200" dirty="0"/>
              <a:t>nejen vedení </a:t>
            </a:r>
            <a:r>
              <a:rPr lang="cs-CZ" sz="1200" dirty="0" smtClean="0"/>
              <a:t>prostřednictvím příkazů a </a:t>
            </a:r>
            <a:r>
              <a:rPr lang="cs-CZ" sz="1200" dirty="0"/>
              <a:t>kontroly, ale posiluje se vedení </a:t>
            </a:r>
            <a:r>
              <a:rPr lang="cs-CZ" sz="1200" dirty="0" smtClean="0"/>
              <a:t>prostřednictvím </a:t>
            </a:r>
            <a:r>
              <a:rPr lang="cs-CZ" sz="1200" dirty="0"/>
              <a:t>sdílené vize, na významu nabývají i další pojmy a </a:t>
            </a:r>
            <a:r>
              <a:rPr lang="cs-CZ" sz="1200" dirty="0" smtClean="0"/>
              <a:t>přístupy</a:t>
            </a:r>
            <a:r>
              <a:rPr lang="cs-CZ" sz="1200" dirty="0"/>
              <a:t>, jako je </a:t>
            </a:r>
            <a:r>
              <a:rPr lang="cs-CZ" sz="1200" dirty="0" smtClean="0"/>
              <a:t>koučování</a:t>
            </a:r>
            <a:r>
              <a:rPr lang="cs-CZ" sz="1200" dirty="0"/>
              <a:t>, </a:t>
            </a:r>
            <a:r>
              <a:rPr lang="cs-CZ" sz="1200" dirty="0" smtClean="0"/>
              <a:t>zmocňování</a:t>
            </a:r>
            <a:r>
              <a:rPr lang="cs-CZ" sz="1200" dirty="0"/>
              <a:t>, týmová práce, </a:t>
            </a:r>
            <a:r>
              <a:rPr lang="cs-CZ" sz="1200" dirty="0" smtClean="0"/>
              <a:t>přesun </a:t>
            </a:r>
            <a:r>
              <a:rPr lang="cs-CZ" sz="1200" dirty="0"/>
              <a:t>rozhodování na nižší, </a:t>
            </a:r>
            <a:r>
              <a:rPr lang="cs-CZ" sz="1200" dirty="0" smtClean="0"/>
              <a:t>často </a:t>
            </a:r>
            <a:r>
              <a:rPr lang="cs-CZ" sz="1200" dirty="0"/>
              <a:t>až výkonné </a:t>
            </a:r>
            <a:r>
              <a:rPr lang="cs-CZ" sz="1200" dirty="0" smtClean="0"/>
              <a:t>stupně apod</a:t>
            </a:r>
            <a:r>
              <a:rPr lang="cs-CZ" sz="1200" dirty="0"/>
              <a:t>. </a:t>
            </a:r>
          </a:p>
          <a:p>
            <a:r>
              <a:rPr lang="cs-CZ" sz="1200" dirty="0" smtClean="0"/>
              <a:t>- pokládá se za náplň práce všech manažerů na všech úrovních (stimulace, motivace)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20005984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Funkce manažera – Vedení lidí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9192" y="1268760"/>
            <a:ext cx="7701279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Vedení lidí </a:t>
            </a:r>
            <a:r>
              <a:rPr lang="cs-CZ" sz="1200" b="1" dirty="0"/>
              <a:t>- Princip a prvky </a:t>
            </a:r>
            <a:r>
              <a:rPr lang="cs-CZ" sz="1200" b="1" dirty="0" smtClean="0"/>
              <a:t>vůdcovství </a:t>
            </a:r>
            <a:endParaRPr lang="cs-CZ" sz="1200" b="1" dirty="0"/>
          </a:p>
          <a:p>
            <a:r>
              <a:rPr lang="cs-CZ" sz="1200" dirty="0"/>
              <a:t>Manažerská teorie i </a:t>
            </a:r>
            <a:r>
              <a:rPr lang="cs-CZ" sz="1200" dirty="0" smtClean="0"/>
              <a:t>praxe </a:t>
            </a:r>
            <a:r>
              <a:rPr lang="cs-CZ" sz="1200" dirty="0"/>
              <a:t>diferencují mezi </a:t>
            </a:r>
            <a:r>
              <a:rPr lang="cs-CZ" sz="1200" dirty="0" smtClean="0"/>
              <a:t>pojmem řízení </a:t>
            </a:r>
            <a:r>
              <a:rPr lang="cs-CZ" sz="1200" dirty="0"/>
              <a:t>a </a:t>
            </a:r>
            <a:r>
              <a:rPr lang="cs-CZ" sz="1200" dirty="0" smtClean="0"/>
              <a:t>tvůrčí </a:t>
            </a:r>
            <a:r>
              <a:rPr lang="cs-CZ" sz="1200" dirty="0"/>
              <a:t>vedení. Nositelem </a:t>
            </a:r>
            <a:r>
              <a:rPr lang="cs-CZ" sz="1200" dirty="0" smtClean="0"/>
              <a:t>řízení </a:t>
            </a:r>
            <a:r>
              <a:rPr lang="cs-CZ" sz="1200" dirty="0"/>
              <a:t>je </a:t>
            </a:r>
            <a:r>
              <a:rPr lang="cs-CZ" sz="1200" dirty="0" smtClean="0"/>
              <a:t>manažer</a:t>
            </a:r>
            <a:r>
              <a:rPr lang="cs-CZ" sz="1200" dirty="0"/>
              <a:t>, zatímco reprezentantem </a:t>
            </a:r>
            <a:r>
              <a:rPr lang="cs-CZ" sz="1200" dirty="0" smtClean="0"/>
              <a:t>tvůrčího </a:t>
            </a:r>
            <a:r>
              <a:rPr lang="cs-CZ" sz="1200" dirty="0"/>
              <a:t>vedeni je </a:t>
            </a:r>
            <a:r>
              <a:rPr lang="cs-CZ" sz="1200" dirty="0" smtClean="0"/>
              <a:t>vůdce - lídr. </a:t>
            </a:r>
            <a:r>
              <a:rPr lang="cs-CZ" sz="1200" dirty="0"/>
              <a:t>Dost </a:t>
            </a:r>
            <a:r>
              <a:rPr lang="cs-CZ" sz="1200" dirty="0" smtClean="0"/>
              <a:t>často </a:t>
            </a:r>
            <a:r>
              <a:rPr lang="cs-CZ" sz="1200" dirty="0"/>
              <a:t>dochází k </a:t>
            </a:r>
            <a:r>
              <a:rPr lang="cs-CZ" sz="1200" dirty="0" smtClean="0"/>
              <a:t>záměně těchto pojmů i </a:t>
            </a:r>
            <a:r>
              <a:rPr lang="cs-CZ" sz="1200" dirty="0"/>
              <a:t>proto, že </a:t>
            </a:r>
            <a:r>
              <a:rPr lang="cs-CZ" sz="1200" dirty="0" smtClean="0"/>
              <a:t>čeština </a:t>
            </a:r>
            <a:r>
              <a:rPr lang="cs-CZ" sz="1200" dirty="0"/>
              <a:t>nemá </a:t>
            </a:r>
            <a:r>
              <a:rPr lang="cs-CZ" sz="1200" dirty="0" smtClean="0"/>
              <a:t>jednoznačný </a:t>
            </a:r>
            <a:r>
              <a:rPr lang="cs-CZ" sz="1200" dirty="0"/>
              <a:t>ekvivalent </a:t>
            </a:r>
            <a:r>
              <a:rPr lang="cs-CZ" sz="1200" dirty="0" smtClean="0"/>
              <a:t>umožňující </a:t>
            </a:r>
            <a:r>
              <a:rPr lang="cs-CZ" sz="1200" dirty="0"/>
              <a:t>výrazové i </a:t>
            </a:r>
            <a:r>
              <a:rPr lang="cs-CZ" sz="1200" dirty="0" smtClean="0"/>
              <a:t>obsahové práce </a:t>
            </a:r>
            <a:r>
              <a:rPr lang="cs-CZ" sz="1200" dirty="0"/>
              <a:t>manažera od práce </a:t>
            </a:r>
            <a:r>
              <a:rPr lang="cs-CZ" sz="1200" dirty="0" smtClean="0"/>
              <a:t>vůdce </a:t>
            </a:r>
            <a:r>
              <a:rPr lang="cs-CZ" sz="1200" dirty="0"/>
              <a:t>(lídra) je </a:t>
            </a:r>
            <a:r>
              <a:rPr lang="cs-CZ" sz="1200" dirty="0" smtClean="0"/>
              <a:t>značně obtížné</a:t>
            </a:r>
            <a:r>
              <a:rPr lang="cs-CZ" sz="1200" dirty="0"/>
              <a:t>. </a:t>
            </a:r>
            <a:r>
              <a:rPr lang="cs-CZ" sz="1200" dirty="0" smtClean="0"/>
              <a:t>Většinou </a:t>
            </a:r>
            <a:r>
              <a:rPr lang="cs-CZ" sz="1200" dirty="0"/>
              <a:t>užíváme </a:t>
            </a:r>
            <a:r>
              <a:rPr lang="cs-CZ" sz="1200" dirty="0" smtClean="0"/>
              <a:t>pojmu vůdcovství </a:t>
            </a:r>
            <a:r>
              <a:rPr lang="cs-CZ" sz="1200" dirty="0"/>
              <a:t>nebo </a:t>
            </a:r>
            <a:r>
              <a:rPr lang="cs-CZ" sz="1200" dirty="0" smtClean="0"/>
              <a:t>tvůrčí </a:t>
            </a:r>
            <a:r>
              <a:rPr lang="cs-CZ" sz="1200" dirty="0"/>
              <a:t>vedení </a:t>
            </a:r>
            <a:r>
              <a:rPr lang="cs-CZ" sz="1200" dirty="0" smtClean="0"/>
              <a:t>spolupracovníků. Méně často </a:t>
            </a:r>
            <a:r>
              <a:rPr lang="cs-CZ" sz="1200" dirty="0"/>
              <a:t>se užívá termínu charismatické </a:t>
            </a:r>
            <a:r>
              <a:rPr lang="cs-CZ" sz="1200" dirty="0" smtClean="0"/>
              <a:t>vedení </a:t>
            </a:r>
            <a:r>
              <a:rPr lang="cs-CZ" sz="1200" dirty="0"/>
              <a:t>nebo lídrovské vedení. </a:t>
            </a:r>
            <a:endParaRPr lang="cs-CZ" sz="1200" dirty="0" smtClean="0"/>
          </a:p>
          <a:p>
            <a:r>
              <a:rPr lang="cs-CZ" sz="1200" b="1" dirty="0" smtClean="0"/>
              <a:t>Vedení lidí – </a:t>
            </a:r>
            <a:r>
              <a:rPr lang="cs-CZ" sz="1200" b="1" dirty="0"/>
              <a:t>Vedení sdílenou vizí </a:t>
            </a:r>
          </a:p>
          <a:p>
            <a:r>
              <a:rPr lang="cs-CZ" sz="1200" dirty="0" smtClean="0"/>
              <a:t>Doporučuje </a:t>
            </a:r>
            <a:r>
              <a:rPr lang="cs-CZ" sz="1200" dirty="0"/>
              <a:t>se </a:t>
            </a:r>
            <a:r>
              <a:rPr lang="cs-CZ" sz="1200" dirty="0" smtClean="0"/>
              <a:t>výraznější </a:t>
            </a:r>
            <a:r>
              <a:rPr lang="cs-CZ" sz="1200" dirty="0"/>
              <a:t>vtažení všech </a:t>
            </a:r>
            <a:r>
              <a:rPr lang="cs-CZ" sz="1200" dirty="0" smtClean="0"/>
              <a:t>pracovníků do dění </a:t>
            </a:r>
            <a:r>
              <a:rPr lang="cs-CZ" sz="1200" dirty="0"/>
              <a:t>v organizaci. Jejich seznámení s </a:t>
            </a:r>
            <a:r>
              <a:rPr lang="cs-CZ" sz="1200" dirty="0" smtClean="0"/>
              <a:t>představami</a:t>
            </a:r>
            <a:r>
              <a:rPr lang="cs-CZ" sz="1200" dirty="0"/>
              <a:t>, kam v nejbližším období organizace hodlá </a:t>
            </a:r>
            <a:r>
              <a:rPr lang="cs-CZ" sz="1200" dirty="0" smtClean="0"/>
              <a:t>směřovat</a:t>
            </a:r>
            <a:r>
              <a:rPr lang="cs-CZ" sz="1200" dirty="0"/>
              <a:t>, jaké cíle si klade, jaké </a:t>
            </a:r>
            <a:r>
              <a:rPr lang="cs-CZ" sz="1200" dirty="0" smtClean="0"/>
              <a:t>hodnoty </a:t>
            </a:r>
            <a:r>
              <a:rPr lang="cs-CZ" sz="1200" dirty="0"/>
              <a:t>jsou pro ni </a:t>
            </a:r>
            <a:r>
              <a:rPr lang="cs-CZ" sz="1200" dirty="0" smtClean="0"/>
              <a:t>směrodatné</a:t>
            </a:r>
            <a:r>
              <a:rPr lang="cs-CZ" sz="1200" dirty="0"/>
              <a:t>, jaké zásady pro jejich chování jsou považovány za </a:t>
            </a:r>
            <a:r>
              <a:rPr lang="cs-CZ" sz="1200" dirty="0" smtClean="0"/>
              <a:t>určující </a:t>
            </a:r>
            <a:r>
              <a:rPr lang="cs-CZ" sz="1200" dirty="0"/>
              <a:t>a </a:t>
            </a:r>
            <a:r>
              <a:rPr lang="cs-CZ" sz="1200" dirty="0" smtClean="0"/>
              <a:t>nezpochybnitelné</a:t>
            </a:r>
            <a:r>
              <a:rPr lang="cs-CZ" sz="1200" dirty="0"/>
              <a:t>. Již tento </a:t>
            </a:r>
            <a:r>
              <a:rPr lang="cs-CZ" sz="1200" dirty="0" smtClean="0"/>
              <a:t>moment „odhalení karet„ je pro řadu pracovníků důležitý neboť vytváří důvěru </a:t>
            </a:r>
            <a:r>
              <a:rPr lang="cs-CZ" sz="1200" dirty="0"/>
              <a:t>v existenci firmy a její prospektu. </a:t>
            </a:r>
            <a:r>
              <a:rPr lang="cs-CZ" sz="1200" dirty="0" smtClean="0"/>
              <a:t>Vize </a:t>
            </a:r>
            <a:r>
              <a:rPr lang="cs-CZ" sz="1200" dirty="0"/>
              <a:t>je vnímána jako obraz budoucnosti, </a:t>
            </a:r>
            <a:r>
              <a:rPr lang="cs-CZ" sz="1200" dirty="0" smtClean="0"/>
              <a:t>zaměření změn</a:t>
            </a:r>
            <a:r>
              <a:rPr lang="cs-CZ" sz="1200" dirty="0"/>
              <a:t>, </a:t>
            </a:r>
            <a:r>
              <a:rPr lang="cs-CZ" sz="1200" dirty="0" smtClean="0"/>
              <a:t>směr </a:t>
            </a:r>
            <a:r>
              <a:rPr lang="cs-CZ" sz="1200" dirty="0"/>
              <a:t>usilování </a:t>
            </a:r>
            <a:r>
              <a:rPr lang="cs-CZ" sz="1200" dirty="0" smtClean="0"/>
              <a:t>řízených pracovníků. </a:t>
            </a:r>
            <a:r>
              <a:rPr lang="cs-CZ" sz="1200" dirty="0"/>
              <a:t>Vize </a:t>
            </a:r>
            <a:r>
              <a:rPr lang="cs-CZ" sz="1200" dirty="0" smtClean="0"/>
              <a:t>při řízení </a:t>
            </a:r>
            <a:r>
              <a:rPr lang="cs-CZ" sz="1200" dirty="0"/>
              <a:t>pracovních </a:t>
            </a:r>
            <a:r>
              <a:rPr lang="cs-CZ" sz="1200" dirty="0" smtClean="0"/>
              <a:t>kolektivů plní řadu </a:t>
            </a:r>
            <a:r>
              <a:rPr lang="cs-CZ" sz="1200" dirty="0"/>
              <a:t>úloh: </a:t>
            </a:r>
          </a:p>
          <a:p>
            <a:r>
              <a:rPr lang="cs-CZ" sz="1200" dirty="0"/>
              <a:t>- je to forma stanovení </a:t>
            </a:r>
            <a:r>
              <a:rPr lang="cs-CZ" sz="1200" dirty="0" smtClean="0"/>
              <a:t>cílů, </a:t>
            </a:r>
            <a:r>
              <a:rPr lang="cs-CZ" sz="1200" dirty="0"/>
              <a:t>vize je </a:t>
            </a:r>
            <a:r>
              <a:rPr lang="cs-CZ" sz="1200" dirty="0" smtClean="0"/>
              <a:t>světlo</a:t>
            </a:r>
            <a:r>
              <a:rPr lang="cs-CZ" sz="1200" dirty="0"/>
              <a:t>, které ukazuje </a:t>
            </a:r>
            <a:r>
              <a:rPr lang="cs-CZ" sz="1200" dirty="0" smtClean="0"/>
              <a:t>směr</a:t>
            </a:r>
            <a:r>
              <a:rPr lang="cs-CZ" sz="1200" dirty="0"/>
              <a:t>, cestu; </a:t>
            </a:r>
          </a:p>
          <a:p>
            <a:r>
              <a:rPr lang="cs-CZ" sz="1200" dirty="0"/>
              <a:t>- </a:t>
            </a:r>
            <a:r>
              <a:rPr lang="cs-CZ" sz="1200" dirty="0" smtClean="0"/>
              <a:t>představuje motivační </a:t>
            </a:r>
            <a:r>
              <a:rPr lang="cs-CZ" sz="1200" dirty="0"/>
              <a:t>nástroj chování </a:t>
            </a:r>
            <a:r>
              <a:rPr lang="cs-CZ" sz="1200" dirty="0" smtClean="0"/>
              <a:t>pracovníků, </a:t>
            </a:r>
            <a:r>
              <a:rPr lang="cs-CZ" sz="1200" dirty="0"/>
              <a:t>alternativu k </a:t>
            </a:r>
            <a:r>
              <a:rPr lang="cs-CZ" sz="1200" dirty="0" smtClean="0"/>
              <a:t>příkazům</a:t>
            </a:r>
            <a:r>
              <a:rPr lang="cs-CZ" sz="1200" dirty="0"/>
              <a:t>; 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je </a:t>
            </a:r>
            <a:r>
              <a:rPr lang="cs-CZ" sz="1200" dirty="0"/>
              <a:t>nástrojem koordinace jednání více lidi (</a:t>
            </a:r>
            <a:r>
              <a:rPr lang="cs-CZ" sz="1200" dirty="0" smtClean="0"/>
              <a:t>podřízených).</a:t>
            </a:r>
          </a:p>
          <a:p>
            <a:r>
              <a:rPr lang="cs-CZ" sz="1200" b="1" dirty="0" smtClean="0"/>
              <a:t>Vedení lidí </a:t>
            </a:r>
            <a:r>
              <a:rPr lang="cs-CZ" sz="1200" b="1" dirty="0"/>
              <a:t>– </a:t>
            </a:r>
            <a:r>
              <a:rPr lang="cs-CZ" sz="1200" b="1" dirty="0" smtClean="0"/>
              <a:t>Koučování </a:t>
            </a:r>
            <a:endParaRPr lang="cs-CZ" sz="1200" b="1" dirty="0"/>
          </a:p>
          <a:p>
            <a:r>
              <a:rPr lang="cs-CZ" sz="1200" dirty="0" smtClean="0"/>
              <a:t>Koučování </a:t>
            </a:r>
            <a:r>
              <a:rPr lang="cs-CZ" sz="1200" dirty="0"/>
              <a:t>(</a:t>
            </a:r>
            <a:r>
              <a:rPr lang="cs-CZ" sz="1200" dirty="0" err="1"/>
              <a:t>coaching</a:t>
            </a:r>
            <a:r>
              <a:rPr lang="cs-CZ" sz="1200" dirty="0"/>
              <a:t>) je styl vedení lidi </a:t>
            </a:r>
            <a:r>
              <a:rPr lang="cs-CZ" sz="1200" dirty="0" smtClean="0"/>
              <a:t>převzatý </a:t>
            </a:r>
            <a:r>
              <a:rPr lang="cs-CZ" sz="1200" dirty="0"/>
              <a:t>z oblasti sportu </a:t>
            </a:r>
            <a:r>
              <a:rPr lang="cs-CZ" sz="1200" dirty="0" smtClean="0"/>
              <a:t>Používají </a:t>
            </a:r>
            <a:r>
              <a:rPr lang="cs-CZ" sz="1200" dirty="0"/>
              <a:t>se v této souvislosti i </a:t>
            </a:r>
            <a:r>
              <a:rPr lang="cs-CZ" sz="1200" dirty="0" smtClean="0"/>
              <a:t>některé </a:t>
            </a:r>
            <a:r>
              <a:rPr lang="cs-CZ" sz="1200" dirty="0"/>
              <a:t>další sportovní výrazy - nejbližší </a:t>
            </a:r>
            <a:r>
              <a:rPr lang="cs-CZ" sz="1200" dirty="0" smtClean="0"/>
              <a:t>partneři kouče jsou označováni </a:t>
            </a:r>
            <a:r>
              <a:rPr lang="cs-CZ" sz="1200" dirty="0"/>
              <a:t>za „</a:t>
            </a:r>
            <a:r>
              <a:rPr lang="cs-CZ" sz="1200" dirty="0" smtClean="0"/>
              <a:t>hráče</a:t>
            </a:r>
            <a:r>
              <a:rPr lang="cs-CZ" sz="1200" dirty="0"/>
              <a:t>" a jejich úsilí, </a:t>
            </a:r>
            <a:r>
              <a:rPr lang="cs-CZ" sz="1200" dirty="0" smtClean="0"/>
              <a:t>splnění </a:t>
            </a:r>
            <a:r>
              <a:rPr lang="cs-CZ" sz="1200" dirty="0"/>
              <a:t>stanovených </a:t>
            </a:r>
            <a:r>
              <a:rPr lang="cs-CZ" sz="1200" dirty="0" smtClean="0"/>
              <a:t>cílů bývá označováno </a:t>
            </a:r>
            <a:r>
              <a:rPr lang="cs-CZ" sz="1200" dirty="0"/>
              <a:t>slovem </a:t>
            </a:r>
          </a:p>
          <a:p>
            <a:r>
              <a:rPr lang="cs-CZ" sz="1200" dirty="0"/>
              <a:t>„výhra". </a:t>
            </a:r>
            <a:r>
              <a:rPr lang="cs-CZ" sz="1200" dirty="0" smtClean="0"/>
              <a:t>Kouč (</a:t>
            </a:r>
            <a:r>
              <a:rPr lang="cs-CZ" sz="1200" dirty="0" err="1" smtClean="0"/>
              <a:t>coach</a:t>
            </a:r>
            <a:r>
              <a:rPr lang="cs-CZ" sz="1200" dirty="0"/>
              <a:t>) </a:t>
            </a:r>
            <a:r>
              <a:rPr lang="cs-CZ" sz="1200" dirty="0" smtClean="0"/>
              <a:t>připravuje </a:t>
            </a:r>
            <a:r>
              <a:rPr lang="cs-CZ" sz="1200" dirty="0"/>
              <a:t>a vede </a:t>
            </a:r>
            <a:r>
              <a:rPr lang="cs-CZ" sz="1200" dirty="0" smtClean="0"/>
              <a:t>svůj </a:t>
            </a:r>
            <a:r>
              <a:rPr lang="cs-CZ" sz="1200" dirty="0"/>
              <a:t>tým k dosažení </a:t>
            </a:r>
            <a:r>
              <a:rPr lang="cs-CZ" sz="1200" dirty="0" smtClean="0"/>
              <a:t>špičkové </a:t>
            </a:r>
            <a:r>
              <a:rPr lang="cs-CZ" sz="1200" dirty="0"/>
              <a:t>výkonnosti s využitím všech </a:t>
            </a:r>
            <a:r>
              <a:rPr lang="cs-CZ" sz="1200" dirty="0" smtClean="0"/>
              <a:t>individuálních předpokladů členů týmu</a:t>
            </a:r>
            <a:r>
              <a:rPr lang="cs-CZ" sz="1200" dirty="0"/>
              <a:t>, zná jejich názory, zájmy a problémy a </a:t>
            </a:r>
            <a:r>
              <a:rPr lang="cs-CZ" sz="1200" dirty="0" smtClean="0"/>
              <a:t>podněcuje </a:t>
            </a:r>
            <a:r>
              <a:rPr lang="cs-CZ" sz="1200" dirty="0"/>
              <a:t>je k </a:t>
            </a:r>
            <a:r>
              <a:rPr lang="cs-CZ" sz="1200" dirty="0" smtClean="0"/>
              <a:t>co </a:t>
            </a:r>
            <a:r>
              <a:rPr lang="cs-CZ" sz="1200" dirty="0"/>
              <a:t>nejlepším </a:t>
            </a:r>
            <a:r>
              <a:rPr lang="cs-CZ" sz="1200" dirty="0" smtClean="0"/>
              <a:t>výkonům</a:t>
            </a:r>
            <a:r>
              <a:rPr lang="cs-CZ" sz="1200" dirty="0"/>
              <a:t>. </a:t>
            </a:r>
            <a:r>
              <a:rPr lang="cs-CZ" sz="1200" dirty="0" smtClean="0"/>
              <a:t>V praxi </a:t>
            </a:r>
            <a:r>
              <a:rPr lang="cs-CZ" sz="1200" dirty="0"/>
              <a:t>se </a:t>
            </a:r>
            <a:r>
              <a:rPr lang="cs-CZ" sz="1200" dirty="0" smtClean="0"/>
              <a:t>můžeme </a:t>
            </a:r>
            <a:r>
              <a:rPr lang="cs-CZ" sz="1200" dirty="0"/>
              <a:t>setkat s dvojím pojetím </a:t>
            </a:r>
            <a:r>
              <a:rPr lang="cs-CZ" sz="1200" dirty="0" smtClean="0"/>
              <a:t>koučování</a:t>
            </a:r>
            <a:r>
              <a:rPr lang="cs-CZ" sz="1200" dirty="0"/>
              <a:t>: </a:t>
            </a:r>
            <a:endParaRPr lang="cs-CZ" sz="1200" dirty="0" smtClean="0"/>
          </a:p>
          <a:p>
            <a:r>
              <a:rPr lang="cs-CZ" sz="1200" dirty="0" smtClean="0"/>
              <a:t>• Koučování jako </a:t>
            </a:r>
            <a:r>
              <a:rPr lang="cs-CZ" sz="1200" b="1" dirty="0" smtClean="0"/>
              <a:t>forma poradenství</a:t>
            </a:r>
            <a:r>
              <a:rPr lang="cs-CZ" sz="1200" dirty="0" smtClean="0"/>
              <a:t>, kdy kouč je </a:t>
            </a:r>
            <a:r>
              <a:rPr lang="cs-CZ" sz="1200" dirty="0"/>
              <a:t>k dispozici </a:t>
            </a:r>
            <a:r>
              <a:rPr lang="cs-CZ" sz="1200" dirty="0" smtClean="0"/>
              <a:t>manažerům </a:t>
            </a:r>
            <a:r>
              <a:rPr lang="cs-CZ" sz="1200" dirty="0"/>
              <a:t>(zpravidla první linie), </a:t>
            </a:r>
            <a:r>
              <a:rPr lang="cs-CZ" sz="1200" dirty="0" smtClean="0"/>
              <a:t>kteří </a:t>
            </a:r>
            <a:r>
              <a:rPr lang="cs-CZ" sz="1200" dirty="0"/>
              <a:t>se na </a:t>
            </a:r>
            <a:r>
              <a:rPr lang="cs-CZ" sz="1200" dirty="0" smtClean="0"/>
              <a:t>něho </a:t>
            </a:r>
            <a:r>
              <a:rPr lang="cs-CZ" sz="1200" dirty="0"/>
              <a:t>mohou </a:t>
            </a:r>
            <a:r>
              <a:rPr lang="cs-CZ" sz="1200" dirty="0" smtClean="0"/>
              <a:t>obrátit </a:t>
            </a:r>
            <a:r>
              <a:rPr lang="cs-CZ" sz="1200" dirty="0"/>
              <a:t>s </a:t>
            </a:r>
            <a:r>
              <a:rPr lang="cs-CZ" sz="1200" dirty="0" smtClean="0"/>
              <a:t>řešením </a:t>
            </a:r>
            <a:r>
              <a:rPr lang="cs-CZ" sz="1200" dirty="0"/>
              <a:t>svých problému, </a:t>
            </a:r>
            <a:r>
              <a:rPr lang="cs-CZ" sz="1200" dirty="0" smtClean="0"/>
              <a:t>konfliktů apod</a:t>
            </a:r>
            <a:r>
              <a:rPr lang="cs-CZ" sz="1200" dirty="0"/>
              <a:t>. Poskytuje radu, </a:t>
            </a:r>
            <a:r>
              <a:rPr lang="cs-CZ" sz="1200" dirty="0" smtClean="0"/>
              <a:t>pomoc či </a:t>
            </a:r>
            <a:r>
              <a:rPr lang="cs-CZ" sz="1200" dirty="0"/>
              <a:t>stanovisko </a:t>
            </a:r>
            <a:r>
              <a:rPr lang="cs-CZ" sz="1200" dirty="0" smtClean="0"/>
              <a:t>při řešení určitých úkolů či problémů s </a:t>
            </a:r>
            <a:r>
              <a:rPr lang="cs-CZ" sz="1200" dirty="0"/>
              <a:t>cílem zvýšit výkonnost celého </a:t>
            </a:r>
            <a:r>
              <a:rPr lang="cs-CZ" sz="1200" dirty="0" smtClean="0"/>
              <a:t>týmu</a:t>
            </a:r>
            <a:r>
              <a:rPr lang="cs-CZ" sz="1200" dirty="0"/>
              <a:t>. Liniový vedoucí tak </a:t>
            </a:r>
            <a:r>
              <a:rPr lang="cs-CZ" sz="1200" dirty="0" smtClean="0"/>
              <a:t>může převzít větší </a:t>
            </a:r>
            <a:r>
              <a:rPr lang="cs-CZ" sz="1200" dirty="0"/>
              <a:t>míru samostatnosti; pokud se dostane do </a:t>
            </a:r>
            <a:r>
              <a:rPr lang="cs-CZ" sz="1200" dirty="0" smtClean="0"/>
              <a:t>svízelné situace</a:t>
            </a:r>
            <a:r>
              <a:rPr lang="cs-CZ" sz="1200" dirty="0"/>
              <a:t>, </a:t>
            </a:r>
            <a:r>
              <a:rPr lang="cs-CZ" sz="1200" dirty="0" smtClean="0"/>
              <a:t>měl </a:t>
            </a:r>
            <a:r>
              <a:rPr lang="cs-CZ" sz="1200" dirty="0"/>
              <a:t>by být </a:t>
            </a:r>
            <a:r>
              <a:rPr lang="cs-CZ" sz="1200" dirty="0" smtClean="0"/>
              <a:t>připraven řešit </a:t>
            </a:r>
            <a:r>
              <a:rPr lang="cs-CZ" sz="1200" dirty="0"/>
              <a:t>sporné otázky, </a:t>
            </a:r>
            <a:r>
              <a:rPr lang="cs-CZ" sz="1200" dirty="0" smtClean="0"/>
              <a:t>popř. </a:t>
            </a:r>
            <a:r>
              <a:rPr lang="cs-CZ" sz="1200" dirty="0"/>
              <a:t>se obrátit na </a:t>
            </a:r>
            <a:r>
              <a:rPr lang="cs-CZ" sz="1200" dirty="0" smtClean="0"/>
              <a:t>kouče</a:t>
            </a:r>
            <a:r>
              <a:rPr lang="cs-CZ" sz="1200" dirty="0"/>
              <a:t>. </a:t>
            </a:r>
          </a:p>
          <a:p>
            <a:r>
              <a:rPr lang="cs-CZ" sz="1200" dirty="0" smtClean="0"/>
              <a:t>• Koučovaní </a:t>
            </a:r>
            <a:r>
              <a:rPr lang="cs-CZ" sz="1200" dirty="0"/>
              <a:t>jako </a:t>
            </a:r>
            <a:r>
              <a:rPr lang="cs-CZ" sz="1200" b="1" dirty="0" smtClean="0"/>
              <a:t>styl řízení</a:t>
            </a:r>
            <a:r>
              <a:rPr lang="cs-CZ" sz="1200" dirty="0" smtClean="0"/>
              <a:t>. Vedoucí </a:t>
            </a:r>
            <a:r>
              <a:rPr lang="cs-CZ" sz="1200" dirty="0"/>
              <a:t>pracovník omezuje </a:t>
            </a:r>
            <a:r>
              <a:rPr lang="cs-CZ" sz="1200" dirty="0" smtClean="0"/>
              <a:t>přímé</a:t>
            </a:r>
            <a:r>
              <a:rPr lang="cs-CZ" sz="1200" dirty="0"/>
              <a:t>, </a:t>
            </a:r>
            <a:r>
              <a:rPr lang="cs-CZ" sz="1200" dirty="0" smtClean="0"/>
              <a:t>příkazy</a:t>
            </a:r>
            <a:r>
              <a:rPr lang="cs-CZ" sz="1200" dirty="0"/>
              <a:t>, projevy formální moci </a:t>
            </a:r>
            <a:r>
              <a:rPr lang="cs-CZ" sz="1200" dirty="0" smtClean="0"/>
              <a:t>a </a:t>
            </a:r>
            <a:r>
              <a:rPr lang="cs-CZ" sz="1200" dirty="0"/>
              <a:t>posilování </a:t>
            </a:r>
            <a:r>
              <a:rPr lang="cs-CZ" sz="1200" dirty="0" smtClean="0"/>
              <a:t>kázně</a:t>
            </a:r>
          </a:p>
          <a:p>
            <a:r>
              <a:rPr lang="cs-CZ" sz="1200" dirty="0" smtClean="0"/>
              <a:t>a nahrazuje je posilováním takových přístupů, </a:t>
            </a:r>
            <a:r>
              <a:rPr lang="cs-CZ" sz="1200" dirty="0"/>
              <a:t>které se opírají o </a:t>
            </a:r>
            <a:r>
              <a:rPr lang="cs-CZ" sz="1200" dirty="0" smtClean="0"/>
              <a:t>prezentování cílů útvaru</a:t>
            </a:r>
            <a:r>
              <a:rPr lang="cs-CZ" sz="1200" dirty="0"/>
              <a:t>, o projevování </a:t>
            </a:r>
            <a:r>
              <a:rPr lang="cs-CZ" sz="1200" dirty="0" smtClean="0"/>
              <a:t>důvěry v pracovní tým, v příslib </a:t>
            </a:r>
            <a:r>
              <a:rPr lang="cs-CZ" sz="1200" dirty="0"/>
              <a:t>pomoci, spolupráce </a:t>
            </a:r>
            <a:r>
              <a:rPr lang="cs-CZ" sz="1200" dirty="0" smtClean="0"/>
              <a:t>či rádcovství při řešení problémů atd</a:t>
            </a:r>
            <a:r>
              <a:rPr lang="cs-CZ" sz="1200" dirty="0"/>
              <a:t>. </a:t>
            </a:r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1980997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manažera – Vedení lidí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268760"/>
            <a:ext cx="7560840" cy="5519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Vedení lidí – Zmocňování </a:t>
            </a:r>
            <a:endParaRPr lang="cs-CZ" sz="1200" b="1" dirty="0"/>
          </a:p>
          <a:p>
            <a:r>
              <a:rPr lang="cs-CZ" sz="1200" dirty="0" smtClean="0"/>
              <a:t>Zmocňováni </a:t>
            </a:r>
            <a:r>
              <a:rPr lang="cs-CZ" sz="1200" dirty="0"/>
              <a:t>(</a:t>
            </a:r>
            <a:r>
              <a:rPr lang="cs-CZ" sz="1200" dirty="0" err="1" smtClean="0"/>
              <a:t>empowerment</a:t>
            </a:r>
            <a:r>
              <a:rPr lang="cs-CZ" sz="1200" dirty="0" smtClean="0"/>
              <a:t>) představuje směr </a:t>
            </a:r>
            <a:r>
              <a:rPr lang="cs-CZ" sz="1200" dirty="0"/>
              <a:t>vedení lidí, který </a:t>
            </a:r>
            <a:r>
              <a:rPr lang="cs-CZ" sz="1200" dirty="0" smtClean="0"/>
              <a:t>spočívá </a:t>
            </a:r>
            <a:r>
              <a:rPr lang="cs-CZ" sz="1200" dirty="0"/>
              <a:t>v poskytnutí </a:t>
            </a:r>
            <a:r>
              <a:rPr lang="cs-CZ" sz="1200" dirty="0" smtClean="0"/>
              <a:t>pracovníkům </a:t>
            </a:r>
            <a:r>
              <a:rPr lang="cs-CZ" sz="1200" dirty="0"/>
              <a:t>jisté míry volnosti, samostatnosti v jednání a </a:t>
            </a:r>
            <a:r>
              <a:rPr lang="cs-CZ" sz="1200" dirty="0" smtClean="0"/>
              <a:t>při </a:t>
            </a:r>
            <a:r>
              <a:rPr lang="cs-CZ" sz="1200" dirty="0"/>
              <a:t>výkonu jim </a:t>
            </a:r>
            <a:r>
              <a:rPr lang="cs-CZ" sz="1200" dirty="0" smtClean="0"/>
              <a:t>svěřené </a:t>
            </a:r>
            <a:r>
              <a:rPr lang="cs-CZ" sz="1200" dirty="0"/>
              <a:t>práce. </a:t>
            </a:r>
            <a:r>
              <a:rPr lang="cs-CZ" sz="1200" dirty="0" smtClean="0"/>
              <a:t>Při </a:t>
            </a:r>
            <a:r>
              <a:rPr lang="cs-CZ" sz="1200" dirty="0"/>
              <a:t>výkonu práce existují </a:t>
            </a:r>
            <a:r>
              <a:rPr lang="cs-CZ" sz="1200" dirty="0" smtClean="0"/>
              <a:t>činnosti</a:t>
            </a:r>
            <a:r>
              <a:rPr lang="cs-CZ" sz="1200" dirty="0"/>
              <a:t>, které by </a:t>
            </a:r>
            <a:r>
              <a:rPr lang="cs-CZ" sz="1200" dirty="0" smtClean="0"/>
              <a:t>měly </a:t>
            </a:r>
            <a:r>
              <a:rPr lang="cs-CZ" sz="1200" dirty="0"/>
              <a:t>být provedeny </a:t>
            </a:r>
            <a:r>
              <a:rPr lang="cs-CZ" sz="1200" dirty="0" smtClean="0"/>
              <a:t>přesně a </a:t>
            </a:r>
            <a:r>
              <a:rPr lang="cs-CZ" sz="1200" dirty="0"/>
              <a:t>podle jasných </a:t>
            </a:r>
            <a:r>
              <a:rPr lang="cs-CZ" sz="1200" dirty="0" smtClean="0"/>
              <a:t>pokynům a </a:t>
            </a:r>
            <a:r>
              <a:rPr lang="cs-CZ" sz="1200" dirty="0"/>
              <a:t>které budou doprovázeny </a:t>
            </a:r>
            <a:r>
              <a:rPr lang="cs-CZ" sz="1200" dirty="0" smtClean="0"/>
              <a:t>příslušnou </a:t>
            </a:r>
            <a:r>
              <a:rPr lang="cs-CZ" sz="1200" dirty="0"/>
              <a:t>kontrolou; vedle toho je </a:t>
            </a:r>
            <a:r>
              <a:rPr lang="cs-CZ" sz="1200" dirty="0" smtClean="0"/>
              <a:t>možné poskytnout prostor pro volnou angažovanost pracovníků. Zmocňování spočívá v uvolnění prostoru při vlastním </a:t>
            </a:r>
            <a:r>
              <a:rPr lang="cs-CZ" sz="1200" dirty="0"/>
              <a:t>rozhodování a </a:t>
            </a:r>
            <a:r>
              <a:rPr lang="cs-CZ" sz="1200" dirty="0" smtClean="0"/>
              <a:t>převzetí příslušné odpovědnosti </a:t>
            </a:r>
            <a:r>
              <a:rPr lang="cs-CZ" sz="1200" dirty="0"/>
              <a:t>pracovníka za vlastní pracovní </a:t>
            </a:r>
            <a:r>
              <a:rPr lang="cs-CZ" sz="1200" dirty="0" smtClean="0"/>
              <a:t>výkon </a:t>
            </a:r>
            <a:r>
              <a:rPr lang="cs-CZ" sz="1200" dirty="0"/>
              <a:t>a dosažené </a:t>
            </a:r>
            <a:r>
              <a:rPr lang="cs-CZ" sz="1200" dirty="0" smtClean="0"/>
              <a:t>výsledky.</a:t>
            </a:r>
            <a:r>
              <a:rPr lang="cs-CZ" sz="1200" dirty="0"/>
              <a:t> Se </a:t>
            </a:r>
            <a:r>
              <a:rPr lang="cs-CZ" sz="1200" dirty="0" smtClean="0"/>
              <a:t>zmocňováním </a:t>
            </a:r>
            <a:r>
              <a:rPr lang="cs-CZ" sz="1200" dirty="0"/>
              <a:t>úzce souvisí pojem </a:t>
            </a:r>
            <a:r>
              <a:rPr lang="cs-CZ" sz="1200" b="1" dirty="0" smtClean="0"/>
              <a:t>delegování</a:t>
            </a:r>
            <a:r>
              <a:rPr lang="cs-CZ" sz="1200" dirty="0" smtClean="0"/>
              <a:t>, a </a:t>
            </a:r>
            <a:r>
              <a:rPr lang="cs-CZ" sz="1200" dirty="0"/>
              <a:t>to ve smyslu </a:t>
            </a:r>
            <a:r>
              <a:rPr lang="cs-CZ" sz="1200" dirty="0" smtClean="0"/>
              <a:t>pověření </a:t>
            </a:r>
            <a:r>
              <a:rPr lang="cs-CZ" sz="1200" dirty="0"/>
              <a:t>výkonem nebo </a:t>
            </a:r>
          </a:p>
          <a:p>
            <a:r>
              <a:rPr lang="cs-CZ" sz="1200" dirty="0" smtClean="0"/>
              <a:t>přenesení </a:t>
            </a:r>
            <a:r>
              <a:rPr lang="cs-CZ" sz="1200" dirty="0"/>
              <a:t>vymezeného rozsahu pravomocí a </a:t>
            </a:r>
            <a:r>
              <a:rPr lang="cs-CZ" sz="1200" dirty="0" smtClean="0"/>
              <a:t>odpovědnost </a:t>
            </a:r>
            <a:r>
              <a:rPr lang="cs-CZ" sz="1200" dirty="0"/>
              <a:t>na jinou (zpravidla </a:t>
            </a:r>
            <a:r>
              <a:rPr lang="cs-CZ" sz="1200" dirty="0" smtClean="0"/>
              <a:t>podřízenou osobu</a:t>
            </a:r>
            <a:r>
              <a:rPr lang="cs-CZ" sz="1200" dirty="0"/>
              <a:t>). </a:t>
            </a:r>
          </a:p>
          <a:p>
            <a:r>
              <a:rPr lang="cs-CZ" sz="1200" b="1" dirty="0" smtClean="0"/>
              <a:t>Vedení lidí – </a:t>
            </a:r>
            <a:r>
              <a:rPr lang="cs-CZ" sz="1200" b="1" dirty="0"/>
              <a:t>Týmová práce </a:t>
            </a:r>
          </a:p>
          <a:p>
            <a:r>
              <a:rPr lang="cs-CZ" sz="1200" dirty="0"/>
              <a:t>Tým, týmová práce (</a:t>
            </a:r>
            <a:r>
              <a:rPr lang="cs-CZ" sz="1200" dirty="0" err="1"/>
              <a:t>teamwork</a:t>
            </a:r>
            <a:r>
              <a:rPr lang="cs-CZ" sz="1200" dirty="0" smtClean="0"/>
              <a:t>) je </a:t>
            </a:r>
            <a:r>
              <a:rPr lang="cs-CZ" sz="1200" dirty="0"/>
              <a:t>dalším z </a:t>
            </a:r>
            <a:r>
              <a:rPr lang="cs-CZ" sz="1200" dirty="0" smtClean="0"/>
              <a:t>často </a:t>
            </a:r>
            <a:r>
              <a:rPr lang="cs-CZ" sz="1200" dirty="0"/>
              <a:t>frekventovaných </a:t>
            </a:r>
            <a:r>
              <a:rPr lang="cs-CZ" sz="1200" dirty="0" smtClean="0"/>
              <a:t>výrazů, </a:t>
            </a:r>
            <a:r>
              <a:rPr lang="cs-CZ" sz="1200" dirty="0"/>
              <a:t>které se </a:t>
            </a:r>
            <a:r>
              <a:rPr lang="cs-CZ" sz="1200" dirty="0" smtClean="0"/>
              <a:t>prosazují </a:t>
            </a:r>
            <a:r>
              <a:rPr lang="cs-CZ" sz="1200" dirty="0"/>
              <a:t>v </a:t>
            </a:r>
            <a:r>
              <a:rPr lang="cs-CZ" sz="1200" dirty="0" smtClean="0"/>
              <a:t>moderních</a:t>
            </a:r>
          </a:p>
          <a:p>
            <a:r>
              <a:rPr lang="cs-CZ" sz="1200" dirty="0" smtClean="0"/>
              <a:t>způsobech </a:t>
            </a:r>
            <a:r>
              <a:rPr lang="cs-CZ" sz="1200" dirty="0"/>
              <a:t>vedení lidí. </a:t>
            </a:r>
            <a:r>
              <a:rPr lang="cs-CZ" sz="1200" dirty="0" smtClean="0"/>
              <a:t>Stejně jako </a:t>
            </a:r>
            <a:r>
              <a:rPr lang="cs-CZ" sz="1200" dirty="0"/>
              <a:t>u </a:t>
            </a:r>
            <a:r>
              <a:rPr lang="cs-CZ" sz="1200" dirty="0" smtClean="0"/>
              <a:t>předcházejících pojmů se podstata </a:t>
            </a:r>
            <a:r>
              <a:rPr lang="cs-CZ" sz="1200" dirty="0"/>
              <a:t>a jevové formy tohoto konceptu vyvíjejí a </a:t>
            </a:r>
            <a:r>
              <a:rPr lang="cs-CZ" sz="1200" dirty="0" smtClean="0"/>
              <a:t>často </a:t>
            </a:r>
            <a:r>
              <a:rPr lang="cs-CZ" sz="1200" dirty="0"/>
              <a:t>se i </a:t>
            </a:r>
            <a:r>
              <a:rPr lang="cs-CZ" sz="1200" dirty="0" smtClean="0"/>
              <a:t>rozdílně interpretují</a:t>
            </a:r>
            <a:r>
              <a:rPr lang="cs-CZ" sz="1200" dirty="0"/>
              <a:t>. Typické </a:t>
            </a:r>
            <a:r>
              <a:rPr lang="cs-CZ" sz="1200" dirty="0" smtClean="0"/>
              <a:t>jsou </a:t>
            </a:r>
            <a:r>
              <a:rPr lang="cs-CZ" sz="1200" dirty="0"/>
              <a:t>následující dva základní pohledy na týmy a </a:t>
            </a:r>
            <a:r>
              <a:rPr lang="cs-CZ" sz="1200" dirty="0" smtClean="0"/>
              <a:t>týmovou práci</a:t>
            </a:r>
            <a:r>
              <a:rPr lang="cs-CZ" sz="1200" dirty="0"/>
              <a:t>: </a:t>
            </a:r>
          </a:p>
          <a:p>
            <a:r>
              <a:rPr lang="cs-CZ" sz="1200" dirty="0" smtClean="0"/>
              <a:t>• chápání </a:t>
            </a:r>
            <a:r>
              <a:rPr lang="cs-CZ" sz="1200" dirty="0"/>
              <a:t>týmu jako uskupení lidí, </a:t>
            </a:r>
            <a:r>
              <a:rPr lang="cs-CZ" sz="1200" dirty="0" smtClean="0"/>
              <a:t>kteří </a:t>
            </a:r>
            <a:r>
              <a:rPr lang="cs-CZ" sz="1200" dirty="0"/>
              <a:t>jsou sdruženi za </a:t>
            </a:r>
            <a:r>
              <a:rPr lang="cs-CZ" sz="1200" dirty="0" smtClean="0"/>
              <a:t>účelem plnění určitých</a:t>
            </a:r>
            <a:r>
              <a:rPr lang="cs-CZ" sz="1200" dirty="0"/>
              <a:t>, </a:t>
            </a:r>
            <a:r>
              <a:rPr lang="cs-CZ" sz="1200" dirty="0" smtClean="0"/>
              <a:t>často </a:t>
            </a:r>
            <a:r>
              <a:rPr lang="cs-CZ" sz="1200" dirty="0"/>
              <a:t>i zcela </a:t>
            </a:r>
            <a:r>
              <a:rPr lang="cs-CZ" sz="1200" dirty="0" smtClean="0"/>
              <a:t>pravidelných </a:t>
            </a:r>
            <a:r>
              <a:rPr lang="cs-CZ" sz="1200" dirty="0"/>
              <a:t>pracovních </a:t>
            </a:r>
            <a:r>
              <a:rPr lang="cs-CZ" sz="1200" dirty="0" smtClean="0"/>
              <a:t>úkolů (zde </a:t>
            </a:r>
            <a:r>
              <a:rPr lang="cs-CZ" sz="1200" dirty="0"/>
              <a:t>tým splývá s </a:t>
            </a:r>
            <a:r>
              <a:rPr lang="cs-CZ" sz="1200" dirty="0" smtClean="0"/>
              <a:t>organizačním </a:t>
            </a:r>
            <a:r>
              <a:rPr lang="cs-CZ" sz="1200" dirty="0"/>
              <a:t>vymezením pracovní </a:t>
            </a:r>
            <a:r>
              <a:rPr lang="cs-CZ" sz="1200" dirty="0" smtClean="0"/>
              <a:t>skupiny</a:t>
            </a:r>
            <a:r>
              <a:rPr lang="cs-CZ" sz="1200" dirty="0"/>
              <a:t>), kdy charakteristickým rysem týmové práce je </a:t>
            </a:r>
            <a:r>
              <a:rPr lang="cs-CZ" sz="1200" dirty="0" smtClean="0"/>
              <a:t>zdůrazňování </a:t>
            </a:r>
            <a:r>
              <a:rPr lang="cs-CZ" sz="1200" dirty="0"/>
              <a:t>vzájemné závislosti </a:t>
            </a:r>
            <a:r>
              <a:rPr lang="cs-CZ" sz="1200" dirty="0" smtClean="0"/>
              <a:t>mezi </a:t>
            </a:r>
            <a:r>
              <a:rPr lang="cs-CZ" sz="1200" dirty="0"/>
              <a:t>výsledky a prací dané pracovní skupiny jako celku; </a:t>
            </a:r>
          </a:p>
          <a:p>
            <a:r>
              <a:rPr lang="cs-CZ" sz="1200" dirty="0" smtClean="0"/>
              <a:t>• chápání </a:t>
            </a:r>
            <a:r>
              <a:rPr lang="cs-CZ" sz="1200" dirty="0"/>
              <a:t>týmu jako ad hoc pracovní skupiny, sestavené k </a:t>
            </a:r>
            <a:r>
              <a:rPr lang="cs-CZ" sz="1200" dirty="0" smtClean="0"/>
              <a:t>tvůrčímu řešení</a:t>
            </a:r>
            <a:r>
              <a:rPr lang="cs-CZ" sz="1200" dirty="0"/>
              <a:t>, </a:t>
            </a:r>
            <a:r>
              <a:rPr lang="cs-CZ" sz="1200" dirty="0" smtClean="0"/>
              <a:t>popř. </a:t>
            </a:r>
            <a:r>
              <a:rPr lang="cs-CZ" sz="1200" dirty="0"/>
              <a:t>i realizaci </a:t>
            </a:r>
            <a:r>
              <a:rPr lang="cs-CZ" sz="1200" dirty="0" smtClean="0"/>
              <a:t>specifického </a:t>
            </a:r>
            <a:r>
              <a:rPr lang="cs-CZ" sz="1200" dirty="0"/>
              <a:t>úkolu, obvykle nad rámec </a:t>
            </a:r>
            <a:r>
              <a:rPr lang="cs-CZ" sz="1200" dirty="0" smtClean="0"/>
              <a:t>běžných </a:t>
            </a:r>
            <a:r>
              <a:rPr lang="cs-CZ" sz="1200" dirty="0"/>
              <a:t>pracovních </a:t>
            </a:r>
            <a:r>
              <a:rPr lang="cs-CZ" sz="1200" dirty="0" smtClean="0"/>
              <a:t>úkolů</a:t>
            </a:r>
            <a:endParaRPr lang="cs-CZ" sz="1200" dirty="0"/>
          </a:p>
          <a:p>
            <a:r>
              <a:rPr lang="cs-CZ" sz="1200" b="1" dirty="0" smtClean="0"/>
              <a:t>Vedení lidí – </a:t>
            </a:r>
            <a:r>
              <a:rPr lang="cs-CZ" sz="1200" b="1" dirty="0"/>
              <a:t>Koordinace </a:t>
            </a:r>
          </a:p>
          <a:p>
            <a:r>
              <a:rPr lang="cs-CZ" sz="1200" dirty="0" smtClean="0"/>
              <a:t>Potřeba </a:t>
            </a:r>
            <a:r>
              <a:rPr lang="cs-CZ" sz="1200" dirty="0"/>
              <a:t>koordinace </a:t>
            </a:r>
            <a:r>
              <a:rPr lang="cs-CZ" sz="1200" dirty="0" smtClean="0"/>
              <a:t>vzrůstá </a:t>
            </a:r>
            <a:r>
              <a:rPr lang="cs-CZ" sz="1200" dirty="0"/>
              <a:t>ze specializace a rostoucí složitostí </a:t>
            </a:r>
            <a:r>
              <a:rPr lang="cs-CZ" sz="1200" dirty="0" smtClean="0"/>
              <a:t>úkolů, </a:t>
            </a:r>
            <a:r>
              <a:rPr lang="cs-CZ" sz="1200" dirty="0"/>
              <a:t>které mají být </a:t>
            </a:r>
            <a:r>
              <a:rPr lang="cs-CZ" sz="1200" dirty="0" smtClean="0"/>
              <a:t>splněny</a:t>
            </a:r>
            <a:r>
              <a:rPr lang="cs-CZ" sz="1200" dirty="0"/>
              <a:t>. </a:t>
            </a:r>
            <a:r>
              <a:rPr lang="cs-CZ" sz="1200" dirty="0" smtClean="0"/>
              <a:t>Smyslem </a:t>
            </a:r>
            <a:r>
              <a:rPr lang="cs-CZ" sz="1200" dirty="0"/>
              <a:t>koordinace je dosáhnout takové </a:t>
            </a:r>
            <a:r>
              <a:rPr lang="cs-CZ" sz="1200" dirty="0" smtClean="0"/>
              <a:t>povahy </a:t>
            </a:r>
            <a:r>
              <a:rPr lang="cs-CZ" sz="1200" dirty="0"/>
              <a:t>fungovaní organizace, kterou lze </a:t>
            </a:r>
            <a:r>
              <a:rPr lang="cs-CZ" sz="1200" dirty="0" smtClean="0"/>
              <a:t>charakterizovat </a:t>
            </a:r>
            <a:r>
              <a:rPr lang="cs-CZ" sz="1200" dirty="0"/>
              <a:t>výrazy. jako je </a:t>
            </a:r>
            <a:r>
              <a:rPr lang="cs-CZ" sz="1200" dirty="0" smtClean="0"/>
              <a:t>proporcionalita</a:t>
            </a:r>
            <a:r>
              <a:rPr lang="cs-CZ" sz="1200" dirty="0"/>
              <a:t>, rovnováha, plynulost, provázanost, </a:t>
            </a:r>
            <a:r>
              <a:rPr lang="cs-CZ" sz="1200" dirty="0" smtClean="0"/>
              <a:t>synchronizace</a:t>
            </a:r>
            <a:r>
              <a:rPr lang="cs-CZ" sz="1200" dirty="0"/>
              <a:t>, optimální </a:t>
            </a:r>
            <a:r>
              <a:rPr lang="cs-CZ" sz="1200" dirty="0" smtClean="0"/>
              <a:t>průběh </a:t>
            </a:r>
            <a:r>
              <a:rPr lang="cs-CZ" sz="1200" dirty="0"/>
              <a:t>atd. </a:t>
            </a:r>
            <a:r>
              <a:rPr lang="cs-CZ" sz="1200" dirty="0" smtClean="0"/>
              <a:t>Čím větší </a:t>
            </a:r>
            <a:r>
              <a:rPr lang="cs-CZ" sz="1200" dirty="0"/>
              <a:t>nároky jsou kladeny na funkci organizací z </a:t>
            </a:r>
            <a:r>
              <a:rPr lang="cs-CZ" sz="1200" dirty="0" smtClean="0"/>
              <a:t>hlediska </a:t>
            </a:r>
            <a:r>
              <a:rPr lang="cs-CZ" sz="1200" dirty="0"/>
              <a:t>kvalitativního (</a:t>
            </a:r>
            <a:r>
              <a:rPr lang="cs-CZ" sz="1200" dirty="0" smtClean="0"/>
              <a:t>pestrost</a:t>
            </a:r>
            <a:r>
              <a:rPr lang="cs-CZ" sz="1200" dirty="0"/>
              <a:t>, kvalita dodávaných </a:t>
            </a:r>
            <a:r>
              <a:rPr lang="cs-CZ" sz="1200" dirty="0" smtClean="0"/>
              <a:t>výrobků a poskytovaných </a:t>
            </a:r>
            <a:r>
              <a:rPr lang="cs-CZ" sz="1200" dirty="0"/>
              <a:t>služeb), </a:t>
            </a:r>
            <a:r>
              <a:rPr lang="cs-CZ" sz="1200" dirty="0" smtClean="0"/>
              <a:t>časového </a:t>
            </a:r>
            <a:r>
              <a:rPr lang="cs-CZ" sz="1200" dirty="0"/>
              <a:t>i ekonomického, tím </a:t>
            </a:r>
            <a:r>
              <a:rPr lang="cs-CZ" sz="1200" dirty="0" smtClean="0"/>
              <a:t>větší </a:t>
            </a:r>
            <a:r>
              <a:rPr lang="cs-CZ" sz="1200" dirty="0"/>
              <a:t>nároky jsou kladeny i na koordinaci. Ani v </a:t>
            </a:r>
          </a:p>
          <a:p>
            <a:r>
              <a:rPr lang="cs-CZ" sz="1200" dirty="0"/>
              <a:t>nejjednodušších situacích </a:t>
            </a:r>
            <a:r>
              <a:rPr lang="cs-CZ" sz="1200" dirty="0" smtClean="0"/>
              <a:t>nemůže </a:t>
            </a:r>
            <a:r>
              <a:rPr lang="cs-CZ" sz="1200" dirty="0"/>
              <a:t>pracovní skupina fungovat </a:t>
            </a:r>
            <a:r>
              <a:rPr lang="cs-CZ" sz="1200" dirty="0" smtClean="0"/>
              <a:t>účinně, </a:t>
            </a:r>
            <a:r>
              <a:rPr lang="cs-CZ" sz="1200" dirty="0"/>
              <a:t>jestliže její </a:t>
            </a:r>
            <a:r>
              <a:rPr lang="cs-CZ" sz="1200" dirty="0" smtClean="0"/>
              <a:t>členové nejednají koordinovaným způsobem </a:t>
            </a:r>
            <a:r>
              <a:rPr lang="cs-CZ" sz="1200" dirty="0"/>
              <a:t>plynulost, provázanost, </a:t>
            </a:r>
            <a:r>
              <a:rPr lang="cs-CZ" sz="1200" dirty="0" smtClean="0"/>
              <a:t>synchronizace</a:t>
            </a:r>
            <a:r>
              <a:rPr lang="cs-CZ" sz="1200" dirty="0"/>
              <a:t>, optimální </a:t>
            </a:r>
            <a:r>
              <a:rPr lang="cs-CZ" sz="1200" dirty="0" smtClean="0"/>
              <a:t>průběh atd</a:t>
            </a:r>
            <a:r>
              <a:rPr lang="cs-CZ" sz="1200" dirty="0"/>
              <a:t>. </a:t>
            </a:r>
            <a:r>
              <a:rPr lang="cs-CZ" sz="1200" dirty="0" smtClean="0"/>
              <a:t>Významným</a:t>
            </a:r>
            <a:r>
              <a:rPr lang="cs-CZ" sz="1200" dirty="0"/>
              <a:t>, </a:t>
            </a:r>
            <a:r>
              <a:rPr lang="cs-CZ" sz="1200" dirty="0" smtClean="0"/>
              <a:t>makroekonomickým </a:t>
            </a:r>
            <a:r>
              <a:rPr lang="cs-CZ" sz="1200" dirty="0"/>
              <a:t>faktorem, který </a:t>
            </a:r>
            <a:r>
              <a:rPr lang="cs-CZ" sz="1200" dirty="0" smtClean="0"/>
              <a:t>zabezpečuje </a:t>
            </a:r>
            <a:r>
              <a:rPr lang="cs-CZ" sz="1200" dirty="0"/>
              <a:t>proporcionalitu a omezuje </a:t>
            </a:r>
            <a:r>
              <a:rPr lang="cs-CZ" sz="1200" dirty="0" smtClean="0"/>
              <a:t>nutnost </a:t>
            </a:r>
            <a:r>
              <a:rPr lang="cs-CZ" sz="1200" dirty="0"/>
              <a:t>koordinace, je tržní mechanismus. </a:t>
            </a:r>
            <a:r>
              <a:rPr lang="cs-CZ" sz="1200" dirty="0" smtClean="0"/>
              <a:t>„</a:t>
            </a:r>
            <a:r>
              <a:rPr lang="cs-CZ" sz="1200" dirty="0"/>
              <a:t>Neviditelná ruka </a:t>
            </a:r>
            <a:r>
              <a:rPr lang="cs-CZ" sz="1200" dirty="0" smtClean="0"/>
              <a:t>trhu„ má </a:t>
            </a:r>
            <a:r>
              <a:rPr lang="cs-CZ" sz="1200" dirty="0"/>
              <a:t>ovšem v podmínkách </a:t>
            </a:r>
            <a:r>
              <a:rPr lang="cs-CZ" sz="1200" dirty="0" smtClean="0"/>
              <a:t>řízení </a:t>
            </a:r>
            <a:r>
              <a:rPr lang="cs-CZ" sz="1200" dirty="0"/>
              <a:t>organizace a </a:t>
            </a:r>
            <a:r>
              <a:rPr lang="cs-CZ" sz="1200" dirty="0" smtClean="0"/>
              <a:t>zvláště ve </a:t>
            </a:r>
            <a:r>
              <a:rPr lang="cs-CZ" sz="1200" dirty="0"/>
              <a:t>vztahu k </a:t>
            </a:r>
            <a:r>
              <a:rPr lang="cs-CZ" sz="1200" dirty="0" smtClean="0"/>
              <a:t>vnitřním </a:t>
            </a:r>
            <a:r>
              <a:rPr lang="cs-CZ" sz="1200" dirty="0"/>
              <a:t>jednotkám omezené </a:t>
            </a:r>
            <a:r>
              <a:rPr lang="cs-CZ" sz="1200" dirty="0" smtClean="0"/>
              <a:t>působení </a:t>
            </a:r>
            <a:r>
              <a:rPr lang="cs-CZ" sz="1200" dirty="0"/>
              <a:t>a musí být </a:t>
            </a:r>
            <a:r>
              <a:rPr lang="cs-CZ" sz="1200" dirty="0" smtClean="0"/>
              <a:t>výrazně doplněna koordinační </a:t>
            </a:r>
            <a:r>
              <a:rPr lang="cs-CZ" sz="1200" dirty="0"/>
              <a:t>funkcí </a:t>
            </a:r>
            <a:r>
              <a:rPr lang="cs-CZ" sz="1200" dirty="0" smtClean="0"/>
              <a:t>manažerů. </a:t>
            </a:r>
            <a:endParaRPr lang="cs-CZ" sz="1200" dirty="0"/>
          </a:p>
          <a:p>
            <a:r>
              <a:rPr lang="cs-CZ" sz="1200" dirty="0" smtClean="0"/>
              <a:t> </a:t>
            </a:r>
          </a:p>
        </p:txBody>
      </p:sp>
    </p:spTree>
    <p:extLst>
      <p:ext uri="{BB962C8B-B14F-4D97-AF65-F5344CB8AC3E}">
        <p14:creationId xmlns="" xmlns:p14="http://schemas.microsoft.com/office/powerpoint/2010/main" val="19356057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Funkce manažera – Vedení lidí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9192" y="1556792"/>
            <a:ext cx="770127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Manažerská motivace</a:t>
            </a:r>
            <a:endParaRPr lang="cs-CZ" sz="1200" dirty="0" smtClean="0"/>
          </a:p>
          <a:p>
            <a:r>
              <a:rPr lang="cs-CZ" sz="1200" dirty="0" smtClean="0"/>
              <a:t>- umění vytvořit u spolupracovníků zájem, ochotu a chuť plnit úkoly, kterou jsou v souladu s cíli firmy</a:t>
            </a:r>
          </a:p>
          <a:p>
            <a:r>
              <a:rPr lang="cs-CZ" sz="1200" b="1" dirty="0" smtClean="0"/>
              <a:t>Motivační techniky</a:t>
            </a:r>
          </a:p>
          <a:p>
            <a:pPr lvl="0"/>
            <a:r>
              <a:rPr lang="cs-CZ" sz="1200" dirty="0" smtClean="0"/>
              <a:t>delegování – přenesení úkolu a odpovědnosti za jeho splnění na podřízeného, nadřízenému to usnadní jeho práci, pro podřízeného – motivační charakter</a:t>
            </a:r>
          </a:p>
          <a:p>
            <a:pPr lvl="0"/>
            <a:r>
              <a:rPr lang="cs-CZ" sz="1200" dirty="0" smtClean="0"/>
              <a:t>cílové řízení – vyšší stupeň delegování, cíle se domlouvají společně, kontrola v předem stanovených etapách, jinak se podřízený kontroluje sám</a:t>
            </a:r>
          </a:p>
          <a:p>
            <a:pPr lvl="0"/>
            <a:r>
              <a:rPr lang="cs-CZ" sz="1200" dirty="0" smtClean="0"/>
              <a:t>humanizace práce – záměrně střídání pracovišť, odstranění monotónnosti práce a  získání zkušeností</a:t>
            </a:r>
          </a:p>
          <a:p>
            <a:pPr lvl="0"/>
            <a:r>
              <a:rPr lang="cs-CZ" sz="1200" dirty="0" smtClean="0"/>
              <a:t>obohacení práce – přidávání úkolů na vyšší úrovni</a:t>
            </a:r>
          </a:p>
          <a:p>
            <a:r>
              <a:rPr lang="cs-CZ" sz="1200" b="1" dirty="0" smtClean="0"/>
              <a:t>Motivační nástroje</a:t>
            </a:r>
          </a:p>
          <a:p>
            <a:pPr lvl="0"/>
            <a:r>
              <a:rPr lang="cs-CZ" sz="1200" dirty="0" smtClean="0"/>
              <a:t>přímé – opírají se o příkazy a předpokládají kázeň při plnění úkolů, jedná se o </a:t>
            </a:r>
          </a:p>
          <a:p>
            <a:r>
              <a:rPr lang="cs-CZ" sz="1200" dirty="0" smtClean="0"/>
              <a:t>   směrnice, pokyny, instrukce: organizačně řídící dokumentace</a:t>
            </a:r>
          </a:p>
          <a:p>
            <a:pPr lvl="0"/>
            <a:r>
              <a:rPr lang="cs-CZ" sz="1200" dirty="0" smtClean="0"/>
              <a:t>nepřímé – vymezují určitý prostor pro samostatné chování podřízených</a:t>
            </a:r>
          </a:p>
          <a:p>
            <a:pPr lvl="1"/>
            <a:r>
              <a:rPr lang="cs-CZ" sz="1200" dirty="0" smtClean="0"/>
              <a:t>ekonomické – mzdy, odměny, prémie, podíly na zisku, zaměstnanecké akcie, ale i ekonomické sankce</a:t>
            </a:r>
          </a:p>
          <a:p>
            <a:pPr lvl="1"/>
            <a:r>
              <a:rPr lang="cs-CZ" sz="1200" dirty="0" smtClean="0"/>
              <a:t>neekonomické – pochvaly, veřejná uznání, dobré pracovní prostředí, zaměstnanecké výhody (dovolená na víc, příspěvky na stravování, služební automobil)</a:t>
            </a:r>
          </a:p>
          <a:p>
            <a:r>
              <a:rPr lang="cs-CZ" sz="1200" dirty="0" smtClean="0"/>
              <a:t> </a:t>
            </a:r>
            <a:r>
              <a:rPr lang="cs-CZ" sz="1200" b="1" dirty="0" smtClean="0"/>
              <a:t>Styl řídící práce</a:t>
            </a:r>
          </a:p>
          <a:p>
            <a:r>
              <a:rPr lang="cs-CZ" sz="1200" dirty="0" smtClean="0"/>
              <a:t>- forma vztahu manažera k pracovníkovi</a:t>
            </a:r>
          </a:p>
          <a:p>
            <a:pPr lvl="0"/>
            <a:r>
              <a:rPr lang="cs-CZ" sz="1200" dirty="0" smtClean="0"/>
              <a:t>autoritativní – založen na příkazech a jejich bezpodmínečnému dodržování, s podřízenými se radí minimálně</a:t>
            </a:r>
          </a:p>
          <a:p>
            <a:pPr lvl="0"/>
            <a:r>
              <a:rPr lang="cs-CZ" sz="1200" dirty="0" smtClean="0"/>
              <a:t>partnerský (demokratický) – spolupráce s podřízenými</a:t>
            </a:r>
          </a:p>
          <a:p>
            <a:pPr lvl="0"/>
            <a:r>
              <a:rPr lang="cs-CZ" sz="1200" dirty="0" smtClean="0"/>
              <a:t>liberální – činnosti podřízených ovlivňuje minimálně</a:t>
            </a:r>
          </a:p>
        </p:txBody>
      </p:sp>
    </p:spTree>
    <p:extLst>
      <p:ext uri="{BB962C8B-B14F-4D97-AF65-F5344CB8AC3E}">
        <p14:creationId xmlns="" xmlns:p14="http://schemas.microsoft.com/office/powerpoint/2010/main" val="695426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</a:p>
          <a:p>
            <a:r>
              <a:rPr lang="cs-CZ" dirty="0" err="1" smtClean="0"/>
              <a:t>Kotler</a:t>
            </a:r>
            <a:r>
              <a:rPr lang="cs-CZ" dirty="0" smtClean="0"/>
              <a:t>, </a:t>
            </a:r>
            <a:r>
              <a:rPr lang="cs-CZ" dirty="0" err="1" smtClean="0"/>
              <a:t>Philip</a:t>
            </a:r>
            <a:r>
              <a:rPr lang="cs-CZ" dirty="0" smtClean="0"/>
              <a:t>: Marketing management,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spol. s.r.o., 10. rozšířené vydání, Praha, 2001</a:t>
            </a:r>
          </a:p>
          <a:p>
            <a:r>
              <a:rPr lang="cs-CZ" dirty="0" err="1" smtClean="0"/>
              <a:t>Maruani</a:t>
            </a:r>
            <a:r>
              <a:rPr lang="cs-CZ" dirty="0" smtClean="0"/>
              <a:t>, </a:t>
            </a:r>
            <a:r>
              <a:rPr lang="cs-CZ" dirty="0" err="1" smtClean="0"/>
              <a:t>Laurent</a:t>
            </a:r>
            <a:r>
              <a:rPr lang="cs-CZ" dirty="0" smtClean="0"/>
              <a:t>: Abeceda marketingu, Management </a:t>
            </a:r>
            <a:r>
              <a:rPr lang="cs-CZ" dirty="0" err="1" smtClean="0"/>
              <a:t>Press</a:t>
            </a:r>
            <a:r>
              <a:rPr lang="cs-CZ" dirty="0" smtClean="0"/>
              <a:t>, Praha,1995</a:t>
            </a:r>
          </a:p>
          <a:p>
            <a:r>
              <a:rPr lang="cs-CZ" dirty="0" smtClean="0"/>
              <a:t>Světlík, Jaroslav: Marketing – cesta k trhu, EKKA, Zlín, 1994</a:t>
            </a:r>
          </a:p>
          <a:p>
            <a:r>
              <a:rPr lang="cs-CZ" dirty="0" smtClean="0"/>
              <a:t>Švarcová, Jana: Ekonomie, CEED, Zlín, 2010</a:t>
            </a:r>
          </a:p>
          <a:p>
            <a:r>
              <a:rPr lang="cs-CZ" dirty="0" smtClean="0"/>
              <a:t>http://cs.wikipedia.org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1502</Words>
  <Application>Microsoft Office PowerPoint</Application>
  <PresentationFormat>Předvádění na obrazovce (4:3)</PresentationFormat>
  <Paragraphs>82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Funkce manažera – Vedení lidí</vt:lpstr>
      <vt:lpstr>Funkce manažera – Vedení lidí</vt:lpstr>
      <vt:lpstr>Funkce manažera – Vedení lidí</vt:lpstr>
      <vt:lpstr>Funkce manažera – Vedení lidí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 manažera – Vede lidí</dc:title>
  <dc:creator>Pavel Bryknar</dc:creator>
  <cp:lastModifiedBy>Šormovi</cp:lastModifiedBy>
  <cp:revision>10</cp:revision>
  <dcterms:created xsi:type="dcterms:W3CDTF">2013-05-06T07:38:54Z</dcterms:created>
  <dcterms:modified xsi:type="dcterms:W3CDTF">2013-05-22T20:32:28Z</dcterms:modified>
</cp:coreProperties>
</file>