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9" r:id="rId4"/>
    <p:sldId id="258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2748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5032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8711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6092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0899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5201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50064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3629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7072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390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1928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F1F9D-DE97-4DCE-AFAA-E8336158EA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7C2B6-7F64-4F36-9CA0-F5DD73FFEF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400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Funkce manažera – kontrola (VY_32_INOVACE_05.02.19)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sekvenční funkce kontroly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 manažera – Kontrola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8064896" cy="10679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Kontrola</a:t>
            </a:r>
          </a:p>
          <a:p>
            <a:r>
              <a:rPr lang="cs-CZ" sz="1200" dirty="0" smtClean="0">
                <a:effectLst/>
              </a:rPr>
              <a:t>- zajištěním lidských a ostatních zdrojů však práce manažera nekončí, je totiž nezbytné provádět neustálé hodnocení odvedené práce a kontrolovat, jestli výsledky odpovídají výsledkům plánovaným (tj. cílům)</a:t>
            </a:r>
          </a:p>
          <a:p>
            <a:pPr marL="171450" indent="-171450">
              <a:buFontTx/>
              <a:buChar char="-"/>
            </a:pPr>
            <a:r>
              <a:rPr lang="cs-CZ" sz="1200" dirty="0" smtClean="0">
                <a:effectLst/>
              </a:rPr>
              <a:t>na základě objektivního hodnocení vykonané práce manažer koriguje pracovní procesy takovým způsobem, aby bylo cílů dosaženo co nejefektivněji. V případě, že se podnik odchýlil od svých plánů, manažer zajistí odstranění odchylek v zájmu dalšího rozvoje firmy</a:t>
            </a:r>
          </a:p>
          <a:p>
            <a:r>
              <a:rPr lang="cs-CZ" sz="1200" b="1" dirty="0" smtClean="0"/>
              <a:t>Způsoby kontroly:</a:t>
            </a:r>
          </a:p>
          <a:p>
            <a:r>
              <a:rPr lang="cs-CZ" sz="1200" b="1" dirty="0" smtClean="0"/>
              <a:t>ověřování = </a:t>
            </a:r>
            <a:r>
              <a:rPr lang="cs-CZ" sz="1200" dirty="0" smtClean="0"/>
              <a:t>potvrzení zkoumáním a poskytnutím objektivního důkazu, že specifikované požadavky byly splněny</a:t>
            </a:r>
          </a:p>
          <a:p>
            <a:r>
              <a:rPr lang="cs-CZ" sz="1200" b="1" dirty="0" smtClean="0"/>
              <a:t>přezkoumání</a:t>
            </a:r>
            <a:r>
              <a:rPr lang="cs-CZ" sz="1200" dirty="0" smtClean="0"/>
              <a:t> (</a:t>
            </a:r>
            <a:r>
              <a:rPr lang="cs-CZ" sz="1200" dirty="0" err="1" smtClean="0"/>
              <a:t>review</a:t>
            </a:r>
            <a:r>
              <a:rPr lang="cs-CZ" sz="1200" dirty="0" smtClean="0"/>
              <a:t>)  = systematické, vyčerpávající a dokumentované zkoumání reality s cílem vyhodnotit způsobilost (podle stanovených kritérií), popř. identifikovat problémy</a:t>
            </a:r>
          </a:p>
          <a:p>
            <a:r>
              <a:rPr lang="cs-CZ" sz="1200" b="1" dirty="0" smtClean="0"/>
              <a:t>neshoda</a:t>
            </a:r>
            <a:r>
              <a:rPr lang="cs-CZ" sz="1200" dirty="0" smtClean="0"/>
              <a:t> (</a:t>
            </a:r>
            <a:r>
              <a:rPr lang="cs-CZ" sz="1200" dirty="0" err="1" smtClean="0"/>
              <a:t>nonconformity</a:t>
            </a:r>
            <a:r>
              <a:rPr lang="cs-CZ" sz="1200" dirty="0" smtClean="0"/>
              <a:t>) = nesplnění specifikovaného požadavku</a:t>
            </a:r>
          </a:p>
          <a:p>
            <a:r>
              <a:rPr lang="cs-CZ" sz="1200" dirty="0" smtClean="0"/>
              <a:t>                                      - nežádoucí jev, který je třeba napravit např. vada, reklamace, nedostatek</a:t>
            </a:r>
          </a:p>
          <a:p>
            <a:r>
              <a:rPr lang="cs-CZ" sz="1200" dirty="0" smtClean="0"/>
              <a:t>                                      - formy neshod: </a:t>
            </a:r>
            <a:r>
              <a:rPr lang="cs-CZ" sz="1200" b="1" dirty="0" smtClean="0"/>
              <a:t>podvod</a:t>
            </a:r>
            <a:r>
              <a:rPr lang="cs-CZ" sz="1200" dirty="0" smtClean="0"/>
              <a:t>, korupce, tunelování; </a:t>
            </a:r>
            <a:r>
              <a:rPr lang="cs-CZ" sz="1200" b="1" dirty="0" smtClean="0"/>
              <a:t>nespokojenost zákazníků</a:t>
            </a:r>
            <a:r>
              <a:rPr lang="cs-CZ" sz="1200" dirty="0" smtClean="0"/>
              <a:t>; </a:t>
            </a:r>
            <a:r>
              <a:rPr lang="cs-CZ" sz="1200" b="1" dirty="0" smtClean="0"/>
              <a:t>reklamace</a:t>
            </a:r>
            <a:r>
              <a:rPr lang="cs-CZ" sz="1200" dirty="0" smtClean="0"/>
              <a:t>; </a:t>
            </a:r>
            <a:r>
              <a:rPr lang="cs-CZ" sz="1200" b="1" dirty="0" smtClean="0"/>
              <a:t>vada ve      	 		               výrobě</a:t>
            </a:r>
            <a:r>
              <a:rPr lang="cs-CZ" sz="1200" dirty="0" smtClean="0"/>
              <a:t>; </a:t>
            </a:r>
            <a:r>
              <a:rPr lang="cs-CZ" sz="1200" b="1" dirty="0" smtClean="0"/>
              <a:t>špatné vnitropodnikové klima</a:t>
            </a:r>
            <a:endParaRPr lang="cs-CZ" sz="1200" dirty="0" smtClean="0"/>
          </a:p>
          <a:p>
            <a:r>
              <a:rPr lang="cs-CZ" sz="1200" b="1" dirty="0" smtClean="0"/>
              <a:t>prověrka</a:t>
            </a:r>
            <a:r>
              <a:rPr lang="cs-CZ" sz="1200" dirty="0" smtClean="0"/>
              <a:t> (audit)  = systematické, nezávislé a dokumentované zkoumání (procesů, činností, popř. funkce útvarů) z hlediska   	        naplňování stanovených zákonů, standardů, postupů, efektivního využívání zdrojů a žádoucího 	 	        dosahování stanovených cílů</a:t>
            </a:r>
          </a:p>
          <a:p>
            <a:r>
              <a:rPr lang="cs-CZ" sz="1200" b="1" dirty="0" smtClean="0"/>
              <a:t>controlling</a:t>
            </a:r>
            <a:r>
              <a:rPr lang="cs-CZ" sz="1200" dirty="0" smtClean="0"/>
              <a:t>  = získání nových poznatků o řízené realitě na základě systematického zachycení informací a jejich 	    	vyhodnocení opírající se o relaci plán (mělo být uskutečněno) versus skutečnost (bylo dosaženo), kterých 	může být využito k manažerskému rozhodování, koordinaci, plánování</a:t>
            </a:r>
          </a:p>
          <a:p>
            <a:r>
              <a:rPr lang="cs-CZ" sz="1200" b="1" dirty="0" smtClean="0"/>
              <a:t>                   - </a:t>
            </a:r>
            <a:r>
              <a:rPr lang="cs-CZ" sz="1200" dirty="0" smtClean="0"/>
              <a:t>nástroj řízení projektů zaměřený na rozvoj a budoucnost</a:t>
            </a:r>
          </a:p>
          <a:p>
            <a:r>
              <a:rPr lang="cs-CZ" sz="1200" dirty="0" smtClean="0"/>
              <a:t>Byly identifikovány tři přístupy: </a:t>
            </a:r>
          </a:p>
          <a:p>
            <a:r>
              <a:rPr lang="cs-CZ" sz="1200" dirty="0" smtClean="0"/>
              <a:t>a) kontrola trhem – přístup, který je postaven na využití externího tržního mechanismu při tvorbě standardů, používaných v kontrolním systému (ČOI)</a:t>
            </a:r>
          </a:p>
          <a:p>
            <a:r>
              <a:rPr lang="cs-CZ" sz="1200" dirty="0" smtClean="0"/>
              <a:t>b) byrokratická kontrola – je postavena na organizační autoritě, na administrativních pravidlech, regulaci, postupech a definované politice (NKÚ, FÚ…)</a:t>
            </a:r>
          </a:p>
          <a:p>
            <a:r>
              <a:rPr lang="cs-CZ" sz="1200" dirty="0" smtClean="0"/>
              <a:t>c) klanová kontrola – je tam, kde je chování zaměstnanců regulováno sdílenými hodnotami, normami, tradicemi, rituály, přesvědčením a dalšími aspekty kultury organizace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>
              <a:effectLst/>
            </a:endParaRPr>
          </a:p>
          <a:p>
            <a:r>
              <a:rPr lang="cs-CZ" sz="1200" b="1" u="sng" dirty="0" smtClean="0"/>
              <a:t>Vnitřní struktura kontrolních činností</a:t>
            </a:r>
            <a:r>
              <a:rPr lang="cs-CZ" sz="1200" b="1" dirty="0" smtClean="0"/>
              <a:t> </a:t>
            </a:r>
            <a:r>
              <a:rPr lang="cs-CZ" sz="1200" dirty="0" smtClean="0"/>
              <a:t>(</a:t>
            </a:r>
            <a:r>
              <a:rPr lang="cs-CZ" sz="1200" b="1" dirty="0"/>
              <a:t>fáze</a:t>
            </a:r>
            <a:r>
              <a:rPr lang="cs-CZ" sz="1200" dirty="0"/>
              <a:t> kontroly)</a:t>
            </a:r>
          </a:p>
          <a:p>
            <a:r>
              <a:rPr lang="cs-CZ" sz="1200" dirty="0"/>
              <a:t>1) </a:t>
            </a:r>
            <a:r>
              <a:rPr lang="cs-CZ" sz="1200" b="1" dirty="0"/>
              <a:t>Určení předmětu kontroly</a:t>
            </a:r>
            <a:endParaRPr lang="cs-CZ" sz="1200" dirty="0"/>
          </a:p>
          <a:p>
            <a:r>
              <a:rPr lang="cs-CZ" sz="1200" dirty="0"/>
              <a:t>- stanovení konkrétního, reálně měřitelného a „kontroly schopného“ objektu</a:t>
            </a:r>
          </a:p>
          <a:p>
            <a:r>
              <a:rPr lang="cs-CZ" sz="1200" dirty="0"/>
              <a:t>2) </a:t>
            </a:r>
            <a:r>
              <a:rPr lang="cs-CZ" sz="1200" b="1" dirty="0"/>
              <a:t>Získání a výběr informací pro kontrolu</a:t>
            </a:r>
            <a:endParaRPr lang="cs-CZ" sz="1200" dirty="0"/>
          </a:p>
          <a:p>
            <a:r>
              <a:rPr lang="cs-CZ" sz="1200" dirty="0"/>
              <a:t>- získání přehledu o vývoji sledované reality:</a:t>
            </a:r>
          </a:p>
          <a:p>
            <a:r>
              <a:rPr lang="cs-CZ" sz="1200" dirty="0"/>
              <a:t>          a) </a:t>
            </a:r>
            <a:r>
              <a:rPr lang="cs-CZ" sz="1200" b="1" dirty="0"/>
              <a:t>primární </a:t>
            </a:r>
            <a:r>
              <a:rPr lang="cs-CZ" sz="1200" b="1" dirty="0" smtClean="0"/>
              <a:t>informace</a:t>
            </a:r>
            <a:r>
              <a:rPr lang="cs-CZ" sz="1200" dirty="0" smtClean="0"/>
              <a:t> </a:t>
            </a:r>
            <a:r>
              <a:rPr lang="cs-CZ" sz="1200" dirty="0"/>
              <a:t>– přímo „z terénu“; získané přímým pozorováním</a:t>
            </a:r>
          </a:p>
          <a:p>
            <a:r>
              <a:rPr lang="cs-CZ" sz="1200" dirty="0"/>
              <a:t>          b) </a:t>
            </a:r>
            <a:r>
              <a:rPr lang="cs-CZ" sz="1200" b="1" dirty="0"/>
              <a:t>sekundární informace</a:t>
            </a:r>
            <a:r>
              <a:rPr lang="cs-CZ" sz="1200" dirty="0"/>
              <a:t> – formou hlášení, zpráv, sdělení od podřízených, apod.; mohou být zkreslené informace</a:t>
            </a:r>
          </a:p>
          <a:p>
            <a:r>
              <a:rPr lang="cs-CZ" sz="1200" dirty="0"/>
              <a:t>3) </a:t>
            </a:r>
            <a:r>
              <a:rPr lang="cs-CZ" sz="1200" b="1" dirty="0"/>
              <a:t>Ověření správnosti získaných informací</a:t>
            </a:r>
            <a:endParaRPr lang="cs-CZ" sz="1200" dirty="0"/>
          </a:p>
          <a:p>
            <a:r>
              <a:rPr lang="cs-CZ" sz="1200" dirty="0"/>
              <a:t>- posuzována formální i věcná správnost informací</a:t>
            </a:r>
          </a:p>
          <a:p>
            <a:r>
              <a:rPr lang="cs-CZ" sz="1200" dirty="0"/>
              <a:t>- např. podpisová oprávnění, formální náležitosti záznamů, úplnost údajů, početní správnost</a:t>
            </a:r>
          </a:p>
          <a:p>
            <a:r>
              <a:rPr lang="cs-CZ" sz="1200" dirty="0"/>
              <a:t>4) </a:t>
            </a:r>
            <a:r>
              <a:rPr lang="cs-CZ" sz="1200" b="1" dirty="0"/>
              <a:t>Hodnocení kontrolovaných procesů</a:t>
            </a:r>
            <a:endParaRPr lang="cs-CZ" sz="1200" dirty="0"/>
          </a:p>
          <a:p>
            <a:r>
              <a:rPr lang="cs-CZ" sz="1200" dirty="0"/>
              <a:t>- „jádro kontrolního procesu“</a:t>
            </a:r>
          </a:p>
          <a:p>
            <a:r>
              <a:rPr lang="cs-CZ" sz="1200" dirty="0"/>
              <a:t>- srovnávání stav reality s určenými kritérii</a:t>
            </a:r>
          </a:p>
          <a:p>
            <a:r>
              <a:rPr lang="cs-CZ" sz="1200" dirty="0"/>
              <a:t>5) </a:t>
            </a:r>
            <a:r>
              <a:rPr lang="cs-CZ" sz="1200" b="1" dirty="0"/>
              <a:t>Závěry a návrhy opatření</a:t>
            </a:r>
            <a:endParaRPr lang="cs-CZ" sz="1200" dirty="0"/>
          </a:p>
          <a:p>
            <a:r>
              <a:rPr lang="cs-CZ" sz="1200" dirty="0"/>
              <a:t>a) </a:t>
            </a:r>
            <a:r>
              <a:rPr lang="cs-CZ" sz="1200" b="1" dirty="0"/>
              <a:t>„nech být“</a:t>
            </a:r>
            <a:r>
              <a:rPr lang="cs-CZ" sz="1200" dirty="0"/>
              <a:t> – kontrola nezjistila podstatné problémy, vývoj řízené reality jde žádoucím směrem, nejsou nutná žádná opatření</a:t>
            </a:r>
          </a:p>
          <a:p>
            <a:r>
              <a:rPr lang="cs-CZ" sz="1200" dirty="0"/>
              <a:t>b) </a:t>
            </a:r>
            <a:r>
              <a:rPr lang="cs-CZ" sz="1200" b="1" dirty="0"/>
              <a:t>„proveď korigující opatření“</a:t>
            </a:r>
            <a:r>
              <a:rPr lang="cs-CZ" sz="1200" dirty="0"/>
              <a:t> – vývoj řízené reality se vyvíjí nežádoucím směrem; nutné pouze korigující opatření v dílčích oblastech</a:t>
            </a:r>
          </a:p>
          <a:p>
            <a:r>
              <a:rPr lang="cs-CZ" sz="1200" dirty="0"/>
              <a:t>c) </a:t>
            </a:r>
            <a:r>
              <a:rPr lang="cs-CZ" sz="1200" b="1" dirty="0"/>
              <a:t>„přijmi nové řešení“</a:t>
            </a:r>
            <a:r>
              <a:rPr lang="cs-CZ" sz="1200" dirty="0"/>
              <a:t> – řízená realita se nevyvíjí žádoucím směrem; zjištěny podstatné nedostatky; je třeba přijmout radikální opatření</a:t>
            </a:r>
          </a:p>
          <a:p>
            <a:r>
              <a:rPr lang="cs-CZ" sz="1200" dirty="0"/>
              <a:t>6) </a:t>
            </a:r>
            <a:r>
              <a:rPr lang="cs-CZ" sz="1200" b="1" dirty="0"/>
              <a:t>Zpětná kontrola</a:t>
            </a:r>
            <a:r>
              <a:rPr lang="cs-CZ" sz="1200" dirty="0"/>
              <a:t> </a:t>
            </a:r>
          </a:p>
          <a:p>
            <a:r>
              <a:rPr lang="cs-CZ" sz="1200" dirty="0"/>
              <a:t>- pouze v případě, že se prováděla korigující či nápravná opatření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79166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 manažera – Kontrola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Vnitřní struktura kontrolních činností</a:t>
            </a:r>
            <a:r>
              <a:rPr lang="cs-CZ" sz="1200" b="1" dirty="0" smtClean="0"/>
              <a:t> </a:t>
            </a:r>
            <a:r>
              <a:rPr lang="cs-CZ" sz="1200" dirty="0" smtClean="0"/>
              <a:t>(</a:t>
            </a:r>
            <a:r>
              <a:rPr lang="cs-CZ" sz="1200" b="1" dirty="0"/>
              <a:t>fáze</a:t>
            </a:r>
            <a:r>
              <a:rPr lang="cs-CZ" sz="1200" dirty="0"/>
              <a:t> kontroly)</a:t>
            </a:r>
          </a:p>
          <a:p>
            <a:r>
              <a:rPr lang="cs-CZ" sz="1200" dirty="0"/>
              <a:t>1) </a:t>
            </a:r>
            <a:r>
              <a:rPr lang="cs-CZ" sz="1200" b="1" dirty="0"/>
              <a:t>Určení předmětu kontroly</a:t>
            </a:r>
            <a:endParaRPr lang="cs-CZ" sz="1200" dirty="0"/>
          </a:p>
          <a:p>
            <a:r>
              <a:rPr lang="cs-CZ" sz="1200" dirty="0"/>
              <a:t>- stanovení konkrétního, reálně měřitelného a „kontroly schopného“ objektu</a:t>
            </a:r>
          </a:p>
          <a:p>
            <a:r>
              <a:rPr lang="cs-CZ" sz="1200" dirty="0"/>
              <a:t>2) </a:t>
            </a:r>
            <a:r>
              <a:rPr lang="cs-CZ" sz="1200" b="1" dirty="0"/>
              <a:t>Získání a výběr informací pro kontrolu</a:t>
            </a:r>
            <a:endParaRPr lang="cs-CZ" sz="1200" dirty="0"/>
          </a:p>
          <a:p>
            <a:r>
              <a:rPr lang="cs-CZ" sz="1200" dirty="0"/>
              <a:t>- získání přehledu o vývoji sledované reality:</a:t>
            </a:r>
          </a:p>
          <a:p>
            <a:r>
              <a:rPr lang="cs-CZ" sz="1200" dirty="0"/>
              <a:t>          a) </a:t>
            </a:r>
            <a:r>
              <a:rPr lang="cs-CZ" sz="1200" b="1" dirty="0"/>
              <a:t>primární </a:t>
            </a:r>
            <a:r>
              <a:rPr lang="cs-CZ" sz="1200" b="1" dirty="0" smtClean="0"/>
              <a:t>informace</a:t>
            </a:r>
            <a:r>
              <a:rPr lang="cs-CZ" sz="1200" dirty="0" smtClean="0"/>
              <a:t> </a:t>
            </a:r>
            <a:r>
              <a:rPr lang="cs-CZ" sz="1200" dirty="0"/>
              <a:t>– přímo „z terénu“; získané přímým pozorováním</a:t>
            </a:r>
          </a:p>
          <a:p>
            <a:r>
              <a:rPr lang="cs-CZ" sz="1200" dirty="0"/>
              <a:t>          b) </a:t>
            </a:r>
            <a:r>
              <a:rPr lang="cs-CZ" sz="1200" b="1" dirty="0"/>
              <a:t>sekundární informace</a:t>
            </a:r>
            <a:r>
              <a:rPr lang="cs-CZ" sz="1200" dirty="0"/>
              <a:t> – formou hlášení, zpráv, sdělení od podřízených, apod.; mohou být zkreslené informace</a:t>
            </a:r>
          </a:p>
          <a:p>
            <a:r>
              <a:rPr lang="cs-CZ" sz="1200" dirty="0"/>
              <a:t>3) </a:t>
            </a:r>
            <a:r>
              <a:rPr lang="cs-CZ" sz="1200" b="1" dirty="0"/>
              <a:t>Ověření správnosti získaných informací</a:t>
            </a:r>
            <a:endParaRPr lang="cs-CZ" sz="1200" dirty="0"/>
          </a:p>
          <a:p>
            <a:r>
              <a:rPr lang="cs-CZ" sz="1200" dirty="0"/>
              <a:t>- posuzována formální i věcná správnost informací</a:t>
            </a:r>
          </a:p>
          <a:p>
            <a:r>
              <a:rPr lang="cs-CZ" sz="1200" dirty="0"/>
              <a:t>- např. podpisová oprávnění, formální náležitosti záznamů, úplnost údajů, početní správnost</a:t>
            </a:r>
          </a:p>
          <a:p>
            <a:r>
              <a:rPr lang="cs-CZ" sz="1200" dirty="0"/>
              <a:t>4) </a:t>
            </a:r>
            <a:r>
              <a:rPr lang="cs-CZ" sz="1200" b="1" dirty="0"/>
              <a:t>Hodnocení kontrolovaných procesů</a:t>
            </a:r>
            <a:endParaRPr lang="cs-CZ" sz="1200" dirty="0"/>
          </a:p>
          <a:p>
            <a:r>
              <a:rPr lang="cs-CZ" sz="1200" dirty="0"/>
              <a:t>- „jádro kontrolního procesu“</a:t>
            </a:r>
          </a:p>
          <a:p>
            <a:r>
              <a:rPr lang="cs-CZ" sz="1200" dirty="0"/>
              <a:t>- srovnávání stav reality s určenými kritérii</a:t>
            </a:r>
          </a:p>
          <a:p>
            <a:r>
              <a:rPr lang="cs-CZ" sz="1200" dirty="0"/>
              <a:t>5) </a:t>
            </a:r>
            <a:r>
              <a:rPr lang="cs-CZ" sz="1200" b="1" dirty="0"/>
              <a:t>Závěry a návrhy opatření</a:t>
            </a:r>
            <a:endParaRPr lang="cs-CZ" sz="1200" dirty="0"/>
          </a:p>
          <a:p>
            <a:r>
              <a:rPr lang="cs-CZ" sz="1200" dirty="0"/>
              <a:t>a) </a:t>
            </a:r>
            <a:r>
              <a:rPr lang="cs-CZ" sz="1200" b="1" dirty="0"/>
              <a:t>„nech být“</a:t>
            </a:r>
            <a:r>
              <a:rPr lang="cs-CZ" sz="1200" dirty="0"/>
              <a:t> – kontrola nezjistila podstatné problémy, vývoj řízené reality jde žádoucím směrem, nejsou nutná žádná opatření</a:t>
            </a:r>
          </a:p>
          <a:p>
            <a:r>
              <a:rPr lang="cs-CZ" sz="1200" dirty="0"/>
              <a:t>b) </a:t>
            </a:r>
            <a:r>
              <a:rPr lang="cs-CZ" sz="1200" b="1" dirty="0"/>
              <a:t>„proveď korigující opatření“</a:t>
            </a:r>
            <a:r>
              <a:rPr lang="cs-CZ" sz="1200" dirty="0"/>
              <a:t> – vývoj řízené reality se vyvíjí nežádoucím směrem; nutné pouze korigující opatření v dílčích oblastech</a:t>
            </a:r>
          </a:p>
          <a:p>
            <a:r>
              <a:rPr lang="cs-CZ" sz="1200" dirty="0"/>
              <a:t>c) </a:t>
            </a:r>
            <a:r>
              <a:rPr lang="cs-CZ" sz="1200" b="1" dirty="0"/>
              <a:t>„přijmi nové řešení“</a:t>
            </a:r>
            <a:r>
              <a:rPr lang="cs-CZ" sz="1200" dirty="0"/>
              <a:t> – řízená realita se nevyvíjí žádoucím směrem; zjištěny podstatné nedostatky; je třeba přijmout radikální opatření</a:t>
            </a:r>
          </a:p>
          <a:p>
            <a:r>
              <a:rPr lang="cs-CZ" sz="1200" dirty="0"/>
              <a:t>6) </a:t>
            </a:r>
            <a:r>
              <a:rPr lang="cs-CZ" sz="1200" b="1" dirty="0"/>
              <a:t>Zpětná kontrola</a:t>
            </a:r>
            <a:r>
              <a:rPr lang="cs-CZ" sz="1200" dirty="0"/>
              <a:t> </a:t>
            </a:r>
          </a:p>
          <a:p>
            <a:r>
              <a:rPr lang="cs-CZ" sz="1200" dirty="0"/>
              <a:t>- pouze v případě, že se prováděla korigující či nápravná opatření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  <p:pic>
        <p:nvPicPr>
          <p:cNvPr id="4" name="obrázek 12" descr="http://www.ucitelka.info/imgmate/52kontrola.png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97152"/>
            <a:ext cx="2880320" cy="17579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1727567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 manažera – Kontrola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9192" y="1340768"/>
            <a:ext cx="770127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Druhy kontroly</a:t>
            </a:r>
          </a:p>
          <a:p>
            <a:pPr lvl="0"/>
            <a:r>
              <a:rPr lang="cs-CZ" sz="1200" dirty="0" smtClean="0"/>
              <a:t>1) </a:t>
            </a:r>
            <a:r>
              <a:rPr lang="cs-CZ" sz="1200" i="1" dirty="0" smtClean="0"/>
              <a:t>podle místa</a:t>
            </a:r>
            <a:r>
              <a:rPr lang="cs-CZ" sz="1200" dirty="0" smtClean="0"/>
              <a:t>: </a:t>
            </a:r>
          </a:p>
          <a:p>
            <a:pPr lvl="0"/>
            <a:r>
              <a:rPr lang="cs-CZ" sz="1200" dirty="0" smtClean="0"/>
              <a:t>           a) přímá – inspekce, inventura, pochůzky po pracovišti</a:t>
            </a:r>
          </a:p>
          <a:p>
            <a:r>
              <a:rPr lang="cs-CZ" sz="1200" dirty="0" smtClean="0"/>
              <a:t>           b) nepřímý – zprávy, hlášení, porady</a:t>
            </a:r>
          </a:p>
          <a:p>
            <a:pPr lvl="0"/>
            <a:r>
              <a:rPr lang="cs-CZ" sz="1200" dirty="0" smtClean="0"/>
              <a:t>2) </a:t>
            </a:r>
            <a:r>
              <a:rPr lang="cs-CZ" sz="1200" i="1" dirty="0" smtClean="0"/>
              <a:t>podle času</a:t>
            </a:r>
            <a:r>
              <a:rPr lang="cs-CZ" sz="1200" dirty="0" smtClean="0"/>
              <a:t>:  </a:t>
            </a:r>
          </a:p>
          <a:p>
            <a:pPr lvl="0"/>
            <a:r>
              <a:rPr lang="cs-CZ" sz="1200" dirty="0" smtClean="0"/>
              <a:t>           a) předběžná – průzkum potřeb, kapacitní propočty</a:t>
            </a:r>
          </a:p>
          <a:p>
            <a:r>
              <a:rPr lang="cs-CZ" sz="1200" dirty="0" smtClean="0"/>
              <a:t>           b) průběžná – operativní porady, mezioperační kontrola</a:t>
            </a:r>
          </a:p>
          <a:p>
            <a:r>
              <a:rPr lang="cs-CZ" sz="1200" dirty="0" smtClean="0"/>
              <a:t>           c) následná – rozbor finančních výsledků, kolaudace</a:t>
            </a:r>
          </a:p>
          <a:p>
            <a:pPr lvl="0"/>
            <a:r>
              <a:rPr lang="cs-CZ" sz="1200" dirty="0" smtClean="0"/>
              <a:t>3) </a:t>
            </a:r>
            <a:r>
              <a:rPr lang="cs-CZ" sz="1200" i="1" dirty="0" smtClean="0"/>
              <a:t>podle doby trvání</a:t>
            </a:r>
            <a:r>
              <a:rPr lang="cs-CZ" sz="1200" dirty="0" smtClean="0"/>
              <a:t>:</a:t>
            </a:r>
          </a:p>
          <a:p>
            <a:pPr lvl="0"/>
            <a:r>
              <a:rPr lang="cs-CZ" sz="1200" dirty="0" smtClean="0"/>
              <a:t>           a)  nepřetržitá – sebekontrola, automatizované procesy</a:t>
            </a:r>
          </a:p>
          <a:p>
            <a:r>
              <a:rPr lang="cs-CZ" sz="1200" dirty="0" smtClean="0"/>
              <a:t>           b) občasná pravidelná – inventarizace, měsíční procesy</a:t>
            </a:r>
          </a:p>
          <a:p>
            <a:r>
              <a:rPr lang="cs-CZ" sz="1200" dirty="0" smtClean="0"/>
              <a:t>           c)  občasná nepravidelná – předávací inventura, přepadová </a:t>
            </a:r>
          </a:p>
          <a:p>
            <a:r>
              <a:rPr lang="cs-CZ" sz="1200" dirty="0" smtClean="0"/>
              <a:t>                kontrola</a:t>
            </a:r>
          </a:p>
          <a:p>
            <a:pPr lvl="0"/>
            <a:r>
              <a:rPr lang="cs-CZ" sz="1200" dirty="0" smtClean="0"/>
              <a:t>4) </a:t>
            </a:r>
            <a:r>
              <a:rPr lang="cs-CZ" sz="1200" i="1" dirty="0" smtClean="0"/>
              <a:t>podle rozsahu</a:t>
            </a:r>
            <a:r>
              <a:rPr lang="cs-CZ" sz="1200" dirty="0" smtClean="0"/>
              <a:t>: </a:t>
            </a:r>
          </a:p>
          <a:p>
            <a:pPr lvl="0"/>
            <a:r>
              <a:rPr lang="cs-CZ" sz="1200" dirty="0" smtClean="0"/>
              <a:t>           a) komplexní – rozbor ročních výsledků</a:t>
            </a:r>
          </a:p>
          <a:p>
            <a:r>
              <a:rPr lang="cs-CZ" sz="1200" dirty="0" smtClean="0"/>
              <a:t>           b) dílčí – kontrola nákladů</a:t>
            </a:r>
          </a:p>
          <a:p>
            <a:r>
              <a:rPr lang="cs-CZ" sz="1200" b="1" dirty="0" smtClean="0"/>
              <a:t>Základní typy kontroly</a:t>
            </a:r>
          </a:p>
          <a:p>
            <a:r>
              <a:rPr lang="cs-CZ" sz="1200" dirty="0" smtClean="0"/>
              <a:t>1</a:t>
            </a:r>
            <a:r>
              <a:rPr lang="cs-CZ" sz="1200" dirty="0"/>
              <a:t>) </a:t>
            </a:r>
            <a:r>
              <a:rPr lang="cs-CZ" sz="1200" b="1" dirty="0"/>
              <a:t>předběžná kontrola</a:t>
            </a:r>
            <a:r>
              <a:rPr lang="cs-CZ" sz="1200" dirty="0"/>
              <a:t> - zaměřena na prevenci možných problémů dříve, než nastanou; na budoucnost</a:t>
            </a:r>
          </a:p>
          <a:p>
            <a:r>
              <a:rPr lang="cs-CZ" sz="1200" dirty="0"/>
              <a:t>                                    - cílem je přijmout nějaká opatření dříve, než se objeví problém</a:t>
            </a:r>
          </a:p>
          <a:p>
            <a:r>
              <a:rPr lang="cs-CZ" sz="1200" dirty="0"/>
              <a:t>2) </a:t>
            </a:r>
            <a:r>
              <a:rPr lang="cs-CZ" sz="1200" b="1" dirty="0"/>
              <a:t>souběžná kontrola</a:t>
            </a:r>
            <a:r>
              <a:rPr lang="cs-CZ" sz="1200" dirty="0"/>
              <a:t>   - probíhá souběžně s prováděním činností – v průběhu realizace aktivit</a:t>
            </a:r>
          </a:p>
          <a:p>
            <a:r>
              <a:rPr lang="cs-CZ" sz="1200" dirty="0"/>
              <a:t>                                    - forma: přímý dohled</a:t>
            </a:r>
          </a:p>
          <a:p>
            <a:r>
              <a:rPr lang="cs-CZ" sz="1200" dirty="0"/>
              <a:t>3) </a:t>
            </a:r>
            <a:r>
              <a:rPr lang="cs-CZ" sz="1200" b="1" dirty="0"/>
              <a:t>následná kontrola</a:t>
            </a:r>
            <a:r>
              <a:rPr lang="cs-CZ" sz="1200" dirty="0"/>
              <a:t> = zpětná vazba; probíhá po provedení činnosti</a:t>
            </a:r>
          </a:p>
          <a:p>
            <a:r>
              <a:rPr lang="cs-CZ" sz="1200" dirty="0"/>
              <a:t>                                 - má dvě výhody:  - poskytuje manažerům významné </a:t>
            </a:r>
            <a:r>
              <a:rPr lang="cs-CZ" sz="1200" dirty="0" smtClean="0"/>
              <a:t>informace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684815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Funkce manažera – Kontrola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9193" y="1556792"/>
            <a:ext cx="7341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Průběžné </a:t>
            </a:r>
            <a:r>
              <a:rPr lang="cs-CZ" sz="1600" b="1" dirty="0"/>
              <a:t>(paralelní) manažerské funkce</a:t>
            </a:r>
            <a:endParaRPr lang="cs-CZ" sz="1600" b="1" dirty="0" smtClean="0"/>
          </a:p>
          <a:p>
            <a:r>
              <a:rPr lang="cs-CZ" sz="1200" dirty="0"/>
              <a:t>Průběžné manažerské funkce prostupují postupné manažerské funkce. Jde o:</a:t>
            </a:r>
            <a:endParaRPr lang="cs-CZ" sz="1200" dirty="0" smtClean="0">
              <a:effectLst/>
            </a:endParaRPr>
          </a:p>
          <a:p>
            <a:pPr lvl="0"/>
            <a:r>
              <a:rPr lang="cs-CZ" sz="1200" dirty="0"/>
              <a:t>·        analýzu (řešených problémů)</a:t>
            </a:r>
            <a:endParaRPr lang="cs-CZ" sz="1200" dirty="0" smtClean="0">
              <a:effectLst/>
            </a:endParaRPr>
          </a:p>
          <a:p>
            <a:pPr lvl="0"/>
            <a:r>
              <a:rPr lang="cs-CZ" sz="1200" dirty="0"/>
              <a:t>·        rozhodování</a:t>
            </a:r>
            <a:endParaRPr lang="cs-CZ" sz="1200" dirty="0" smtClean="0">
              <a:effectLst/>
            </a:endParaRPr>
          </a:p>
          <a:p>
            <a:pPr lvl="0"/>
            <a:r>
              <a:rPr lang="cs-CZ" sz="1200" dirty="0"/>
              <a:t>·        implementaci (realizaci rozhodnutí)</a:t>
            </a:r>
            <a:endParaRPr lang="cs-CZ" sz="1200" dirty="0" smtClean="0">
              <a:effectLst/>
            </a:endParaRPr>
          </a:p>
          <a:p>
            <a:r>
              <a:rPr lang="cs-CZ" sz="1200" dirty="0"/>
              <a:t>Funkce řízení, jako typické činnosti, které manažer vykonává ve své práci jsou modelem. V praxi se jednotlivé činnosti kříží a překrývají. Postupují jimi tzv. průběžné manažerské funkce.</a:t>
            </a:r>
            <a:endParaRPr lang="cs-CZ" sz="1200" dirty="0" smtClean="0"/>
          </a:p>
          <a:p>
            <a:r>
              <a:rPr lang="cs-CZ" sz="1200" b="1" u="sng" dirty="0"/>
              <a:t>Analýza: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- je </a:t>
            </a:r>
            <a:r>
              <a:rPr lang="cs-CZ" sz="1200" dirty="0"/>
              <a:t>zaměřena na systematické posuzování a vyhodnocování všech dílčích </a:t>
            </a:r>
            <a:r>
              <a:rPr lang="cs-CZ" sz="1200" dirty="0" smtClean="0"/>
              <a:t>prvků 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- analýzu úkolu je třeba provést i v případě, že konkrétní zadání chybí, neboť v tomto případě je nahrazeno situací (důležitost věci).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- součástí analýzy řešeného problému  jsou okamžitá opatření   </a:t>
            </a:r>
            <a:endParaRPr lang="cs-CZ" sz="1200" dirty="0" smtClean="0">
              <a:effectLst/>
            </a:endParaRPr>
          </a:p>
          <a:p>
            <a:r>
              <a:rPr lang="cs-CZ" sz="1200" b="1" u="sng" dirty="0" smtClean="0"/>
              <a:t>Rozhodování:</a:t>
            </a:r>
            <a:endParaRPr lang="cs-CZ" sz="1200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cs-CZ" sz="1200" dirty="0" smtClean="0"/>
              <a:t>je </a:t>
            </a:r>
            <a:r>
              <a:rPr lang="cs-CZ" sz="1200" dirty="0"/>
              <a:t>logickým výsledkem analýzy řešeného problému. Posoudit situaci předpokládá rozpoznat (v ideálním případě) všechna možná přípustná řešení </a:t>
            </a:r>
            <a:r>
              <a:rPr lang="cs-CZ" sz="1200" dirty="0" smtClean="0"/>
              <a:t>úkolu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rozhodnutí </a:t>
            </a:r>
            <a:r>
              <a:rPr lang="cs-CZ" sz="1200" dirty="0"/>
              <a:t>vyjadřuje záměr </a:t>
            </a:r>
            <a:r>
              <a:rPr lang="cs-CZ" sz="1200" dirty="0" smtClean="0"/>
              <a:t>manažera</a:t>
            </a:r>
            <a:r>
              <a:rPr lang="cs-CZ" sz="1200" dirty="0"/>
              <a:t>, co a jak chce ke splnění úkolu </a:t>
            </a:r>
            <a:r>
              <a:rPr lang="cs-CZ" sz="1200" dirty="0" smtClean="0"/>
              <a:t>učinit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rozhodnutí je plán, zaměřený na splnění stanoveného úkolu a určující způsob provedení.</a:t>
            </a:r>
            <a:endParaRPr lang="cs-CZ" sz="1200" dirty="0" smtClean="0">
              <a:effectLst/>
            </a:endParaRPr>
          </a:p>
          <a:p>
            <a:r>
              <a:rPr lang="cs-CZ" sz="1200" b="1" u="sng" dirty="0" smtClean="0"/>
              <a:t>Implementace (realizace rozhodnutí):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- u rutinních, standardních úkolů je to zobecnění rozhodnutí v podobě jednotných, závazných postupů (norem, směrnic apod.).  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- specifickou </a:t>
            </a:r>
            <a:r>
              <a:rPr lang="cs-CZ" sz="1200" dirty="0"/>
              <a:t>formou realizace rozhodnutí </a:t>
            </a:r>
            <a:r>
              <a:rPr lang="cs-CZ" sz="1200" dirty="0" smtClean="0"/>
              <a:t>je příkaz</a:t>
            </a:r>
            <a:r>
              <a:rPr lang="cs-CZ" sz="1200" dirty="0"/>
              <a:t>. </a:t>
            </a:r>
            <a:r>
              <a:rPr lang="cs-CZ" sz="1200" dirty="0" smtClean="0"/>
              <a:t>Příkaz </a:t>
            </a:r>
            <a:r>
              <a:rPr lang="cs-CZ" sz="1200" dirty="0"/>
              <a:t>stanoví závazně, co musí podřízení vykonat</a:t>
            </a:r>
            <a:r>
              <a:rPr lang="cs-CZ" sz="1200" dirty="0" smtClean="0"/>
              <a:t>.</a:t>
            </a:r>
            <a:endParaRPr lang="cs-CZ" sz="1200" dirty="0" smtClean="0">
              <a:effectLst/>
            </a:endParaRPr>
          </a:p>
          <a:p>
            <a:endParaRPr lang="cs-CZ" sz="1200" b="1" i="1" dirty="0"/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746382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447</Words>
  <Application>Microsoft Office PowerPoint</Application>
  <PresentationFormat>Předvádění na obrazovce (4:3)</PresentationFormat>
  <Paragraphs>134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Funkce manažera – Kontrola</vt:lpstr>
      <vt:lpstr>Funkce manažera – Kontrola</vt:lpstr>
      <vt:lpstr>Funkce manažera – Kontrola</vt:lpstr>
      <vt:lpstr>Funkce manažera – Kontrola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 manažera – Kontrola</dc:title>
  <dc:creator>Pavel Bryknar</dc:creator>
  <cp:lastModifiedBy>Šormovi</cp:lastModifiedBy>
  <cp:revision>11</cp:revision>
  <dcterms:created xsi:type="dcterms:W3CDTF">2013-05-06T09:00:47Z</dcterms:created>
  <dcterms:modified xsi:type="dcterms:W3CDTF">2013-05-22T20:32:25Z</dcterms:modified>
</cp:coreProperties>
</file>