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7" r:id="rId3"/>
    <p:sldId id="258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ACB10-5C8E-444F-98A7-B3161B060DF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108A5-65A8-4447-B8E3-A2F1D7E7B2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380666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ACB10-5C8E-444F-98A7-B3161B060DF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108A5-65A8-4447-B8E3-A2F1D7E7B2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662742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ACB10-5C8E-444F-98A7-B3161B060DF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108A5-65A8-4447-B8E3-A2F1D7E7B2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021695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ACB10-5C8E-444F-98A7-B3161B060DF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108A5-65A8-4447-B8E3-A2F1D7E7B2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39482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ACB10-5C8E-444F-98A7-B3161B060DF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108A5-65A8-4447-B8E3-A2F1D7E7B2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389835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ACB10-5C8E-444F-98A7-B3161B060DF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108A5-65A8-4447-B8E3-A2F1D7E7B2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826476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ACB10-5C8E-444F-98A7-B3161B060DF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108A5-65A8-4447-B8E3-A2F1D7E7B2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905319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ACB10-5C8E-444F-98A7-B3161B060DF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108A5-65A8-4447-B8E3-A2F1D7E7B2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347975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ACB10-5C8E-444F-98A7-B3161B060DF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108A5-65A8-4447-B8E3-A2F1D7E7B2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3900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ACB10-5C8E-444F-98A7-B3161B060DF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108A5-65A8-4447-B8E3-A2F1D7E7B2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538672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ACB10-5C8E-444F-98A7-B3161B060DF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108A5-65A8-4447-B8E3-A2F1D7E7B2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535479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0ACB10-5C8E-444F-98A7-B3161B060DF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8108A5-65A8-4447-B8E3-A2F1D7E7B2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702154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Akio_Morita&amp;action=edit&amp;redlink=1" TargetMode="External"/><Relationship Id="rId2" Type="http://schemas.openxmlformats.org/officeDocument/2006/relationships/hyperlink" Target="http://cs.wikipedia.org/wiki/Bill_Gates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cs.wikipedia.org/w/index.php?title=William_Hewlett&amp;action=edit&amp;redlink=1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259632" y="1772816"/>
          <a:ext cx="6768752" cy="4640658"/>
        </p:xfrm>
        <a:graphic>
          <a:graphicData uri="http://schemas.openxmlformats.org/drawingml/2006/table">
            <a:tbl>
              <a:tblPr/>
              <a:tblGrid>
                <a:gridCol w="1512168"/>
                <a:gridCol w="5256584"/>
              </a:tblGrid>
              <a:tr h="50568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Název školy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Číslo projektu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Název materiálu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Historie managementu (VY_32_INOVACE_05.02.20)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Mgr.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Vladimír Šorma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Tematická oblast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Marketing a management</a:t>
                      </a:r>
                      <a:endParaRPr lang="cs-CZ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Ročník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Sedmý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Datum tvorby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Říjen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2012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9283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Anotace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Prezentace je určena pro výuku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marketingu a managementu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v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hodinách Základů společenských věd - Ekonomie ve třetím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ročníku, seznamuje studenty se základními termíny v oboru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marketingu a managementu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015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Metodický pokyn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Šablona slouží jako digitalizovaná učebnice pro žáky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třetího ročníku  Základů společenských věd – Ekonomie;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jednotlivé strany prezentace na sebe tematicky navazují, řeší problematiku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historického vývoje managementu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.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Časová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dotace materiálu je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15-20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minut.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Historie managementu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412776"/>
            <a:ext cx="7272808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effectLst/>
              </a:rPr>
              <a:t>Etapy vývoje:</a:t>
            </a:r>
          </a:p>
          <a:p>
            <a:pPr marL="228600" indent="-228600">
              <a:buFont typeface="+mj-lt"/>
              <a:buAutoNum type="arabicPeriod"/>
            </a:pPr>
            <a:r>
              <a:rPr lang="cs-CZ" sz="1200" b="1" dirty="0" smtClean="0">
                <a:effectLst/>
              </a:rPr>
              <a:t>období (taylorismus) - konec 19. století - 30. léta 20. století</a:t>
            </a:r>
          </a:p>
          <a:p>
            <a:pPr marL="228600" indent="-228600">
              <a:buFont typeface="+mj-lt"/>
              <a:buAutoNum type="arabicPeriod"/>
            </a:pPr>
            <a:r>
              <a:rPr lang="cs-CZ" sz="1200" b="1" dirty="0" smtClean="0">
                <a:effectLst/>
              </a:rPr>
              <a:t>období - 40. léta 20. století - 70. léta 20. století</a:t>
            </a:r>
          </a:p>
          <a:p>
            <a:pPr marL="228600" indent="-228600">
              <a:buFont typeface="+mj-lt"/>
              <a:buAutoNum type="arabicPeriod"/>
            </a:pPr>
            <a:r>
              <a:rPr lang="cs-CZ" sz="1200" b="1" dirty="0" smtClean="0">
                <a:effectLst/>
              </a:rPr>
              <a:t>období - konec 20. století</a:t>
            </a:r>
          </a:p>
          <a:p>
            <a:pPr marL="228600" indent="-228600">
              <a:buFont typeface="+mj-lt"/>
              <a:buAutoNum type="arabicPeriod"/>
            </a:pPr>
            <a:r>
              <a:rPr lang="cs-CZ" sz="1200" b="1" dirty="0" smtClean="0">
                <a:effectLst/>
              </a:rPr>
              <a:t>období - 21. století</a:t>
            </a:r>
          </a:p>
          <a:p>
            <a:endParaRPr lang="cs-CZ" sz="1200" b="1" dirty="0" smtClean="0">
              <a:effectLst/>
            </a:endParaRPr>
          </a:p>
          <a:p>
            <a:pPr marL="228600" indent="-228600">
              <a:buAutoNum type="arabicPeriod"/>
            </a:pPr>
            <a:r>
              <a:rPr lang="cs-CZ" sz="1200" b="1" dirty="0" smtClean="0"/>
              <a:t>Etapa (klasický management)</a:t>
            </a:r>
          </a:p>
          <a:p>
            <a:r>
              <a:rPr lang="cs-CZ" sz="1200" b="1" dirty="0" smtClean="0"/>
              <a:t>-    </a:t>
            </a:r>
            <a:r>
              <a:rPr lang="cs-CZ" sz="1200" dirty="0" smtClean="0"/>
              <a:t>probíhala </a:t>
            </a:r>
            <a:r>
              <a:rPr lang="cs-CZ" sz="1200" dirty="0"/>
              <a:t>na konci 19. a začátku minulého století si vzrůstající nároky na řízení stále větších a na řízení zdrojů náročnějších společností vynutily tento nový obor. </a:t>
            </a:r>
            <a:r>
              <a:rPr lang="cs-CZ" sz="1200" dirty="0" smtClean="0"/>
              <a:t>Zaváděna </a:t>
            </a:r>
            <a:r>
              <a:rPr lang="cs-CZ" sz="1200" dirty="0"/>
              <a:t>byla úkolová mzda a výstupní kontrola</a:t>
            </a:r>
            <a:r>
              <a:rPr lang="cs-CZ" sz="1200" dirty="0" smtClean="0"/>
              <a:t>.</a:t>
            </a:r>
          </a:p>
          <a:p>
            <a:r>
              <a:rPr lang="cs-CZ" sz="1200" b="1" dirty="0" smtClean="0">
                <a:effectLst/>
              </a:rPr>
              <a:t>USA</a:t>
            </a:r>
          </a:p>
          <a:p>
            <a:pPr marL="171450" indent="-171450">
              <a:buFontTx/>
              <a:buChar char="-"/>
            </a:pPr>
            <a:r>
              <a:rPr lang="cs-CZ" sz="1200" dirty="0" smtClean="0">
                <a:effectLst/>
              </a:rPr>
              <a:t>zaměřen na zvyšování výkonnosti s důrazem na bezprostřední řízení výroby (pracovní disciplína)</a:t>
            </a:r>
          </a:p>
          <a:p>
            <a:pPr marL="171450" indent="-171450">
              <a:buFontTx/>
              <a:buChar char="-"/>
            </a:pPr>
            <a:r>
              <a:rPr lang="cs-CZ" sz="1200" dirty="0" smtClean="0"/>
              <a:t>i</a:t>
            </a:r>
            <a:r>
              <a:rPr lang="cs-CZ" sz="1200" dirty="0" smtClean="0">
                <a:effectLst/>
              </a:rPr>
              <a:t>migrace na konci 19. století způsobila příliv nekvalifikované pracovní síly do USA = nabídka těchto pracovníků na trhu = nutnost je vyškolit</a:t>
            </a:r>
          </a:p>
          <a:p>
            <a:pPr marL="171450" indent="-171450">
              <a:buFontTx/>
              <a:buChar char="-"/>
            </a:pPr>
            <a:r>
              <a:rPr lang="cs-CZ" sz="1200" dirty="0" smtClean="0"/>
              <a:t>základem je </a:t>
            </a:r>
            <a:r>
              <a:rPr lang="cs-CZ" sz="1200" dirty="0" smtClean="0">
                <a:effectLst/>
              </a:rPr>
              <a:t>standardizace, kdy byly pracovní činnosti rozděleny na menší celky, které bylo jednodušší předvést</a:t>
            </a:r>
          </a:p>
          <a:p>
            <a:pPr marL="171450" indent="-171450">
              <a:buFontTx/>
              <a:buChar char="-"/>
            </a:pPr>
            <a:r>
              <a:rPr lang="cs-CZ" sz="1200" dirty="0" smtClean="0">
                <a:effectLst/>
              </a:rPr>
              <a:t>neexistovaly sociální přístupy k zaměstnancům (až v 2. období) = člověk je považován za stroj</a:t>
            </a:r>
          </a:p>
          <a:p>
            <a:pPr marL="171450" indent="-171450">
              <a:buFontTx/>
              <a:buChar char="-"/>
            </a:pPr>
            <a:r>
              <a:rPr lang="cs-CZ" sz="1200" dirty="0" smtClean="0">
                <a:effectLst/>
              </a:rPr>
              <a:t>vycházel z podobné představy, jako </a:t>
            </a:r>
            <a:r>
              <a:rPr lang="cs-CZ" sz="1200" dirty="0" err="1" smtClean="0">
                <a:effectLst/>
              </a:rPr>
              <a:t>McGregorova</a:t>
            </a:r>
            <a:r>
              <a:rPr lang="cs-CZ" sz="1200" dirty="0" smtClean="0">
                <a:effectLst/>
              </a:rPr>
              <a:t> teorie X = člověk pracuje z donucení a je třeba ho motivovat finančně pomocí úkolové mzdy</a:t>
            </a:r>
          </a:p>
          <a:p>
            <a:pPr marL="171450" indent="-171450">
              <a:buFontTx/>
              <a:buChar char="-"/>
            </a:pPr>
            <a:r>
              <a:rPr lang="cs-CZ" sz="1200" dirty="0" smtClean="0">
                <a:effectLst/>
              </a:rPr>
              <a:t>v praxi existovalo málo odborníků - přístup k řízení nevyžadoval od podřízených žádnou iniciativu, pouze dodržování kázně</a:t>
            </a:r>
          </a:p>
          <a:p>
            <a:pPr marL="171450" indent="-171450">
              <a:buFontTx/>
              <a:buChar char="-"/>
            </a:pPr>
            <a:r>
              <a:rPr lang="cs-CZ" sz="1200" dirty="0" smtClean="0"/>
              <a:t>představitelé (</a:t>
            </a:r>
            <a:r>
              <a:rPr lang="cs-CZ" sz="1200" b="1" dirty="0" err="1" smtClean="0">
                <a:effectLst/>
              </a:rPr>
              <a:t>Taylor</a:t>
            </a:r>
            <a:r>
              <a:rPr lang="cs-CZ" sz="1200" b="1" dirty="0" smtClean="0">
                <a:effectLst/>
              </a:rPr>
              <a:t>, Ford</a:t>
            </a:r>
            <a:r>
              <a:rPr lang="cs-CZ" sz="1200" dirty="0" smtClean="0"/>
              <a:t>, </a:t>
            </a:r>
            <a:r>
              <a:rPr lang="cs-CZ" sz="1200" b="1" dirty="0" err="1" smtClean="0">
                <a:effectLst/>
              </a:rPr>
              <a:t>Mayo</a:t>
            </a:r>
            <a:r>
              <a:rPr lang="cs-CZ" sz="1200" dirty="0"/>
              <a:t>)</a:t>
            </a:r>
            <a:endParaRPr lang="cs-CZ" sz="1200" b="1" dirty="0" smtClean="0">
              <a:effectLst/>
            </a:endParaRPr>
          </a:p>
          <a:p>
            <a:r>
              <a:rPr lang="cs-CZ" sz="1200" b="1" dirty="0" smtClean="0">
                <a:effectLst/>
              </a:rPr>
              <a:t>Evropa </a:t>
            </a:r>
          </a:p>
          <a:p>
            <a:pPr marL="171450" indent="-171450">
              <a:buFontTx/>
              <a:buChar char="-"/>
            </a:pPr>
            <a:r>
              <a:rPr lang="cs-CZ" sz="1200" dirty="0" smtClean="0">
                <a:effectLst/>
              </a:rPr>
              <a:t>se spíše zaměřoval směrem k řídícím pracovníkům a k vymezení úloh a náplň jejich práce</a:t>
            </a:r>
          </a:p>
          <a:p>
            <a:pPr marL="171450" indent="-171450">
              <a:buFontTx/>
              <a:buChar char="-"/>
            </a:pPr>
            <a:r>
              <a:rPr lang="cs-CZ" sz="1200" dirty="0" smtClean="0"/>
              <a:t>představitelé (</a:t>
            </a:r>
            <a:r>
              <a:rPr lang="cs-CZ" sz="1200" b="1" dirty="0" err="1" smtClean="0">
                <a:effectLst/>
              </a:rPr>
              <a:t>Fayol</a:t>
            </a:r>
            <a:r>
              <a:rPr lang="cs-CZ" sz="1200" b="1" dirty="0" smtClean="0">
                <a:effectLst/>
              </a:rPr>
              <a:t>, Weber</a:t>
            </a:r>
            <a:r>
              <a:rPr lang="cs-CZ" sz="1200" dirty="0" smtClean="0"/>
              <a:t>, </a:t>
            </a:r>
            <a:r>
              <a:rPr lang="cs-CZ" sz="1200" b="1" dirty="0" smtClean="0">
                <a:effectLst/>
              </a:rPr>
              <a:t>Baťa</a:t>
            </a:r>
            <a:r>
              <a:rPr lang="cs-CZ" sz="1200" dirty="0" smtClean="0"/>
              <a:t>)</a:t>
            </a:r>
            <a:endParaRPr lang="cs-CZ" sz="1200" b="1" dirty="0" smtClean="0">
              <a:effectLst/>
            </a:endParaRPr>
          </a:p>
          <a:p>
            <a:endParaRPr lang="cs-CZ" sz="1200" dirty="0" smtClean="0">
              <a:effectLst/>
            </a:endParaRPr>
          </a:p>
          <a:p>
            <a:pPr marL="171450" indent="-171450">
              <a:buFontTx/>
              <a:buChar char="-"/>
            </a:pPr>
            <a:endParaRPr lang="cs-CZ" sz="1200" dirty="0" smtClean="0">
              <a:effectLst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668562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Historie managementu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412776"/>
            <a:ext cx="7272808" cy="180049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Členění: </a:t>
            </a:r>
          </a:p>
          <a:p>
            <a:r>
              <a:rPr lang="cs-CZ" sz="1200" b="1" dirty="0" smtClean="0">
                <a:effectLst/>
              </a:rPr>
              <a:t>a) vědecká řízení: Frederik </a:t>
            </a:r>
            <a:r>
              <a:rPr lang="cs-CZ" sz="1200" b="1" dirty="0" err="1" smtClean="0">
                <a:effectLst/>
              </a:rPr>
              <a:t>Winslow</a:t>
            </a:r>
            <a:r>
              <a:rPr lang="cs-CZ" sz="1200" b="1" dirty="0" smtClean="0">
                <a:effectLst/>
              </a:rPr>
              <a:t> </a:t>
            </a:r>
            <a:r>
              <a:rPr lang="cs-CZ" sz="1200" b="1" dirty="0" err="1" smtClean="0">
                <a:effectLst/>
              </a:rPr>
              <a:t>Taylor</a:t>
            </a:r>
            <a:endParaRPr lang="cs-CZ" sz="1200" b="1" dirty="0" smtClean="0">
              <a:effectLst/>
            </a:endParaRPr>
          </a:p>
          <a:p>
            <a:pPr marL="171450" indent="-171450">
              <a:buFontTx/>
              <a:buChar char="-"/>
            </a:pPr>
            <a:r>
              <a:rPr lang="cs-CZ" sz="1200" dirty="0" smtClean="0">
                <a:effectLst/>
              </a:rPr>
              <a:t>řídící pracovníci mají být odborně kvalifikováni k řízení dělníků, ti mají plnit jejich úkoly</a:t>
            </a:r>
          </a:p>
          <a:p>
            <a:pPr marL="171450" indent="-171450">
              <a:buFontTx/>
              <a:buChar char="-"/>
            </a:pPr>
            <a:r>
              <a:rPr lang="cs-CZ" sz="1200" dirty="0" smtClean="0">
                <a:effectLst/>
              </a:rPr>
              <a:t>motivace pracovníků (úkolová mzda) - 1 velký denní úkol, jeho splnění bylo motivováno odměnou (penálem za splnění nebo nesplnění)</a:t>
            </a:r>
          </a:p>
          <a:p>
            <a:pPr marL="171450" indent="-171450">
              <a:buFontTx/>
              <a:buChar char="-"/>
            </a:pPr>
            <a:r>
              <a:rPr lang="cs-CZ" sz="1200" dirty="0" smtClean="0">
                <a:effectLst/>
              </a:rPr>
              <a:t>zavedení normování práce, časové studie, pásová výroba</a:t>
            </a:r>
            <a:r>
              <a:rPr lang="cs-CZ" sz="1200" b="1" dirty="0"/>
              <a:t> </a:t>
            </a:r>
            <a:endParaRPr lang="cs-CZ" sz="1200" b="1" dirty="0" smtClean="0"/>
          </a:p>
          <a:p>
            <a:pPr marL="171450" indent="-171450">
              <a:buFontTx/>
              <a:buChar char="-"/>
            </a:pPr>
            <a:r>
              <a:rPr lang="cs-CZ" sz="1200" dirty="0" smtClean="0">
                <a:effectLst/>
              </a:rPr>
              <a:t>výběr pracovníků již nebyl nahodilý a na pracovní pozici byl vybírán kandidát dle primitivního profilu kandidáta</a:t>
            </a:r>
          </a:p>
          <a:p>
            <a:r>
              <a:rPr lang="cs-CZ" sz="1200" b="1" dirty="0" smtClean="0">
                <a:effectLst/>
              </a:rPr>
              <a:t>b) lidské zdroje: </a:t>
            </a:r>
            <a:r>
              <a:rPr lang="cs-CZ" sz="1200" b="1" dirty="0" err="1" smtClean="0">
                <a:effectLst/>
              </a:rPr>
              <a:t>Elton</a:t>
            </a:r>
            <a:r>
              <a:rPr lang="cs-CZ" sz="1200" b="1" dirty="0" smtClean="0">
                <a:effectLst/>
              </a:rPr>
              <a:t> </a:t>
            </a:r>
            <a:r>
              <a:rPr lang="cs-CZ" sz="1200" b="1" dirty="0" err="1" smtClean="0">
                <a:effectLst/>
              </a:rPr>
              <a:t>Mayo</a:t>
            </a:r>
            <a:endParaRPr lang="cs-CZ" sz="1200" b="1" dirty="0" smtClean="0">
              <a:effectLst/>
            </a:endParaRPr>
          </a:p>
          <a:p>
            <a:pPr marL="171450" indent="-171450">
              <a:buFontTx/>
              <a:buChar char="-"/>
            </a:pPr>
            <a:r>
              <a:rPr lang="cs-CZ" sz="1200" dirty="0" smtClean="0">
                <a:effectLst/>
              </a:rPr>
              <a:t>opak vědeckého řízení</a:t>
            </a:r>
          </a:p>
          <a:p>
            <a:pPr marL="171450" indent="-171450">
              <a:buFontTx/>
              <a:buChar char="-"/>
            </a:pPr>
            <a:r>
              <a:rPr lang="cs-CZ" sz="1200" dirty="0" smtClean="0">
                <a:effectLst/>
              </a:rPr>
              <a:t>sleduje se motivace lidí, jejích iniciativa, zdůraznění psychologie a sociologie</a:t>
            </a:r>
          </a:p>
          <a:p>
            <a:r>
              <a:rPr lang="cs-CZ" sz="1200" b="1" dirty="0" smtClean="0">
                <a:effectLst/>
              </a:rPr>
              <a:t>c) správní řízení: Henry </a:t>
            </a:r>
            <a:r>
              <a:rPr lang="cs-CZ" sz="1200" b="1" dirty="0" err="1" smtClean="0">
                <a:effectLst/>
              </a:rPr>
              <a:t>Fayol</a:t>
            </a:r>
            <a:endParaRPr lang="cs-CZ" sz="1200" b="1" dirty="0" smtClean="0">
              <a:effectLst/>
            </a:endParaRPr>
          </a:p>
          <a:p>
            <a:pPr marL="171450" indent="-171450">
              <a:buFontTx/>
              <a:buChar char="-"/>
            </a:pPr>
            <a:r>
              <a:rPr lang="cs-CZ" sz="1200" dirty="0" smtClean="0">
                <a:effectLst/>
              </a:rPr>
              <a:t>důraz na celistvost a harmonii řízení, snaha o ucelený pohled na řízení a úlohu manažéra</a:t>
            </a:r>
          </a:p>
          <a:p>
            <a:pPr marL="171450" indent="-171450">
              <a:buFontTx/>
              <a:buChar char="-"/>
            </a:pPr>
            <a:r>
              <a:rPr lang="cs-CZ" sz="1200" dirty="0" smtClean="0">
                <a:effectLst/>
              </a:rPr>
              <a:t>spravedlivé odměňování, plánování, předvídání, organizování, koordinace a kontrola</a:t>
            </a:r>
          </a:p>
          <a:p>
            <a:r>
              <a:rPr lang="cs-CZ" sz="1200" b="1" dirty="0" smtClean="0">
                <a:effectLst/>
              </a:rPr>
              <a:t>d) byrokratické řízení: Max Weber</a:t>
            </a:r>
          </a:p>
          <a:p>
            <a:pPr marL="171450" indent="-171450">
              <a:buFontTx/>
              <a:buChar char="-"/>
            </a:pPr>
            <a:r>
              <a:rPr lang="cs-CZ" sz="1200" dirty="0" smtClean="0">
                <a:effectLst/>
              </a:rPr>
              <a:t>organizace fungující na základě pevných norem a jasných pravidel</a:t>
            </a:r>
          </a:p>
          <a:p>
            <a:pPr marL="171450" indent="-171450">
              <a:buFontTx/>
              <a:buChar char="-"/>
            </a:pPr>
            <a:r>
              <a:rPr lang="cs-CZ" sz="1200" dirty="0" smtClean="0">
                <a:effectLst/>
              </a:rPr>
              <a:t>přesné pravomoci, povinnosti, popisy činností</a:t>
            </a:r>
          </a:p>
          <a:p>
            <a:r>
              <a:rPr lang="cs-CZ" sz="1200" b="1" dirty="0" smtClean="0">
                <a:effectLst/>
              </a:rPr>
              <a:t>Tomáš Baťa</a:t>
            </a:r>
          </a:p>
          <a:p>
            <a:pPr marL="171450" indent="-171450">
              <a:buFontTx/>
              <a:buChar char="-"/>
            </a:pPr>
            <a:r>
              <a:rPr lang="cs-CZ" sz="1200" dirty="0" smtClean="0">
                <a:effectLst/>
              </a:rPr>
              <a:t>plánování → rozklad pololetních plánů do týdenních plánů, založení hospodářských středisek, týdenní zúčtování středisek, založení firemního spoření pro zaměstnance, ubytování pro zaměstnance, účast na zisku</a:t>
            </a:r>
          </a:p>
          <a:p>
            <a:r>
              <a:rPr lang="cs-CZ" sz="1200" b="1" dirty="0" smtClean="0">
                <a:effectLst/>
              </a:rPr>
              <a:t>Henry Ford</a:t>
            </a:r>
          </a:p>
          <a:p>
            <a:pPr marL="171450" indent="-171450">
              <a:buFontTx/>
              <a:buChar char="-"/>
            </a:pPr>
            <a:r>
              <a:rPr lang="cs-CZ" sz="1200" dirty="0" smtClean="0">
                <a:effectLst/>
              </a:rPr>
              <a:t>autoritativní manažer, který uvedl mnoho myšlenek z prvního období do praxe</a:t>
            </a:r>
          </a:p>
          <a:p>
            <a:pPr marL="171450" indent="-171450">
              <a:buFontTx/>
              <a:buChar char="-"/>
            </a:pPr>
            <a:r>
              <a:rPr lang="cs-CZ" sz="1200" dirty="0" smtClean="0">
                <a:effectLst/>
              </a:rPr>
              <a:t>je znám pro zavedení hromadné pásové výroby, kdy jeho nejpopulárnějším vozem byl FORD T, "Plechová Lisa"</a:t>
            </a:r>
          </a:p>
          <a:p>
            <a:r>
              <a:rPr lang="cs-CZ" sz="1200" b="1" dirty="0" smtClean="0">
                <a:effectLst/>
              </a:rPr>
              <a:t>Parkinson</a:t>
            </a:r>
          </a:p>
          <a:p>
            <a:r>
              <a:rPr lang="cs-CZ" sz="1200" dirty="0" smtClean="0">
                <a:effectLst/>
              </a:rPr>
              <a:t>Kritikem celého taylorismu. Znám pro své 3 zákony</a:t>
            </a:r>
          </a:p>
          <a:p>
            <a:r>
              <a:rPr lang="cs-CZ" sz="1200" dirty="0" smtClean="0">
                <a:effectLst/>
              </a:rPr>
              <a:t>1. zákon: Práce přibývá úměrně s tím, kolik času na ni můžeme vynaložit</a:t>
            </a:r>
          </a:p>
          <a:p>
            <a:r>
              <a:rPr lang="cs-CZ" sz="1200" dirty="0" smtClean="0">
                <a:effectLst/>
              </a:rPr>
              <a:t>2. zákon: Výdaje narůstají s příjmy</a:t>
            </a:r>
          </a:p>
          <a:p>
            <a:r>
              <a:rPr lang="cs-CZ" sz="1200" dirty="0" smtClean="0">
                <a:effectLst/>
              </a:rPr>
              <a:t>3. zákon: Narůstání přináší složitost a složitost přináší rozklad</a:t>
            </a:r>
          </a:p>
          <a:p>
            <a:endParaRPr lang="cs-CZ" sz="1200" dirty="0"/>
          </a:p>
          <a:p>
            <a:endParaRPr lang="cs-CZ" sz="1200" dirty="0"/>
          </a:p>
          <a:p>
            <a:r>
              <a:rPr lang="cs-CZ" sz="1200" dirty="0"/>
              <a:t>Třetí etapa uvádí již management dnešní době velmi podobný. Začaly se projevovat snahy o spoluúčast zaměstnanců na řízení firmy, ubylo exaktnosti ve prospěch intuice a zevšeobecnění zkušeností jiných manažerů. Vznikla koncepce dokonalého podniku, založená na zkušenostech úspěšných manažerů a jejich zevšeobecnění</a:t>
            </a:r>
            <a:r>
              <a:rPr lang="cs-CZ" sz="1200" dirty="0" smtClean="0"/>
              <a:t>.</a:t>
            </a:r>
          </a:p>
          <a:p>
            <a:pPr lvl="0"/>
            <a:r>
              <a:rPr lang="cs-CZ" sz="1200" b="1" dirty="0" smtClean="0"/>
              <a:t>- </a:t>
            </a:r>
            <a:r>
              <a:rPr lang="cs-CZ" sz="1200" dirty="0" smtClean="0"/>
              <a:t>podobné </a:t>
            </a:r>
            <a:r>
              <a:rPr lang="cs-CZ" sz="1200" dirty="0"/>
              <a:t>dnešní době</a:t>
            </a:r>
          </a:p>
          <a:p>
            <a:pPr lvl="0"/>
            <a:r>
              <a:rPr lang="cs-CZ" sz="1200" dirty="0"/>
              <a:t>spoluúčast zaměstnanců na řízení firmy</a:t>
            </a:r>
          </a:p>
          <a:p>
            <a:pPr lvl="0"/>
            <a:r>
              <a:rPr lang="cs-CZ" sz="1200" dirty="0"/>
              <a:t>míň exaktnosti ve prospěch intuice, zevšeobecnění zkušeností manažerů</a:t>
            </a:r>
          </a:p>
          <a:p>
            <a:pPr lvl="0"/>
            <a:r>
              <a:rPr lang="cs-CZ" sz="1200" dirty="0"/>
              <a:t>koncepce „dokonalého podniku“ </a:t>
            </a:r>
          </a:p>
          <a:p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V trendech, které ve třetí etapě již začaly pokračovala i následující, čtvrtá etapa od 90. let. Zaměstnanci kromě podílu na řízení získali prostřednictvím zaměstnaneckých akcií i část majetku podniku a podíleli se tak zároveň i na jeho zisku. Osobnostmi této etapy jsou například Bill Gates, </a:t>
            </a:r>
            <a:r>
              <a:rPr lang="cs-CZ" sz="1200" dirty="0" err="1"/>
              <a:t>Akio</a:t>
            </a:r>
            <a:r>
              <a:rPr lang="cs-CZ" sz="1200" dirty="0"/>
              <a:t> </a:t>
            </a:r>
            <a:r>
              <a:rPr lang="cs-CZ" sz="1200" dirty="0" err="1"/>
              <a:t>Morita</a:t>
            </a:r>
            <a:r>
              <a:rPr lang="cs-CZ" sz="1200" dirty="0"/>
              <a:t> či William Hewlett). Uvádí se i etapa zvaná management 21. století, zde se dbá na další vylepšení spolupráce mezi společnosti a zaměstnanci</a:t>
            </a:r>
            <a:r>
              <a:rPr lang="cs-CZ" sz="1200" dirty="0" smtClean="0"/>
              <a:t>.</a:t>
            </a:r>
          </a:p>
          <a:p>
            <a:endParaRPr lang="cs-CZ" sz="1200" dirty="0"/>
          </a:p>
          <a:p>
            <a:r>
              <a:rPr lang="cs-CZ" sz="1200" dirty="0" smtClean="0">
                <a:effectLst/>
              </a:rPr>
              <a:t>dochází k celé řadě změn ve vývoji ekonomiky</a:t>
            </a:r>
          </a:p>
          <a:p>
            <a:r>
              <a:rPr lang="cs-CZ" sz="1200" dirty="0" smtClean="0">
                <a:effectLst/>
              </a:rPr>
              <a:t>růst konkurence</a:t>
            </a:r>
          </a:p>
          <a:p>
            <a:r>
              <a:rPr lang="cs-CZ" sz="1200" dirty="0" smtClean="0">
                <a:effectLst/>
              </a:rPr>
              <a:t>globální změny (ekonomický, politický původ, aj.)</a:t>
            </a:r>
          </a:p>
          <a:p>
            <a:r>
              <a:rPr lang="cs-CZ" sz="1200" dirty="0" smtClean="0">
                <a:effectLst/>
              </a:rPr>
              <a:t/>
            </a:r>
            <a:br>
              <a:rPr lang="cs-CZ" sz="1200" dirty="0" smtClean="0">
                <a:effectLst/>
              </a:rPr>
            </a:br>
            <a:endParaRPr lang="cs-CZ" sz="1200" dirty="0" smtClean="0">
              <a:effectLst/>
            </a:endParaRPr>
          </a:p>
          <a:p>
            <a:r>
              <a:rPr lang="cs-CZ" sz="1200" b="1" dirty="0" smtClean="0"/>
              <a:t>Členění: </a:t>
            </a:r>
          </a:p>
          <a:p>
            <a:r>
              <a:rPr lang="cs-CZ" sz="1200" b="1" dirty="0" smtClean="0">
                <a:effectLst/>
              </a:rPr>
              <a:t>a) filosofie podnikání: </a:t>
            </a:r>
            <a:endParaRPr lang="cs-CZ" sz="1200" dirty="0" smtClean="0">
              <a:effectLst/>
            </a:endParaRPr>
          </a:p>
          <a:p>
            <a:r>
              <a:rPr lang="cs-CZ" sz="1200" dirty="0" smtClean="0">
                <a:effectLst/>
              </a:rPr>
              <a:t>okamžitá ziskovost výrobku, preferováno v minulosti, není nejvýhodnější cestou k popularitě</a:t>
            </a:r>
          </a:p>
          <a:p>
            <a:r>
              <a:rPr lang="cs-CZ" sz="1200" dirty="0" smtClean="0">
                <a:effectLst/>
              </a:rPr>
              <a:t>dnes se firmy zabezpečují v podobě zvyšování tržního podílu</a:t>
            </a:r>
          </a:p>
          <a:p>
            <a:r>
              <a:rPr lang="cs-CZ" sz="1200" dirty="0" smtClean="0">
                <a:effectLst/>
              </a:rPr>
              <a:t>orientace na snižování nákladu (materiál, čas, aj.)</a:t>
            </a:r>
          </a:p>
          <a:p>
            <a:r>
              <a:rPr lang="cs-CZ" sz="1200" dirty="0" smtClean="0">
                <a:effectLst/>
              </a:rPr>
              <a:t>zvýšení produktivity práce, zkracování času (kratší dodací lhůty)</a:t>
            </a:r>
          </a:p>
          <a:p>
            <a:r>
              <a:rPr lang="cs-CZ" sz="1200" dirty="0" smtClean="0">
                <a:effectLst/>
              </a:rPr>
              <a:t>objednávací cykly, skladovací cykly</a:t>
            </a:r>
          </a:p>
          <a:p>
            <a:r>
              <a:rPr lang="cs-CZ" sz="1200" b="1" dirty="0" smtClean="0">
                <a:effectLst/>
              </a:rPr>
              <a:t>b) samostatnost a podnikavost:</a:t>
            </a:r>
            <a:endParaRPr lang="cs-CZ" sz="1200" dirty="0" smtClean="0">
              <a:effectLst/>
            </a:endParaRPr>
          </a:p>
          <a:p>
            <a:r>
              <a:rPr lang="cs-CZ" sz="1200" dirty="0" smtClean="0">
                <a:effectLst/>
              </a:rPr>
              <a:t>vyšší vzdělanost a kvalifikovanost</a:t>
            </a:r>
          </a:p>
          <a:p>
            <a:r>
              <a:rPr lang="cs-CZ" sz="1200" dirty="0" smtClean="0">
                <a:effectLst/>
              </a:rPr>
              <a:t>týmová práce</a:t>
            </a:r>
          </a:p>
          <a:p>
            <a:r>
              <a:rPr lang="cs-CZ" sz="1200" b="1" dirty="0" smtClean="0">
                <a:effectLst/>
              </a:rPr>
              <a:t>c) ústup od hromadné výroby:</a:t>
            </a:r>
            <a:endParaRPr lang="cs-CZ" sz="1200" dirty="0" smtClean="0">
              <a:effectLst/>
            </a:endParaRPr>
          </a:p>
          <a:p>
            <a:r>
              <a:rPr lang="cs-CZ" sz="1200" dirty="0" smtClean="0">
                <a:effectLst/>
              </a:rPr>
              <a:t>- současná tržní realita upřednostňuje zákazníka </a:t>
            </a:r>
            <a:r>
              <a:rPr lang="cs-CZ" sz="1200" dirty="0"/>
              <a:t></a:t>
            </a:r>
            <a:r>
              <a:rPr lang="cs-CZ" sz="1200" dirty="0" smtClean="0">
                <a:effectLst/>
              </a:rPr>
              <a:t> náročnost výroby, univerzálnost pracovníků aj. </a:t>
            </a:r>
          </a:p>
          <a:p>
            <a:r>
              <a:rPr lang="cs-CZ" sz="1200" b="1" dirty="0" smtClean="0">
                <a:effectLst/>
              </a:rPr>
              <a:t>d) rozvíjení tvořivosti:</a:t>
            </a:r>
            <a:endParaRPr lang="cs-CZ" sz="1200" dirty="0" smtClean="0">
              <a:effectLst/>
            </a:endParaRPr>
          </a:p>
          <a:p>
            <a:r>
              <a:rPr lang="cs-CZ" sz="1200" u="sng" dirty="0" smtClean="0">
                <a:effectLst/>
              </a:rPr>
              <a:t>reaktivní</a:t>
            </a:r>
            <a:r>
              <a:rPr lang="cs-CZ" sz="1200" dirty="0" smtClean="0">
                <a:effectLst/>
              </a:rPr>
              <a:t> (okamžité reagování na problém zákazníka)</a:t>
            </a:r>
          </a:p>
          <a:p>
            <a:r>
              <a:rPr lang="cs-CZ" sz="1200" u="sng" dirty="0" smtClean="0">
                <a:effectLst/>
              </a:rPr>
              <a:t>inovativní</a:t>
            </a:r>
            <a:r>
              <a:rPr lang="cs-CZ" sz="1200" dirty="0" smtClean="0">
                <a:effectLst/>
              </a:rPr>
              <a:t> (vyžaduje týmovou práce a odborné informace)</a:t>
            </a:r>
          </a:p>
          <a:p>
            <a:pPr lvl="0"/>
            <a:endParaRPr lang="cs-CZ" sz="1200" dirty="0" smtClean="0"/>
          </a:p>
          <a:p>
            <a:pPr lvl="0"/>
            <a:r>
              <a:rPr lang="cs-CZ" sz="1200" dirty="0" smtClean="0"/>
              <a:t>kromě zaměstnaneckých </a:t>
            </a:r>
            <a:r>
              <a:rPr lang="cs-CZ" sz="1200" dirty="0"/>
              <a:t>akcií i část majetku, podíl na zisku</a:t>
            </a:r>
          </a:p>
          <a:p>
            <a:pPr lvl="0"/>
            <a:r>
              <a:rPr lang="cs-CZ" sz="1200" dirty="0"/>
              <a:t>osobnosti </a:t>
            </a:r>
            <a:r>
              <a:rPr lang="cs-CZ" sz="1200" dirty="0">
                <a:hlinkClick r:id="rId2" tooltip="Bill Gates"/>
              </a:rPr>
              <a:t>Bill Gates</a:t>
            </a:r>
            <a:r>
              <a:rPr lang="cs-CZ" sz="1200" dirty="0"/>
              <a:t>, </a:t>
            </a:r>
            <a:r>
              <a:rPr lang="cs-CZ" sz="1200" dirty="0" err="1">
                <a:hlinkClick r:id="rId3" tooltip="Akio Morita (stránka neexistuje)"/>
              </a:rPr>
              <a:t>Akio</a:t>
            </a:r>
            <a:r>
              <a:rPr lang="cs-CZ" sz="1200" dirty="0">
                <a:hlinkClick r:id="rId3" tooltip="Akio Morita (stránka neexistuje)"/>
              </a:rPr>
              <a:t> </a:t>
            </a:r>
            <a:r>
              <a:rPr lang="cs-CZ" sz="1200" dirty="0" err="1">
                <a:hlinkClick r:id="rId3" tooltip="Akio Morita (stránka neexistuje)"/>
              </a:rPr>
              <a:t>Morita</a:t>
            </a:r>
            <a:r>
              <a:rPr lang="cs-CZ" sz="1200" dirty="0"/>
              <a:t> či </a:t>
            </a:r>
            <a:r>
              <a:rPr lang="cs-CZ" sz="1200" dirty="0">
                <a:hlinkClick r:id="rId4" tooltip="William Hewlett (stránka neexistuje)"/>
              </a:rPr>
              <a:t>William Hewlett</a:t>
            </a:r>
            <a:endParaRPr lang="cs-CZ" sz="1200" dirty="0"/>
          </a:p>
          <a:p>
            <a:r>
              <a:rPr lang="cs-CZ" sz="1200" b="1" dirty="0" smtClean="0"/>
              <a:t>Management</a:t>
            </a:r>
            <a:r>
              <a:rPr lang="cs-CZ" sz="1200" b="1" dirty="0"/>
              <a:t>:</a:t>
            </a:r>
            <a:endParaRPr lang="cs-CZ" sz="1200" dirty="0"/>
          </a:p>
          <a:p>
            <a:pPr lvl="0"/>
            <a:r>
              <a:rPr lang="cs-CZ" sz="1200" dirty="0"/>
              <a:t>vedoucí pracovník musí být schopen nastavit optimální systém řízení určité organizace</a:t>
            </a:r>
          </a:p>
          <a:p>
            <a:pPr lvl="0"/>
            <a:r>
              <a:rPr lang="cs-CZ" sz="1200" dirty="0"/>
              <a:t>management v sobě zahrnuje zkušenosti, názory a doporučení vedoucích pracovníků, kteří používají k dosažení cíle manažerských funkcí, jako plánování, organizování, rozhodování, delegování, komunikování a kontrola – </a:t>
            </a:r>
            <a:r>
              <a:rPr lang="cs-CZ" sz="1200" b="1" dirty="0"/>
              <a:t>vertikální řízení</a:t>
            </a:r>
            <a:r>
              <a:rPr lang="cs-CZ" sz="1200" dirty="0"/>
              <a:t>, využívá se </a:t>
            </a:r>
            <a:r>
              <a:rPr lang="cs-CZ" sz="1200" b="1" dirty="0"/>
              <a:t>funkční organizační struktura</a:t>
            </a:r>
            <a:endParaRPr lang="cs-CZ" sz="1200" dirty="0"/>
          </a:p>
          <a:p>
            <a:pPr lvl="0"/>
            <a:r>
              <a:rPr lang="cs-CZ" sz="1200" dirty="0"/>
              <a:t> management zajišťuje cíle tak, aby byly uspokojeny a respektovány požadavky zákazníků, převažuje </a:t>
            </a:r>
            <a:r>
              <a:rPr lang="cs-CZ" sz="1200" b="1" dirty="0"/>
              <a:t>horizontální řízení, </a:t>
            </a:r>
            <a:r>
              <a:rPr lang="cs-CZ" sz="1200" dirty="0"/>
              <a:t>vytvářejí se </a:t>
            </a:r>
            <a:r>
              <a:rPr lang="cs-CZ" sz="1200" b="1" dirty="0"/>
              <a:t>projektové týmy, </a:t>
            </a:r>
            <a:r>
              <a:rPr lang="cs-CZ" sz="1200" dirty="0"/>
              <a:t>vytváří se </a:t>
            </a:r>
            <a:r>
              <a:rPr lang="cs-CZ" sz="1200" b="1" dirty="0"/>
              <a:t>projektová organizační struktura</a:t>
            </a:r>
            <a:endParaRPr lang="cs-CZ" sz="1200" dirty="0"/>
          </a:p>
          <a:p>
            <a:pPr lvl="0"/>
            <a:r>
              <a:rPr lang="cs-CZ" sz="1200" b="1" dirty="0"/>
              <a:t>management je umění </a:t>
            </a:r>
            <a:r>
              <a:rPr lang="cs-CZ" sz="1200" dirty="0"/>
              <a:t>vést lidi ke společnému cíli, v manažerských pozicích se objevují </a:t>
            </a:r>
            <a:r>
              <a:rPr lang="cs-CZ" sz="1200" b="1" dirty="0"/>
              <a:t>lídři, vůdci, </a:t>
            </a:r>
            <a:r>
              <a:rPr lang="cs-CZ" sz="1200" dirty="0"/>
              <a:t>vytvářejí silnou organizační strukturu a firemní kulturu, využívá se </a:t>
            </a:r>
            <a:r>
              <a:rPr lang="cs-CZ" sz="1200" b="1" dirty="0"/>
              <a:t>sítě autonomních skupin motivovaných pracovníků</a:t>
            </a:r>
            <a:endParaRPr lang="cs-CZ" sz="1200" dirty="0"/>
          </a:p>
          <a:p>
            <a:pPr lvl="0"/>
            <a:r>
              <a:rPr lang="cs-CZ" sz="1200" b="1" dirty="0"/>
              <a:t>je to disciplína, umění, vedoucí pracovníci</a:t>
            </a:r>
            <a:endParaRPr lang="cs-CZ" sz="1200" dirty="0"/>
          </a:p>
          <a:p>
            <a:r>
              <a:rPr lang="cs-CZ" sz="1200" b="1" dirty="0"/>
              <a:t>Vedoucí pracovník musí znát a ovládat:</a:t>
            </a:r>
            <a:endParaRPr lang="cs-CZ" sz="1200" dirty="0"/>
          </a:p>
          <a:p>
            <a:pPr lvl="0"/>
            <a:r>
              <a:rPr lang="cs-CZ" sz="1200" dirty="0"/>
              <a:t>klasické funkce (rozhodování, plánování, delegování, koordinování, organizování, motivování, vedení a kontrolu)</a:t>
            </a:r>
          </a:p>
          <a:p>
            <a:pPr lvl="0"/>
            <a:r>
              <a:rPr lang="cs-CZ" sz="1200" dirty="0"/>
              <a:t>práci s lidmi – vést je, motivovat a komunikovat</a:t>
            </a:r>
          </a:p>
          <a:p>
            <a:pPr lvl="0"/>
            <a:r>
              <a:rPr lang="cs-CZ" sz="1200" dirty="0"/>
              <a:t>svoji zodpovědnost za úspěšný chod organizace</a:t>
            </a:r>
          </a:p>
          <a:p>
            <a:pPr lvl="0"/>
            <a:r>
              <a:rPr lang="cs-CZ" sz="1200" dirty="0"/>
              <a:t>co dělat v organizaci – výkonnost, produktivita, nové přístupy, metody a techniky)</a:t>
            </a:r>
          </a:p>
          <a:p>
            <a:pPr lvl="0"/>
            <a:r>
              <a:rPr lang="cs-CZ" sz="1200" dirty="0"/>
              <a:t>jak pracovat sám na sobě</a:t>
            </a:r>
          </a:p>
          <a:p>
            <a:pPr lvl="0"/>
            <a:r>
              <a:rPr lang="cs-CZ" sz="1200" dirty="0"/>
              <a:t>respektovat integrální přístup – sledovat vnitřní i vnější prostředí organizace pomocí analýz</a:t>
            </a:r>
          </a:p>
          <a:p>
            <a:pPr lvl="0"/>
            <a:r>
              <a:rPr lang="cs-CZ" sz="1200" dirty="0"/>
              <a:t>co je cílem organizace – ekonomicky: zisk, mimoekonomické cíle</a:t>
            </a:r>
          </a:p>
          <a:p>
            <a:r>
              <a:rPr lang="cs-CZ" sz="1200" b="1" dirty="0"/>
              <a:t>Organizační architektura:</a:t>
            </a:r>
            <a:endParaRPr lang="cs-CZ" sz="1200" dirty="0"/>
          </a:p>
          <a:p>
            <a:pPr lvl="0"/>
            <a:r>
              <a:rPr lang="cs-CZ" sz="1200" b="1" dirty="0"/>
              <a:t>komplexní přístup, který zohledňuje organizační strukturu a organizační kulturu, </a:t>
            </a:r>
            <a:r>
              <a:rPr lang="cs-CZ" sz="1200" dirty="0"/>
              <a:t>bere v úvahu následující činitele:</a:t>
            </a:r>
          </a:p>
          <a:p>
            <a:pPr lvl="0"/>
            <a:r>
              <a:rPr lang="cs-CZ" sz="1200" b="1" dirty="0"/>
              <a:t>účel firmy </a:t>
            </a:r>
            <a:r>
              <a:rPr lang="cs-CZ" sz="1200" dirty="0"/>
              <a:t>(poslání, misi)</a:t>
            </a:r>
          </a:p>
          <a:p>
            <a:pPr lvl="0"/>
            <a:r>
              <a:rPr lang="cs-CZ" sz="1200" b="1" dirty="0"/>
              <a:t>strukturní organizační materiál </a:t>
            </a:r>
            <a:r>
              <a:rPr lang="cs-CZ" sz="1200" dirty="0"/>
              <a:t>– organizační formy a jejich části, manažerské procesy (hlavní a vedlejší)</a:t>
            </a:r>
          </a:p>
          <a:p>
            <a:pPr lvl="0"/>
            <a:r>
              <a:rPr lang="cs-CZ" sz="1200" b="1" dirty="0"/>
              <a:t>styl – </a:t>
            </a:r>
            <a:r>
              <a:rPr lang="cs-CZ" sz="1200" dirty="0"/>
              <a:t>styly vedení a řízení, firemní kultura, motivační nástroje, morálka a výkonnost manažerů i zaměstnanců</a:t>
            </a:r>
          </a:p>
          <a:p>
            <a:pPr lvl="0"/>
            <a:r>
              <a:rPr lang="cs-CZ" sz="1200" b="1" dirty="0"/>
              <a:t>soudobé technologie – </a:t>
            </a:r>
            <a:r>
              <a:rPr lang="cs-CZ" sz="1200" dirty="0"/>
              <a:t>informační systémy, komunikační technologie, způsob komunikace, </a:t>
            </a:r>
            <a:r>
              <a:rPr lang="cs-CZ" sz="1200" b="1" dirty="0"/>
              <a:t>nástroje řízení: </a:t>
            </a:r>
            <a:r>
              <a:rPr lang="cs-CZ" sz="1200" dirty="0" err="1"/>
              <a:t>reengineering</a:t>
            </a:r>
            <a:r>
              <a:rPr lang="cs-CZ" sz="1200" dirty="0"/>
              <a:t>, </a:t>
            </a:r>
            <a:r>
              <a:rPr lang="cs-CZ" sz="1200" dirty="0" err="1"/>
              <a:t>kaizen</a:t>
            </a:r>
            <a:r>
              <a:rPr lang="cs-CZ" sz="1200" dirty="0"/>
              <a:t>, TQM, transakční náklady, controlling, audit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>
              <a:effectLst/>
            </a:endParaRPr>
          </a:p>
          <a:p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28451188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Historie managementu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412776"/>
            <a:ext cx="727280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2.   Etapa (manažerská revoluce)</a:t>
            </a:r>
          </a:p>
          <a:p>
            <a:pPr marL="171450" indent="-171450">
              <a:buFontTx/>
              <a:buChar char="-"/>
            </a:pPr>
            <a:r>
              <a:rPr lang="cs-CZ" sz="1200" dirty="0" smtClean="0"/>
              <a:t>období mezi koncem druhé světové války a 80. lety dvacátého století</a:t>
            </a:r>
          </a:p>
          <a:p>
            <a:pPr marL="171450" indent="-171450">
              <a:buFontTx/>
              <a:buChar char="-"/>
            </a:pPr>
            <a:r>
              <a:rPr lang="cs-CZ" sz="1200" dirty="0"/>
              <a:t>d</a:t>
            </a:r>
            <a:r>
              <a:rPr lang="cs-CZ" sz="1200" dirty="0" smtClean="0"/>
              <a:t>o této doby byly společnosti vedené většinou silnými osobnostmi jako jsou Henry Ford a Tomáš Baťa, tito byli často jak manažery, tak i vlastníky a měli absolutní moc ve své firmě. Bez těchto osobností však firmy upadaly do krize</a:t>
            </a:r>
          </a:p>
          <a:p>
            <a:pPr marL="171450" indent="-171450">
              <a:buFontTx/>
              <a:buChar char="-"/>
            </a:pPr>
            <a:r>
              <a:rPr lang="cs-CZ" sz="1200" dirty="0" smtClean="0"/>
              <a:t>proto později byla pozice manažera od pozice vlastníka oddělena, navíc i manažeři samotní se začali dělit na vrcholové a manažery první a druhé linie. </a:t>
            </a:r>
          </a:p>
          <a:p>
            <a:r>
              <a:rPr lang="cs-CZ" sz="1200" dirty="0" smtClean="0"/>
              <a:t>Vznikly také nové teorie:</a:t>
            </a:r>
          </a:p>
          <a:p>
            <a:r>
              <a:rPr lang="cs-CZ" sz="1200" b="1" dirty="0" smtClean="0"/>
              <a:t>Teorie procesního přístupu </a:t>
            </a:r>
            <a:r>
              <a:rPr lang="cs-CZ" sz="1200" dirty="0" smtClean="0"/>
              <a:t>– teorie, jejímž představitelem je Luther </a:t>
            </a:r>
            <a:r>
              <a:rPr lang="cs-CZ" sz="1200" dirty="0" err="1" smtClean="0"/>
              <a:t>Gulick</a:t>
            </a:r>
            <a:r>
              <a:rPr lang="cs-CZ" sz="1200" dirty="0" smtClean="0"/>
              <a:t>. Snažila se popsat jak zvládnout procesy řízení a jak vymezit a určit přesně funkce vedoucích pracovníků,</a:t>
            </a:r>
          </a:p>
          <a:p>
            <a:r>
              <a:rPr lang="cs-CZ" sz="1200" b="1" dirty="0" smtClean="0"/>
              <a:t>Teorie systémového přístupu </a:t>
            </a:r>
            <a:r>
              <a:rPr lang="cs-CZ" sz="1200" dirty="0" smtClean="0"/>
              <a:t>– tuto teorii zavedl americký manažer </a:t>
            </a:r>
            <a:r>
              <a:rPr lang="cs-CZ" sz="1200" dirty="0" err="1" smtClean="0"/>
              <a:t>Chester</a:t>
            </a:r>
            <a:r>
              <a:rPr lang="cs-CZ" sz="1200" dirty="0" smtClean="0"/>
              <a:t> </a:t>
            </a:r>
            <a:r>
              <a:rPr lang="cs-CZ" sz="1200" dirty="0" err="1" smtClean="0"/>
              <a:t>Bardnard</a:t>
            </a:r>
            <a:r>
              <a:rPr lang="cs-CZ" sz="1200" dirty="0" smtClean="0"/>
              <a:t>, vycházel zde z názoru, že celek je lepší než součet jeho částí. Za hlavní zde považoval motivaci lidí pomocí například materiálních pobídek či zlepšení podmínek při práci nebo také pomocí duševních podnětů.</a:t>
            </a:r>
          </a:p>
          <a:p>
            <a:r>
              <a:rPr lang="cs-CZ" sz="1200" b="1" dirty="0" smtClean="0"/>
              <a:t>Členění:</a:t>
            </a:r>
          </a:p>
          <a:p>
            <a:r>
              <a:rPr lang="cs-CZ" sz="1200" b="1" dirty="0" smtClean="0">
                <a:effectLst/>
              </a:rPr>
              <a:t>a) sociální přístupy:</a:t>
            </a:r>
            <a:endParaRPr lang="cs-CZ" sz="1200" dirty="0" smtClean="0">
              <a:effectLst/>
            </a:endParaRPr>
          </a:p>
          <a:p>
            <a:r>
              <a:rPr lang="cs-CZ" sz="1200" dirty="0" smtClean="0">
                <a:effectLst/>
              </a:rPr>
              <a:t>hledání, postavení a úlohy člověka podniku, důraz na mezilidské vztahy, úkolová mzda</a:t>
            </a:r>
          </a:p>
          <a:p>
            <a:r>
              <a:rPr lang="cs-CZ" sz="1200" b="1" dirty="0" smtClean="0">
                <a:effectLst/>
              </a:rPr>
              <a:t>b) procesní přístupy: </a:t>
            </a:r>
            <a:endParaRPr lang="cs-CZ" sz="1200" dirty="0" smtClean="0">
              <a:effectLst/>
            </a:endParaRPr>
          </a:p>
          <a:p>
            <a:r>
              <a:rPr lang="cs-CZ" sz="1200" dirty="0" smtClean="0">
                <a:effectLst/>
              </a:rPr>
              <a:t>došlo k propracování řady manažerských funkcí (plánování, organizování, kontrolování)</a:t>
            </a:r>
          </a:p>
          <a:p>
            <a:r>
              <a:rPr lang="cs-CZ" sz="1200" b="1" dirty="0" smtClean="0">
                <a:effectLst/>
              </a:rPr>
              <a:t>c) systémové přístupy: </a:t>
            </a:r>
            <a:endParaRPr lang="cs-CZ" sz="1200" dirty="0" smtClean="0">
              <a:effectLst/>
            </a:endParaRPr>
          </a:p>
          <a:p>
            <a:r>
              <a:rPr lang="cs-CZ" sz="1200" dirty="0" smtClean="0">
                <a:effectLst/>
              </a:rPr>
              <a:t>usilují o aplikaci koncepce funkční analýzy a obecné teorie systému do řízení, řešíme složité problémy skutečnosti, účelově vytvořený a uspořádaný celek</a:t>
            </a:r>
          </a:p>
          <a:p>
            <a:r>
              <a:rPr lang="cs-CZ" sz="1200" b="1" dirty="0" smtClean="0">
                <a:effectLst/>
              </a:rPr>
              <a:t>d) matematické přístupy:</a:t>
            </a:r>
            <a:endParaRPr lang="cs-CZ" sz="1200" dirty="0" smtClean="0">
              <a:effectLst/>
            </a:endParaRPr>
          </a:p>
          <a:p>
            <a:r>
              <a:rPr lang="cs-CZ" sz="1200" dirty="0" smtClean="0">
                <a:effectLst/>
              </a:rPr>
              <a:t>matematické moduly, řešení problémů, logické procesy, při formování mat. modelu nemůžeme obsáhnout všechny aspekty zkoumané reality</a:t>
            </a:r>
          </a:p>
          <a:p>
            <a:r>
              <a:rPr lang="cs-CZ" sz="1200" b="1" dirty="0" smtClean="0">
                <a:effectLst/>
              </a:rPr>
              <a:t>e) empirické přístupy:</a:t>
            </a:r>
            <a:endParaRPr lang="cs-CZ" sz="1200" dirty="0" smtClean="0">
              <a:effectLst/>
            </a:endParaRPr>
          </a:p>
          <a:p>
            <a:r>
              <a:rPr lang="cs-CZ" sz="1200" dirty="0" smtClean="0">
                <a:effectLst/>
              </a:rPr>
              <a:t>neboli pragmatické, zkušenost (empirie) a praktické poznatky (pragmatismus) = důležitá je praxe, jsou předkládány manažérům za účelem zlepšení jejich řídících činností</a:t>
            </a:r>
          </a:p>
        </p:txBody>
      </p:sp>
    </p:spTree>
    <p:extLst>
      <p:ext uri="{BB962C8B-B14F-4D97-AF65-F5344CB8AC3E}">
        <p14:creationId xmlns="" xmlns:p14="http://schemas.microsoft.com/office/powerpoint/2010/main" val="3469622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Historie managementu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412776"/>
            <a:ext cx="7272808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>
              <a:buAutoNum type="arabicPeriod" startAt="3"/>
            </a:pPr>
            <a:r>
              <a:rPr lang="cs-CZ" sz="1200" b="1" dirty="0" err="1" smtClean="0"/>
              <a:t>etapa</a:t>
            </a:r>
            <a:r>
              <a:rPr lang="cs-CZ" sz="1200" dirty="0" err="1" smtClean="0"/>
              <a:t>T</a:t>
            </a:r>
            <a:endParaRPr lang="cs-CZ" sz="1200" dirty="0" smtClean="0"/>
          </a:p>
          <a:p>
            <a:r>
              <a:rPr lang="cs-CZ" sz="1200" dirty="0" smtClean="0"/>
              <a:t>- uvádí </a:t>
            </a:r>
            <a:r>
              <a:rPr lang="cs-CZ" sz="1200" dirty="0"/>
              <a:t>již management dnešní době velmi podobný. Začaly se projevovat snahy o spoluúčast zaměstnanců na řízení firmy, ubylo exaktnosti ve prospěch intuice a zevšeobecnění zkušeností jiných manažerů. Vznikla koncepce dokonalého podniku, založená na zkušenostech úspěšných manažerů a jejich zevšeobecnění</a:t>
            </a:r>
            <a:r>
              <a:rPr lang="cs-CZ" sz="1200" dirty="0" smtClean="0"/>
              <a:t>.</a:t>
            </a:r>
          </a:p>
          <a:p>
            <a:r>
              <a:rPr lang="cs-CZ" sz="1200" b="1" dirty="0" smtClean="0"/>
              <a:t>4.   etapa</a:t>
            </a:r>
            <a:endParaRPr lang="cs-CZ" sz="1200" b="1" dirty="0"/>
          </a:p>
          <a:p>
            <a:r>
              <a:rPr lang="cs-CZ" sz="1200" dirty="0"/>
              <a:t>V trendech, které ve třetí etapě již začaly pokračovala i následující, čtvrtá etapa od </a:t>
            </a:r>
            <a:r>
              <a:rPr lang="cs-CZ" sz="1200" dirty="0" smtClean="0"/>
              <a:t>poloviny 90</a:t>
            </a:r>
            <a:r>
              <a:rPr lang="cs-CZ" sz="1200" dirty="0"/>
              <a:t>. let. Zaměstnanci kromě podílu na řízení získali prostřednictvím zaměstnaneckých akcií i část majetku podniku a podíleli se tak zároveň i na jeho zisku. Osobnostmi této etapy jsou například Bill Gates, </a:t>
            </a:r>
            <a:r>
              <a:rPr lang="cs-CZ" sz="1200" dirty="0" err="1"/>
              <a:t>Akio</a:t>
            </a:r>
            <a:r>
              <a:rPr lang="cs-CZ" sz="1200" dirty="0"/>
              <a:t> </a:t>
            </a:r>
            <a:r>
              <a:rPr lang="cs-CZ" sz="1200" dirty="0" err="1"/>
              <a:t>Morita</a:t>
            </a:r>
            <a:r>
              <a:rPr lang="cs-CZ" sz="1200" dirty="0"/>
              <a:t> či William Hewlett). Uvádí se i etapa zvaná management 21. století, zde se dbá na další vylepšení spolupráce mezi společnosti a zaměstnanci</a:t>
            </a:r>
            <a:r>
              <a:rPr lang="cs-CZ" sz="1200" dirty="0" smtClean="0"/>
              <a:t>.</a:t>
            </a:r>
          </a:p>
          <a:p>
            <a:r>
              <a:rPr lang="cs-CZ" sz="1200" dirty="0" smtClean="0"/>
              <a:t>Nové faktory:</a:t>
            </a:r>
            <a:endParaRPr lang="cs-CZ" sz="1200" dirty="0"/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 smtClean="0">
                <a:effectLst/>
              </a:rPr>
              <a:t>dochází k celé řadě změn ve vývoji ekonomiky</a:t>
            </a:r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 smtClean="0">
                <a:effectLst/>
              </a:rPr>
              <a:t>růst konkurence</a:t>
            </a:r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 smtClean="0">
                <a:effectLst/>
              </a:rPr>
              <a:t>globální změny (ekonomický, politický původ, aj.)</a:t>
            </a:r>
          </a:p>
          <a:p>
            <a:r>
              <a:rPr lang="cs-CZ" sz="1200" b="1" dirty="0" smtClean="0"/>
              <a:t>Členění: </a:t>
            </a:r>
          </a:p>
          <a:p>
            <a:r>
              <a:rPr lang="cs-CZ" sz="1200" b="1" dirty="0" smtClean="0">
                <a:effectLst/>
              </a:rPr>
              <a:t>a) filosofie podnikání: </a:t>
            </a:r>
            <a:endParaRPr lang="cs-CZ" sz="1200" dirty="0" smtClean="0">
              <a:effectLst/>
            </a:endParaRPr>
          </a:p>
          <a:p>
            <a:r>
              <a:rPr lang="cs-CZ" sz="1200" dirty="0" smtClean="0">
                <a:effectLst/>
              </a:rPr>
              <a:t>okamžitá ziskovost výrobku, preferováno v minulosti, není nejvýhodnější cestou k popularitě</a:t>
            </a:r>
          </a:p>
          <a:p>
            <a:r>
              <a:rPr lang="cs-CZ" sz="1200" dirty="0" smtClean="0">
                <a:effectLst/>
              </a:rPr>
              <a:t>dnes se firmy zabezpečují v podobě zvyšování tržního podílu</a:t>
            </a:r>
          </a:p>
          <a:p>
            <a:r>
              <a:rPr lang="cs-CZ" sz="1200" dirty="0" smtClean="0">
                <a:effectLst/>
              </a:rPr>
              <a:t>orientace na snižování nákladu (materiál, čas, aj.)</a:t>
            </a:r>
          </a:p>
          <a:p>
            <a:r>
              <a:rPr lang="cs-CZ" sz="1200" dirty="0" smtClean="0">
                <a:effectLst/>
              </a:rPr>
              <a:t>zvýšení produktivity práce, zkracování času (kratší dodací lhůty)</a:t>
            </a:r>
          </a:p>
          <a:p>
            <a:r>
              <a:rPr lang="cs-CZ" sz="1200" dirty="0" smtClean="0">
                <a:effectLst/>
              </a:rPr>
              <a:t>objednávací cykly, skladovací cykly</a:t>
            </a:r>
          </a:p>
          <a:p>
            <a:r>
              <a:rPr lang="cs-CZ" sz="1200" b="1" dirty="0" smtClean="0">
                <a:effectLst/>
              </a:rPr>
              <a:t>b) samostatnost a podnikavost:</a:t>
            </a:r>
            <a:endParaRPr lang="cs-CZ" sz="1200" dirty="0" smtClean="0">
              <a:effectLst/>
            </a:endParaRPr>
          </a:p>
          <a:p>
            <a:r>
              <a:rPr lang="cs-CZ" sz="1200" dirty="0" smtClean="0">
                <a:effectLst/>
              </a:rPr>
              <a:t>vyšší vzdělanost a kvalifikovanost</a:t>
            </a:r>
          </a:p>
          <a:p>
            <a:r>
              <a:rPr lang="cs-CZ" sz="1200" dirty="0" smtClean="0">
                <a:effectLst/>
              </a:rPr>
              <a:t>týmová práce</a:t>
            </a:r>
          </a:p>
          <a:p>
            <a:r>
              <a:rPr lang="cs-CZ" sz="1200" b="1" dirty="0" smtClean="0">
                <a:effectLst/>
              </a:rPr>
              <a:t>c) ústup od hromadné výroby:</a:t>
            </a:r>
            <a:endParaRPr lang="cs-CZ" sz="1200" dirty="0" smtClean="0">
              <a:effectLst/>
            </a:endParaRPr>
          </a:p>
          <a:p>
            <a:r>
              <a:rPr lang="cs-CZ" sz="1200" dirty="0" smtClean="0">
                <a:effectLst/>
              </a:rPr>
              <a:t>- současná tržní realita upřednostňuje zákazníka </a:t>
            </a:r>
            <a:r>
              <a:rPr lang="cs-CZ" sz="1200" dirty="0"/>
              <a:t></a:t>
            </a:r>
            <a:r>
              <a:rPr lang="cs-CZ" sz="1200" dirty="0" smtClean="0">
                <a:effectLst/>
              </a:rPr>
              <a:t> náročnost výroby, univerzálnost pracovníků aj. </a:t>
            </a:r>
          </a:p>
          <a:p>
            <a:r>
              <a:rPr lang="cs-CZ" sz="1200" b="1" dirty="0" smtClean="0">
                <a:effectLst/>
              </a:rPr>
              <a:t>d) rozvíjení tvořivosti:</a:t>
            </a:r>
            <a:endParaRPr lang="cs-CZ" sz="1200" dirty="0" smtClean="0">
              <a:effectLst/>
            </a:endParaRPr>
          </a:p>
          <a:p>
            <a:r>
              <a:rPr lang="cs-CZ" sz="1200" i="1" dirty="0" smtClean="0">
                <a:effectLst/>
              </a:rPr>
              <a:t>reaktivní</a:t>
            </a:r>
            <a:r>
              <a:rPr lang="cs-CZ" sz="1200" dirty="0" smtClean="0">
                <a:effectLst/>
              </a:rPr>
              <a:t> (okamžité reagování na problém zákazníka)</a:t>
            </a:r>
          </a:p>
          <a:p>
            <a:r>
              <a:rPr lang="cs-CZ" sz="1200" i="1" dirty="0" smtClean="0">
                <a:effectLst/>
              </a:rPr>
              <a:t>inovativní</a:t>
            </a:r>
            <a:r>
              <a:rPr lang="cs-CZ" sz="1200" dirty="0" smtClean="0">
                <a:effectLst/>
              </a:rPr>
              <a:t> (vyžaduje týmovou práce a odborné informace)</a:t>
            </a:r>
          </a:p>
          <a:p>
            <a:pPr lvl="0"/>
            <a:endParaRPr lang="cs-CZ" sz="1200" dirty="0" smtClean="0"/>
          </a:p>
          <a:p>
            <a:endParaRPr lang="cs-CZ" sz="1200" dirty="0" smtClean="0">
              <a:effectLst/>
            </a:endParaRPr>
          </a:p>
          <a:p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38562317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124744"/>
            <a:ext cx="698477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" indent="0">
              <a:buNone/>
            </a:pPr>
            <a:r>
              <a:rPr lang="cs-CZ" dirty="0" smtClean="0"/>
              <a:t>Zdroje:</a:t>
            </a:r>
          </a:p>
          <a:p>
            <a:r>
              <a:rPr lang="cs-CZ" dirty="0" err="1" smtClean="0"/>
              <a:t>Kotler</a:t>
            </a:r>
            <a:r>
              <a:rPr lang="cs-CZ" dirty="0" smtClean="0"/>
              <a:t>, </a:t>
            </a:r>
            <a:r>
              <a:rPr lang="cs-CZ" dirty="0" err="1" smtClean="0"/>
              <a:t>Philip</a:t>
            </a:r>
            <a:r>
              <a:rPr lang="cs-CZ" dirty="0" smtClean="0"/>
              <a:t>: Marketing management, </a:t>
            </a:r>
            <a:r>
              <a:rPr lang="cs-CZ" dirty="0" err="1" smtClean="0"/>
              <a:t>Grada</a:t>
            </a:r>
            <a:r>
              <a:rPr lang="cs-CZ" dirty="0" smtClean="0"/>
              <a:t> </a:t>
            </a:r>
            <a:r>
              <a:rPr lang="cs-CZ" dirty="0" err="1" smtClean="0"/>
              <a:t>Publishing</a:t>
            </a:r>
            <a:r>
              <a:rPr lang="cs-CZ" dirty="0" smtClean="0"/>
              <a:t>, spol. s.r.o., 10. rozšířené vydání, Praha, 2001</a:t>
            </a:r>
          </a:p>
          <a:p>
            <a:r>
              <a:rPr lang="cs-CZ" dirty="0" err="1" smtClean="0"/>
              <a:t>Maruani</a:t>
            </a:r>
            <a:r>
              <a:rPr lang="cs-CZ" dirty="0" smtClean="0"/>
              <a:t>, </a:t>
            </a:r>
            <a:r>
              <a:rPr lang="cs-CZ" dirty="0" err="1" smtClean="0"/>
              <a:t>Laurent</a:t>
            </a:r>
            <a:r>
              <a:rPr lang="cs-CZ" dirty="0" smtClean="0"/>
              <a:t>: Abeceda marketingu, Management </a:t>
            </a:r>
            <a:r>
              <a:rPr lang="cs-CZ" dirty="0" err="1" smtClean="0"/>
              <a:t>Press</a:t>
            </a:r>
            <a:r>
              <a:rPr lang="cs-CZ" dirty="0" smtClean="0"/>
              <a:t>, Praha,1995</a:t>
            </a:r>
          </a:p>
          <a:p>
            <a:r>
              <a:rPr lang="cs-CZ" dirty="0" smtClean="0"/>
              <a:t>Světlík, Jaroslav: Marketing – cesta k trhu, EKKA, Zlín, 1994</a:t>
            </a:r>
          </a:p>
          <a:p>
            <a:r>
              <a:rPr lang="cs-CZ" dirty="0" smtClean="0"/>
              <a:t>Švarcová, Jana: Ekonomie, CEED, Zlín, 2010</a:t>
            </a:r>
          </a:p>
          <a:p>
            <a:r>
              <a:rPr lang="cs-CZ" dirty="0" smtClean="0"/>
              <a:t>http://cs.wikipedia.org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</TotalTime>
  <Words>623</Words>
  <Application>Microsoft Office PowerPoint</Application>
  <PresentationFormat>Předvádění na obrazovce (4:3)</PresentationFormat>
  <Paragraphs>170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Historie managementu</vt:lpstr>
      <vt:lpstr>Historie managementu</vt:lpstr>
      <vt:lpstr>Historie managementu</vt:lpstr>
      <vt:lpstr>Historie managementu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Historie managementu</dc:title>
  <dc:creator>Pavel Bryknar</dc:creator>
  <cp:lastModifiedBy>Šormovi</cp:lastModifiedBy>
  <cp:revision>11</cp:revision>
  <dcterms:created xsi:type="dcterms:W3CDTF">2013-05-07T05:20:14Z</dcterms:created>
  <dcterms:modified xsi:type="dcterms:W3CDTF">2013-05-22T20:32:21Z</dcterms:modified>
</cp:coreProperties>
</file>