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8"/>
  </p:notesMasterIdLst>
  <p:sldIdLst>
    <p:sldId id="256" r:id="rId2"/>
    <p:sldId id="262" r:id="rId3"/>
    <p:sldId id="334" r:id="rId4"/>
    <p:sldId id="332" r:id="rId5"/>
    <p:sldId id="333" r:id="rId6"/>
    <p:sldId id="325" r:id="rId7"/>
    <p:sldId id="322" r:id="rId8"/>
    <p:sldId id="323" r:id="rId9"/>
    <p:sldId id="324" r:id="rId10"/>
    <p:sldId id="326" r:id="rId11"/>
    <p:sldId id="327" r:id="rId12"/>
    <p:sldId id="335" r:id="rId13"/>
    <p:sldId id="336" r:id="rId14"/>
    <p:sldId id="337" r:id="rId15"/>
    <p:sldId id="338" r:id="rId16"/>
    <p:sldId id="321" r:id="rId17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7703"/>
    <a:srgbClr val="FF6600"/>
    <a:srgbClr val="CC0099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342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24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VY_32_INOVACE_Pověsti o Praze, Karlův most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  <dgm:t>
        <a:bodyPr/>
        <a:lstStyle/>
        <a:p>
          <a:endParaRPr lang="cs-CZ"/>
        </a:p>
      </dgm:t>
    </dgm:pt>
    <dgm:pt modelId="{2741B69B-255D-4143-BECE-5BD9035A4FC6}" type="pres">
      <dgm:prSet presAssocID="{8D78E2D7-18A7-41DD-9962-57B3FE2BEBDD}" presName="accentRepeatNode" presStyleLbl="solidFgAcc1" presStyleIdx="1" presStyleCnt="5"/>
      <dgm:spPr/>
      <dgm:t>
        <a:bodyPr/>
        <a:lstStyle/>
        <a:p>
          <a:endParaRPr lang="cs-CZ"/>
        </a:p>
      </dgm:t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  <dgm:t>
        <a:bodyPr/>
        <a:lstStyle/>
        <a:p>
          <a:endParaRPr lang="cs-CZ"/>
        </a:p>
      </dgm:t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  <dgm:t>
        <a:bodyPr/>
        <a:lstStyle/>
        <a:p>
          <a:endParaRPr lang="cs-CZ"/>
        </a:p>
      </dgm:t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  <dgm:t>
        <a:bodyPr/>
        <a:lstStyle/>
        <a:p>
          <a:endParaRPr lang="cs-CZ"/>
        </a:p>
      </dgm:t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Můj domov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VY_32_INOVACE_Pověsti o Praze, Karlův most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10.11.2013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10.11.2013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10.11.2013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kudyznudy.cz/Aktivity-a-akce/Aktivity/Muzeum-Karlova-mostu.aspx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951066148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276872"/>
            <a:ext cx="7408333" cy="3450696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Materiál je určen pro hodinu literatury v 6. třídě. Předpokládá práci s Čítankou 6, Nakladatelství Fraus 2003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úvodní doplňovačce si žáci zopakují učivo. Tajenkou je slovo dialekt. Doplňovačku žáci dostanou formou pracovního listu.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Žáci pracují s textem Václava Cibuly O mostě z vajec, tvarohu a syrečků. Na prvním snímku si zopakují pojem pověst. Na dalších je učivo rozšířeno o historické skutečnosti související s Karlovým mostem. Informace jsou doplněny obrázky</a:t>
            </a:r>
            <a:r>
              <a:rPr lang="cs-CZ" dirty="0" smtClean="0"/>
              <a:t>. Na snímku 9 je možné rozšířit učivo přes hypertextový odkaz.</a:t>
            </a:r>
            <a:endParaRPr lang="cs-CZ" dirty="0"/>
          </a:p>
          <a:p>
            <a:r>
              <a:rPr lang="cs-CZ" dirty="0"/>
              <a:t>Po přečtení textu odpovídají žáci na otázky k němu, po kliknutí se objeví správná odpověď. </a:t>
            </a:r>
            <a:r>
              <a:rPr lang="cs-CZ" dirty="0" smtClean="0"/>
              <a:t>Závěrečný </a:t>
            </a:r>
            <a:r>
              <a:rPr lang="cs-CZ" dirty="0"/>
              <a:t>test je alternativní. Žáci vybírají správnou odpověď ze tří možností</a:t>
            </a:r>
            <a:r>
              <a:rPr lang="cs-CZ" dirty="0" smtClean="0"/>
              <a:t>. Špatná odpověď zmizí, správná se zvýrazní.</a:t>
            </a:r>
            <a:endParaRPr lang="cs-CZ" dirty="0"/>
          </a:p>
          <a:p>
            <a:r>
              <a:rPr lang="cs-CZ" dirty="0"/>
              <a:t> Materiál je určen k interaktivní výuce. </a:t>
            </a:r>
          </a:p>
          <a:p>
            <a:r>
              <a:rPr lang="cs-CZ" dirty="0"/>
              <a:t>Jedna vyučovací hodina.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1. Útvar lidové slovesnosti</a:t>
            </a:r>
          </a:p>
          <a:p>
            <a:pPr marL="0" indent="0">
              <a:buNone/>
            </a:pPr>
            <a:r>
              <a:rPr lang="cs-CZ" dirty="0"/>
              <a:t>2. Vlastní životopis</a:t>
            </a:r>
          </a:p>
          <a:p>
            <a:pPr marL="0" indent="0">
              <a:buNone/>
            </a:pPr>
            <a:r>
              <a:rPr lang="cs-CZ" dirty="0"/>
              <a:t>3. Rozhovor</a:t>
            </a:r>
          </a:p>
          <a:p>
            <a:pPr marL="0" indent="0">
              <a:buNone/>
            </a:pPr>
            <a:r>
              <a:rPr lang="cs-CZ" dirty="0"/>
              <a:t>4. Stručné vyjádření lidové zkušenosti, obsahuje ponaučení</a:t>
            </a:r>
          </a:p>
          <a:p>
            <a:pPr marL="0" indent="0">
              <a:buNone/>
            </a:pPr>
            <a:r>
              <a:rPr lang="cs-CZ" dirty="0"/>
              <a:t>5. Příjmení autora Starých řeckých bájí a pověstí</a:t>
            </a:r>
          </a:p>
          <a:p>
            <a:pPr marL="0" indent="0">
              <a:buNone/>
            </a:pPr>
            <a:r>
              <a:rPr lang="cs-CZ" dirty="0"/>
              <a:t>6. Hrad, který nechal postavit Karel IV.</a:t>
            </a:r>
          </a:p>
          <a:p>
            <a:pPr marL="0" indent="0">
              <a:buNone/>
            </a:pPr>
            <a:r>
              <a:rPr lang="cs-CZ" dirty="0"/>
              <a:t>7. Slovo, které dal světu Josef Čapek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DOPLŇOVAČKA </a:t>
            </a:r>
          </a:p>
        </p:txBody>
      </p:sp>
    </p:spTree>
    <p:extLst>
      <p:ext uri="{BB962C8B-B14F-4D97-AF65-F5344CB8AC3E}">
        <p14:creationId xmlns:p14="http://schemas.microsoft.com/office/powerpoint/2010/main" val="2236353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DOPLŇOVAČKA </a:t>
            </a:r>
            <a:endParaRPr lang="cs-CZ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988840"/>
            <a:ext cx="7535327" cy="4496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88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060848"/>
            <a:ext cx="6624736" cy="3893795"/>
          </a:xfrm>
        </p:spPr>
      </p:pic>
    </p:spTree>
    <p:extLst>
      <p:ext uri="{BB962C8B-B14F-4D97-AF65-F5344CB8AC3E}">
        <p14:creationId xmlns:p14="http://schemas.microsoft.com/office/powerpoint/2010/main" val="3109910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Otázky k textu:</a:t>
            </a:r>
          </a:p>
          <a:p>
            <a:endParaRPr lang="cs-CZ" dirty="0"/>
          </a:p>
          <a:p>
            <a:r>
              <a:rPr lang="cs-CZ" dirty="0" smtClean="0"/>
              <a:t>O jaký literární útvar se jedná? Dokaž své tvrzení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 Jakého materiálu byl nejstarší pražský most?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Václav Cibula: O mostě z vajec, tvarohu a syrečků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933056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Pověst. Konkrétní čas, událost, stavba. </a:t>
            </a:r>
            <a:r>
              <a:rPr lang="cs-CZ" sz="2400" dirty="0" smtClean="0">
                <a:solidFill>
                  <a:srgbClr val="FF0000"/>
                </a:solidFill>
              </a:rPr>
              <a:t>Některé informace jsou nepravdivé nebo nedoložené.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537321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Ze dřeva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251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608398"/>
            <a:ext cx="7408333" cy="3450696"/>
          </a:xfrm>
        </p:spPr>
        <p:txBody>
          <a:bodyPr/>
          <a:lstStyle/>
          <a:p>
            <a:r>
              <a:rPr lang="cs-CZ" dirty="0" smtClean="0"/>
              <a:t>Jak se nazýval první pražský kamenný most?</a:t>
            </a:r>
          </a:p>
          <a:p>
            <a:endParaRPr lang="cs-CZ" dirty="0"/>
          </a:p>
          <a:p>
            <a:r>
              <a:rPr lang="cs-CZ" dirty="0" smtClean="0"/>
              <a:t>Který mnišský řád měl most na starosti?</a:t>
            </a:r>
          </a:p>
          <a:p>
            <a:endParaRPr lang="cs-CZ" dirty="0"/>
          </a:p>
          <a:p>
            <a:r>
              <a:rPr lang="cs-CZ" dirty="0" smtClean="0"/>
              <a:t>Kterého roku byl most zničen a jak?</a:t>
            </a:r>
          </a:p>
          <a:p>
            <a:endParaRPr lang="cs-CZ" dirty="0"/>
          </a:p>
          <a:p>
            <a:r>
              <a:rPr lang="cs-CZ" dirty="0" smtClean="0"/>
              <a:t>Kdo byl stavitelem Karlova mostu?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textu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14096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Juditin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933056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Křížovníci s červenou hvězdou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0159" y="4797152"/>
            <a:ext cx="65934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1342, </a:t>
            </a:r>
            <a:r>
              <a:rPr lang="cs-CZ" sz="2400" dirty="0" smtClean="0">
                <a:solidFill>
                  <a:srgbClr val="FF0000"/>
                </a:solidFill>
              </a:rPr>
              <a:t>nevydržel </a:t>
            </a:r>
            <a:r>
              <a:rPr lang="cs-CZ" sz="2400" dirty="0" smtClean="0">
                <a:solidFill>
                  <a:srgbClr val="FF0000"/>
                </a:solidFill>
              </a:rPr>
              <a:t>nápor ledových ker při jarním tání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5661248"/>
            <a:ext cx="2705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Petr Parléř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559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žena Vladislava II. (sňatek roku 1153)</a:t>
            </a:r>
          </a:p>
          <a:p>
            <a:r>
              <a:rPr lang="cs-CZ" sz="3200" dirty="0" smtClean="0"/>
              <a:t>Matka </a:t>
            </a:r>
            <a:r>
              <a:rPr lang="cs-CZ" sz="3200" b="1" dirty="0" smtClean="0"/>
              <a:t>Přemysla Otakara I.</a:t>
            </a:r>
          </a:p>
          <a:p>
            <a:r>
              <a:rPr lang="cs-CZ" sz="3200" dirty="0" smtClean="0"/>
              <a:t>Zakladatelka kláštera v Teplicích (zmínka v Dalimilově kronice)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Judita Durynská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5712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5374773" cy="35031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4028610" y="5722877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Řád Křižovníků s červenou hvězdou</a:t>
            </a:r>
            <a:endParaRPr lang="cs-CZ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6582" y="3861048"/>
            <a:ext cx="1143160" cy="18671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6477716" y="2996952"/>
            <a:ext cx="20737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Křižovnický klášter na Starém Městě, dnes je zde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Muzeum Karlova mostu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5228655"/>
            <a:ext cx="40324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Řád byl založen Anežkou Přemyslovnou ve 13. století pro charitativní účely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361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říkalo dnešnímu Karlovu mostu po celá staletí?</a:t>
            </a:r>
          </a:p>
          <a:p>
            <a:endParaRPr lang="cs-CZ" dirty="0"/>
          </a:p>
          <a:p>
            <a:r>
              <a:rPr lang="cs-CZ" dirty="0" smtClean="0"/>
              <a:t>Čím chtěl prý stavitel dosáhnout pevnosti mostu?</a:t>
            </a:r>
          </a:p>
          <a:p>
            <a:endParaRPr lang="cs-CZ" dirty="0"/>
          </a:p>
          <a:p>
            <a:r>
              <a:rPr lang="cs-CZ" dirty="0" smtClean="0"/>
              <a:t>Co se vypráví o velvarských?</a:t>
            </a:r>
          </a:p>
          <a:p>
            <a:endParaRPr lang="cs-CZ" dirty="0"/>
          </a:p>
          <a:p>
            <a:r>
              <a:rPr lang="cs-CZ" dirty="0" smtClean="0"/>
              <a:t>Proč je prý most také z tvarohu a syrečků?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textu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134436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Kamenný nebo pražský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4047455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Mícháním vína s vápnem a vajec do malty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4846153"/>
            <a:ext cx="7402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Aby vejce vydržela přepravu do Prahy, uvařili je natvrdo.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5749805"/>
            <a:ext cx="44059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Ty dodali obyvatelé Unhoště.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275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736866"/>
            <a:ext cx="7452816" cy="4572454"/>
          </a:xfrm>
        </p:spPr>
        <p:txBody>
          <a:bodyPr>
            <a:normAutofit fontScale="55000" lnSpcReduction="20000"/>
          </a:bodyPr>
          <a:lstStyle/>
          <a:p>
            <a:r>
              <a:rPr lang="cs-CZ" sz="4400" dirty="0" smtClean="0"/>
              <a:t>Jak chtěl Karel IV. zajistit pevnost mostu?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4400" dirty="0" smtClean="0"/>
              <a:t>    Dokážeš přesně určit , kdy se začalo se stavbou?       </a:t>
            </a:r>
            <a:endParaRPr lang="cs-CZ" sz="4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textu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2093947"/>
            <a:ext cx="6624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Astrologové mu sestavili pyramidu lichých čísel, která určují přesně začátek stavby.                     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3140968"/>
            <a:ext cx="3960440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                                     9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                               7          7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                         5                    5</a:t>
            </a:r>
          </a:p>
          <a:p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3                           3</a:t>
            </a:r>
          </a:p>
          <a:p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                  1                                  1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5661248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9. 7. 1357  v 5 hodin 31 minut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248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 flipH="1">
            <a:off x="539552" y="937848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Délka Karlova mostu je: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48722" y="1865582"/>
            <a:ext cx="2528664" cy="103326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cs-CZ" sz="2800" kern="0" dirty="0">
                <a:solidFill>
                  <a:schemeClr val="bg1"/>
                </a:solidFill>
                <a:latin typeface="Calibri"/>
              </a:rPr>
              <a:t>450, 65 m</a:t>
            </a:r>
          </a:p>
        </p:txBody>
      </p:sp>
      <p:sp>
        <p:nvSpPr>
          <p:cNvPr id="20" name="Ovál 19"/>
          <p:cNvSpPr/>
          <p:nvPr/>
        </p:nvSpPr>
        <p:spPr>
          <a:xfrm>
            <a:off x="838909" y="5068196"/>
            <a:ext cx="2528664" cy="103326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cs-CZ" sz="2800" kern="0" dirty="0">
                <a:solidFill>
                  <a:schemeClr val="bg1"/>
                </a:solidFill>
                <a:latin typeface="Calibri"/>
              </a:rPr>
              <a:t>515, 76 m</a:t>
            </a:r>
          </a:p>
        </p:txBody>
      </p:sp>
      <p:sp>
        <p:nvSpPr>
          <p:cNvPr id="21" name="Ovál 20"/>
          <p:cNvSpPr/>
          <p:nvPr/>
        </p:nvSpPr>
        <p:spPr>
          <a:xfrm>
            <a:off x="848722" y="3501008"/>
            <a:ext cx="2528664" cy="103326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cs-CZ" sz="2800" kern="0" dirty="0">
                <a:solidFill>
                  <a:schemeClr val="bg1"/>
                </a:solidFill>
                <a:latin typeface="Calibri"/>
              </a:rPr>
              <a:t>251, 34 m</a:t>
            </a:r>
          </a:p>
        </p:txBody>
      </p:sp>
      <p:pic>
        <p:nvPicPr>
          <p:cNvPr id="15" name="Obrázek 1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1088" y="2715940"/>
            <a:ext cx="4942657" cy="338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6716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32932E-6 L 0.40156 0.230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69" y="115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61702E-6 L 0.40277 0.0508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39" y="25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3" grpId="0" animBg="1"/>
      <p:bldP spid="20" grpId="0" animBg="1"/>
      <p:bldP spid="2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3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flipH="1">
            <a:off x="539552" y="937848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Počet oblouků mostu je:</a:t>
            </a:r>
          </a:p>
          <a:p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848722" y="2064049"/>
            <a:ext cx="2528664" cy="103326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cs-CZ" sz="3600" kern="0" dirty="0">
                <a:solidFill>
                  <a:schemeClr val="bg1"/>
                </a:solidFill>
                <a:latin typeface="Calibri"/>
              </a:rPr>
              <a:t>28</a:t>
            </a:r>
          </a:p>
          <a:p>
            <a:pPr lvl="0" algn="ctr">
              <a:defRPr/>
            </a:pPr>
            <a:endParaRPr lang="cs-CZ" sz="2800" kern="0" dirty="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8" name="Ovál 7"/>
          <p:cNvSpPr/>
          <p:nvPr/>
        </p:nvSpPr>
        <p:spPr>
          <a:xfrm>
            <a:off x="838909" y="5068196"/>
            <a:ext cx="2528664" cy="103326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cs-CZ" sz="3600" kern="0" dirty="0">
                <a:solidFill>
                  <a:schemeClr val="bg1"/>
                </a:solidFill>
                <a:latin typeface="Calibri"/>
              </a:rPr>
              <a:t>19</a:t>
            </a:r>
          </a:p>
          <a:p>
            <a:pPr lvl="0" algn="ctr">
              <a:defRPr/>
            </a:pPr>
            <a:endParaRPr lang="cs-CZ" sz="2800" kern="0" dirty="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9" name="Ovál 8"/>
          <p:cNvSpPr/>
          <p:nvPr/>
        </p:nvSpPr>
        <p:spPr>
          <a:xfrm>
            <a:off x="863232" y="3501008"/>
            <a:ext cx="2528664" cy="103326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cs-CZ" sz="3600" kern="0" dirty="0">
                <a:solidFill>
                  <a:schemeClr val="bg1"/>
                </a:solidFill>
                <a:latin typeface="Calibri"/>
              </a:rPr>
              <a:t>16</a:t>
            </a:r>
          </a:p>
        </p:txBody>
      </p: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450607"/>
            <a:ext cx="4942657" cy="338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6229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5.64292E-7 L 0.45 0.1655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500" y="82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48011E-6 L 0.41181 -0.1461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90" y="-73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3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flipH="1">
            <a:off x="543261" y="83671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Název Karlův most se používá od:</a:t>
            </a:r>
          </a:p>
          <a:p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848722" y="1865582"/>
            <a:ext cx="2528664" cy="103326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cs-CZ" sz="2800" kern="0" dirty="0">
                <a:solidFill>
                  <a:schemeClr val="bg1"/>
                </a:solidFill>
                <a:latin typeface="Calibri"/>
              </a:rPr>
              <a:t>14. století</a:t>
            </a:r>
          </a:p>
          <a:p>
            <a:pPr lvl="0" algn="ctr">
              <a:defRPr/>
            </a:pPr>
            <a:endParaRPr lang="cs-CZ" sz="2800" kern="0" dirty="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8" name="Ovál 7"/>
          <p:cNvSpPr/>
          <p:nvPr/>
        </p:nvSpPr>
        <p:spPr>
          <a:xfrm>
            <a:off x="838909" y="5068196"/>
            <a:ext cx="2528664" cy="103326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cs-CZ" sz="2800" kern="0" dirty="0" smtClean="0">
                <a:solidFill>
                  <a:schemeClr val="bg1"/>
                </a:solidFill>
                <a:latin typeface="Calibri"/>
              </a:rPr>
              <a:t>19. </a:t>
            </a:r>
            <a:r>
              <a:rPr lang="cs-CZ" sz="2800" kern="0" dirty="0">
                <a:solidFill>
                  <a:schemeClr val="bg1"/>
                </a:solidFill>
                <a:latin typeface="Calibri"/>
              </a:rPr>
              <a:t>století</a:t>
            </a:r>
          </a:p>
          <a:p>
            <a:pPr lvl="0" algn="ctr">
              <a:defRPr/>
            </a:pPr>
            <a:endParaRPr lang="cs-CZ" sz="2800" kern="0" dirty="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9" name="Ovál 8"/>
          <p:cNvSpPr/>
          <p:nvPr/>
        </p:nvSpPr>
        <p:spPr>
          <a:xfrm>
            <a:off x="848722" y="3501311"/>
            <a:ext cx="2528664" cy="103326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cs-CZ" sz="2800" kern="0" dirty="0" smtClean="0">
                <a:solidFill>
                  <a:schemeClr val="bg1"/>
                </a:solidFill>
                <a:latin typeface="Calibri"/>
              </a:rPr>
              <a:t>12. </a:t>
            </a:r>
            <a:r>
              <a:rPr lang="cs-CZ" sz="2800" kern="0" dirty="0">
                <a:solidFill>
                  <a:schemeClr val="bg1"/>
                </a:solidFill>
                <a:latin typeface="Calibri"/>
              </a:rPr>
              <a:t>století</a:t>
            </a:r>
          </a:p>
          <a:p>
            <a:pPr lvl="0" algn="ctr">
              <a:defRPr/>
            </a:pPr>
            <a:endParaRPr lang="cs-CZ" sz="2800" kern="0" dirty="0">
              <a:solidFill>
                <a:schemeClr val="bg1"/>
              </a:solidFill>
              <a:latin typeface="Calibri"/>
            </a:endParaRPr>
          </a:p>
        </p:txBody>
      </p: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1088" y="2715940"/>
            <a:ext cx="4942657" cy="338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1208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32932E-6 L 0.40156 0.230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69" y="115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61702E-6 L 0.40277 0.0508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39" y="25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3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 flipH="1">
            <a:off x="539552" y="727972"/>
            <a:ext cx="64807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Nejstarší dochovaný most v České republice je:</a:t>
            </a:r>
          </a:p>
          <a:p>
            <a:endParaRPr lang="cs-CZ" sz="3600" dirty="0">
              <a:solidFill>
                <a:srgbClr val="FF0000"/>
              </a:solidFill>
            </a:endParaRPr>
          </a:p>
          <a:p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848722" y="2064049"/>
            <a:ext cx="2715166" cy="103326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cs-CZ" sz="3200" kern="0" dirty="0">
                <a:solidFill>
                  <a:schemeClr val="bg1"/>
                </a:solidFill>
                <a:latin typeface="Calibri"/>
              </a:rPr>
              <a:t>K</a:t>
            </a:r>
            <a:r>
              <a:rPr lang="cs-CZ" sz="3200" kern="0" dirty="0" smtClean="0">
                <a:solidFill>
                  <a:schemeClr val="bg1"/>
                </a:solidFill>
                <a:latin typeface="Calibri"/>
              </a:rPr>
              <a:t>arlův most</a:t>
            </a:r>
            <a:endParaRPr lang="cs-CZ" sz="3200" kern="0" dirty="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9" name="Ovál 8"/>
          <p:cNvSpPr/>
          <p:nvPr/>
        </p:nvSpPr>
        <p:spPr>
          <a:xfrm>
            <a:off x="838909" y="5068196"/>
            <a:ext cx="2528664" cy="103326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defRPr/>
            </a:pPr>
            <a:r>
              <a:rPr lang="cs-CZ" sz="3200" kern="0" dirty="0" smtClean="0">
                <a:solidFill>
                  <a:schemeClr val="bg1"/>
                </a:solidFill>
                <a:latin typeface="Calibri"/>
              </a:rPr>
              <a:t>Juditin </a:t>
            </a:r>
            <a:endParaRPr lang="cs-CZ" sz="3200" kern="0" dirty="0">
              <a:solidFill>
                <a:schemeClr val="bg1"/>
              </a:solidFill>
              <a:latin typeface="Calibri"/>
            </a:endParaRPr>
          </a:p>
          <a:p>
            <a:pPr lvl="0" algn="ctr">
              <a:defRPr/>
            </a:pPr>
            <a:r>
              <a:rPr lang="cs-CZ" sz="3200" kern="0" dirty="0" smtClean="0">
                <a:solidFill>
                  <a:schemeClr val="bg1"/>
                </a:solidFill>
                <a:latin typeface="Calibri"/>
              </a:rPr>
              <a:t>most</a:t>
            </a:r>
            <a:endParaRPr lang="cs-CZ" sz="3200" kern="0" dirty="0">
              <a:solidFill>
                <a:schemeClr val="bg1"/>
              </a:solidFill>
              <a:latin typeface="Calibri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863232" y="3501008"/>
            <a:ext cx="2528664" cy="103326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cs-CZ" sz="3200" kern="0" dirty="0" smtClean="0">
                <a:solidFill>
                  <a:schemeClr val="bg1"/>
                </a:solidFill>
                <a:latin typeface="Calibri"/>
              </a:rPr>
              <a:t>Most v Písku</a:t>
            </a:r>
            <a:endParaRPr lang="cs-CZ" sz="3200" kern="0" dirty="0">
              <a:solidFill>
                <a:schemeClr val="bg1"/>
              </a:solidFill>
              <a:latin typeface="Calibri"/>
            </a:endParaRPr>
          </a:p>
        </p:txBody>
      </p:sp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450607"/>
            <a:ext cx="4942657" cy="3385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6689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5.64292E-7 L 0.45 0.1655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500" y="82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48011E-6 L 0.41181 -0.1461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90" y="-73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595833" y="2348880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i="1" u="sng" dirty="0" smtClean="0"/>
              <a:t>Použitá literatura</a:t>
            </a:r>
            <a:r>
              <a:rPr lang="cs-CZ" sz="1400" i="1" u="sng" dirty="0"/>
              <a:t>: Použitá literatura: </a:t>
            </a:r>
            <a:r>
              <a:rPr lang="cs-CZ" sz="1400" dirty="0"/>
              <a:t>LEDERBUCHOVÁ, Ladislava; BERÁNKOVÁ, Eva. </a:t>
            </a:r>
            <a:r>
              <a:rPr lang="cs-CZ" sz="1400" i="1" dirty="0"/>
              <a:t>Čítanka, příručka učitele pro 6. ročník základní školy a víceletá gymnázia</a:t>
            </a:r>
            <a:r>
              <a:rPr lang="cs-CZ" sz="1400" dirty="0"/>
              <a:t>. Plzeň: Fraus, 2003, ISBN 80 - 7238 - 249 - 7. </a:t>
            </a:r>
            <a:endParaRPr lang="cs-CZ" sz="1400" i="1" u="sng" dirty="0">
              <a:solidFill>
                <a:srgbClr val="073E87"/>
              </a:solidFill>
            </a:endParaRPr>
          </a:p>
          <a:p>
            <a:endParaRPr lang="cs-CZ" sz="1400" i="1" u="sng" dirty="0"/>
          </a:p>
          <a:p>
            <a:endParaRPr lang="cs-CZ" sz="1400" i="1" u="sng" dirty="0" smtClean="0"/>
          </a:p>
          <a:p>
            <a:endParaRPr lang="cs-CZ" sz="1400" dirty="0" smtClean="0"/>
          </a:p>
          <a:p>
            <a:r>
              <a:rPr lang="cs-CZ" sz="1400" i="1" u="sng" dirty="0" smtClean="0"/>
              <a:t>Internetové odkazy: </a:t>
            </a:r>
            <a:r>
              <a:rPr lang="cs-CZ" sz="1400" dirty="0"/>
              <a:t>BARÁNEK, Daniel. </a:t>
            </a:r>
            <a:r>
              <a:rPr lang="cs-CZ" sz="1400" i="1" dirty="0"/>
              <a:t>wikipedia.cz</a:t>
            </a:r>
            <a:r>
              <a:rPr lang="cs-CZ" sz="1400" dirty="0"/>
              <a:t> [online]. [cit. 3.11.2013]. Dostupný na WWW: http://</a:t>
            </a:r>
            <a:r>
              <a:rPr lang="cs-CZ" sz="1400" dirty="0" smtClean="0"/>
              <a:t>upload.wikimedia.org/wikipedia/commons/0/0c/Praha%2C_K%C5%99i%C5%BEovnick%C3%A1_1%2C_z_Mal%C3%A9_Strany_01.jpg</a:t>
            </a:r>
          </a:p>
          <a:p>
            <a:r>
              <a:rPr lang="cs-CZ" sz="1400" dirty="0"/>
              <a:t>LIFE OF RILAY. </a:t>
            </a:r>
            <a:r>
              <a:rPr lang="cs-CZ" sz="1400" i="1" dirty="0"/>
              <a:t>wikipedia.cz</a:t>
            </a:r>
            <a:r>
              <a:rPr lang="cs-CZ" sz="1400" dirty="0"/>
              <a:t> [online]. [cit. 3.11.2013]. Dostupný na WWW: http://upload.wikimedia.org/wikipedia/commons/e/e4/Cross_with_red_star.svg </a:t>
            </a:r>
            <a:r>
              <a:rPr lang="cs-CZ" sz="1400" dirty="0" smtClean="0"/>
              <a:t> </a:t>
            </a:r>
          </a:p>
          <a:p>
            <a:r>
              <a:rPr lang="cs-CZ" sz="1400" dirty="0"/>
              <a:t>CHOSOVI. </a:t>
            </a:r>
            <a:r>
              <a:rPr lang="cs-CZ" sz="1400" i="1" dirty="0"/>
              <a:t>wikipedia.cz</a:t>
            </a:r>
            <a:r>
              <a:rPr lang="cs-CZ" sz="1400" dirty="0"/>
              <a:t> [online]. [cit. 10.11.2013]. Dostupný na WWW: http://upload.wikimedia.org/wikipedia/commons/6/6e/Karl%C5%AFv_most-2.jpg </a:t>
            </a:r>
            <a:endParaRPr lang="cs-CZ" sz="1400" i="1" u="sng" dirty="0" smtClean="0"/>
          </a:p>
          <a:p>
            <a:endParaRPr lang="cs-CZ" sz="1400" i="1" u="sng" dirty="0"/>
          </a:p>
          <a:p>
            <a:pPr marL="0" indent="0">
              <a:buNone/>
            </a:pPr>
            <a:r>
              <a:rPr lang="cs-CZ" sz="1400" i="1" u="sng" dirty="0" smtClean="0"/>
              <a:t> </a:t>
            </a:r>
          </a:p>
          <a:p>
            <a:r>
              <a:rPr lang="cs-CZ" sz="1400" i="1" u="sng" dirty="0">
                <a:solidFill>
                  <a:srgbClr val="073E87"/>
                </a:solidFill>
              </a:rPr>
              <a:t>J</a:t>
            </a:r>
            <a:r>
              <a:rPr lang="cs-CZ" sz="1400" i="1" u="sng" dirty="0" smtClean="0">
                <a:solidFill>
                  <a:srgbClr val="073E87"/>
                </a:solidFill>
              </a:rPr>
              <a:t>iné zdroje:</a:t>
            </a:r>
          </a:p>
          <a:p>
            <a:pPr marL="0" indent="0">
              <a:buFont typeface="Symbol" pitchFamily="18" charset="2"/>
              <a:buNone/>
            </a:pPr>
            <a:endParaRPr lang="cs-CZ" sz="1400" dirty="0" smtClean="0"/>
          </a:p>
        </p:txBody>
      </p:sp>
      <p:sp>
        <p:nvSpPr>
          <p:cNvPr id="16" name="Zástupný symbol pro číslo snímku 2"/>
          <p:cNvSpPr txBox="1">
            <a:spLocks/>
          </p:cNvSpPr>
          <p:nvPr/>
        </p:nvSpPr>
        <p:spPr>
          <a:xfrm>
            <a:off x="4143488" y="64025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17" name="Nadpis 3"/>
          <p:cNvSpPr txBox="1">
            <a:spLocks/>
          </p:cNvSpPr>
          <p:nvPr/>
        </p:nvSpPr>
        <p:spPr>
          <a:xfrm>
            <a:off x="609600" y="4907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79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2210</TotalTime>
  <Words>718</Words>
  <Application>Microsoft Office PowerPoint</Application>
  <PresentationFormat>Předvádění na obrazovce (4:3)</PresentationFormat>
  <Paragraphs>150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Základní škola a Mateřská škola Bílá Třemešná, okres Trutnov</vt:lpstr>
      <vt:lpstr>Anotace</vt:lpstr>
      <vt:lpstr>DOPLŇOVAČKA </vt:lpstr>
      <vt:lpstr>DOPLŇOVAČKA </vt:lpstr>
      <vt:lpstr>ŘEŠENÍ</vt:lpstr>
      <vt:lpstr>Václav Cibula: O mostě z vajec, tvarohu a syrečků</vt:lpstr>
      <vt:lpstr>Otázky k textu</vt:lpstr>
      <vt:lpstr>Judita Durynská</vt:lpstr>
      <vt:lpstr>Řád Křižovníků s červenou hvězdou</vt:lpstr>
      <vt:lpstr>Otázky k textu</vt:lpstr>
      <vt:lpstr>Otázky k textu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301</cp:revision>
  <cp:lastPrinted>2013-10-28T16:34:43Z</cp:lastPrinted>
  <dcterms:created xsi:type="dcterms:W3CDTF">2013-05-10T12:01:16Z</dcterms:created>
  <dcterms:modified xsi:type="dcterms:W3CDTF">2013-11-10T12:58:02Z</dcterms:modified>
</cp:coreProperties>
</file>