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5"/>
  </p:notesMasterIdLst>
  <p:sldIdLst>
    <p:sldId id="256" r:id="rId2"/>
    <p:sldId id="257" r:id="rId3"/>
    <p:sldId id="269" r:id="rId4"/>
    <p:sldId id="270" r:id="rId5"/>
    <p:sldId id="272" r:id="rId6"/>
    <p:sldId id="271" r:id="rId7"/>
    <p:sldId id="273" r:id="rId8"/>
    <p:sldId id="276" r:id="rId9"/>
    <p:sldId id="275" r:id="rId10"/>
    <p:sldId id="274" r:id="rId11"/>
    <p:sldId id="278" r:id="rId12"/>
    <p:sldId id="277" r:id="rId13"/>
    <p:sldId id="267" r:id="rId14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6F3505"/>
    <a:srgbClr val="B08200"/>
    <a:srgbClr val="CC9900"/>
    <a:srgbClr val="996633"/>
    <a:srgbClr val="008000"/>
    <a:srgbClr val="0066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948" y="-46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– žáci postupně popisují obrázek,</a:t>
            </a:r>
            <a:r>
              <a:rPr lang="cs-CZ" baseline="0" dirty="0" smtClean="0"/>
              <a:t> odpovídají na otázky.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hledají postupně odpovědi na otázky – odkud berou oxid uhličitý?, odkud berou světlo?... Kontrola dalším kliknutím. 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Diskuze se žáky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odpovídají na naznačené otázky – kliknutím se pak objeví kontrola.</a:t>
            </a:r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Z8ci</a:t>
            </a:r>
            <a:r>
              <a:rPr lang="cs-CZ" baseline="0" dirty="0" smtClean="0"/>
              <a:t> mohou jmenovat i další rostliny.</a:t>
            </a:r>
            <a:endParaRPr lang="cs-CZ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jmenují i další příklady různých</a:t>
            </a:r>
            <a:r>
              <a:rPr lang="cs-CZ" baseline="0" dirty="0" smtClean="0"/>
              <a:t> rostlin.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12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21.gi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3.wmf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wmf"/><Relationship Id="rId11" Type="http://schemas.openxmlformats.org/officeDocument/2006/relationships/image" Target="../media/image30.wmf"/><Relationship Id="rId5" Type="http://schemas.openxmlformats.org/officeDocument/2006/relationships/image" Target="../media/image25.jpeg"/><Relationship Id="rId10" Type="http://schemas.openxmlformats.org/officeDocument/2006/relationships/image" Target="../media/image29.wmf"/><Relationship Id="rId4" Type="http://schemas.openxmlformats.org/officeDocument/2006/relationships/image" Target="../media/image24.wmf"/><Relationship Id="rId9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jpeg"/><Relationship Id="rId7" Type="http://schemas.openxmlformats.org/officeDocument/2006/relationships/image" Target="../media/image3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jpeg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7/Nsr-slika-022.pn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upload.wikimedia.org/wikipedia/commons/d/d1/SoriDickson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54265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VY_32_INOVACE_01_PRV_Znaky rostlin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se znaky rostlin. Návaznost               na předchozí znalosti z neživé přírody – rostliny jako zdroj kyslíku. Praktická činnost. Práce s internetem – vyhledávání údajů.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lena T\Local Settings\Temporary Internet Files\Content.IE5\027WU3ZU\MP9004308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4489" y="251444"/>
            <a:ext cx="3271728" cy="4461051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Znaky rostlin</a:t>
            </a:r>
            <a:endParaRPr lang="cs-CZ" sz="88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6" descr="C:\Documents and Settings\Alena T\Local Settings\Temporary Internet Files\Content.IE5\027WU3ZU\MC9001228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4787949"/>
            <a:ext cx="2092606" cy="2388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ZDROJ KYSLÍKU NA ZEMI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075" name="Picture 3" descr="C:\Documents and Settings\Alena T\Local Settings\Temporary Internet Files\Content.IE5\IYMA9ACH\MC9004418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9912" y="1835621"/>
            <a:ext cx="3506688" cy="3506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8" name="Picture 6" descr="C:\Documents and Settings\Alena T\Local Settings\Temporary Internet Files\Content.IE5\G0CFXXS0\MC9002321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44568" y="1115541"/>
            <a:ext cx="1875576" cy="1782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31801" y="5508030"/>
            <a:ext cx="8119510" cy="186704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spotřebovávají kysličník 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uhličitý. Vezmou si z něho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uhlík a KYSLÍK uvolňují do ovzduší.</a:t>
            </a:r>
          </a:p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výživě rostliny potřebují kromě oxidu uhličitého ještě vodu a vzduch,</a:t>
            </a:r>
          </a:p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už také víme.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ovací šipka 7"/>
          <p:cNvCxnSpPr>
            <a:stCxn id="3078" idx="1"/>
          </p:cNvCxnSpPr>
          <p:nvPr/>
        </p:nvCxnSpPr>
        <p:spPr>
          <a:xfrm flipH="1">
            <a:off x="4680273" y="2006553"/>
            <a:ext cx="2664296" cy="693164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4752280" y="2051645"/>
            <a:ext cx="2736304" cy="720081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3168104" y="1763613"/>
            <a:ext cx="144016" cy="57606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112321" y="1475582"/>
            <a:ext cx="1085940" cy="43936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světlo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20434" y="2411685"/>
            <a:ext cx="930426" cy="43936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teplo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92440" y="3203773"/>
            <a:ext cx="3381034" cy="1122800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potřebujeme </a:t>
            </a:r>
          </a:p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tomto ději Slunce?</a:t>
            </a:r>
          </a:p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nám dává Slunce?</a:t>
            </a:r>
            <a:endParaRPr lang="cs-CZ" sz="24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87984" y="1259557"/>
            <a:ext cx="1689866" cy="55027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287784" y="1835621"/>
            <a:ext cx="1584176" cy="43204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87784" y="2051645"/>
            <a:ext cx="1260281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oxid</a:t>
            </a:r>
          </a:p>
          <a:p>
            <a:r>
              <a:rPr lang="cs-CZ" sz="2400" b="1" dirty="0" smtClean="0"/>
              <a:t>uhličitý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32400" y="4787949"/>
            <a:ext cx="3860909" cy="1466163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Rostliny jsou</a:t>
            </a:r>
          </a:p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jediným zdrojem</a:t>
            </a:r>
          </a:p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kyslíku na Zemi.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5" grpId="0"/>
      <p:bldP spid="16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Alena T\Local Settings\Temporary Internet Files\Content.IE5\I0BVL639\MP9004275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768" y="5003973"/>
            <a:ext cx="5040560" cy="255570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  <a:latin typeface="Arial Black" pitchFamily="34" charset="0"/>
              </a:rPr>
              <a:t>Odkud berou rostliny svou výživu?</a:t>
            </a:r>
            <a:endParaRPr lang="cs-CZ" sz="36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078" name="Picture 6" descr="C:\Documents and Settings\Alena T\Local Settings\Temporary Internet Files\Content.IE5\G0CFXXS0\MC9002321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16576" y="1043533"/>
            <a:ext cx="1875576" cy="1782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4896296" y="3779837"/>
            <a:ext cx="902791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voda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16176" y="1763613"/>
            <a:ext cx="1976803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oxid uhličitý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76216" y="2123653"/>
            <a:ext cx="2655835" cy="55027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ze vzduchu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027WU3ZU\MC9004418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1800" y="1259556"/>
            <a:ext cx="3168352" cy="36411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HDCMJNQ0\MC9001227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68104" y="3707829"/>
            <a:ext cx="1390147" cy="11439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C:\Documents and Settings\Alena T\Local Settings\Temporary Internet Files\Content.IE5\I0BVL639\MC90043688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5816" y="5580037"/>
            <a:ext cx="1354460" cy="13544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TextovéPole 18"/>
          <p:cNvSpPr txBox="1"/>
          <p:nvPr/>
        </p:nvSpPr>
        <p:spPr>
          <a:xfrm>
            <a:off x="5616376" y="4715941"/>
            <a:ext cx="1656202" cy="77930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živiny</a:t>
            </a:r>
          </a:p>
          <a:p>
            <a:r>
              <a:rPr lang="cs-CZ" sz="2400" b="1" dirty="0" smtClean="0"/>
              <a:t>(minerály)</a:t>
            </a:r>
            <a:endParaRPr lang="cs-CZ" sz="2400" b="1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143768" y="4931965"/>
            <a:ext cx="5040560" cy="0"/>
          </a:xfrm>
          <a:prstGeom prst="line">
            <a:avLst/>
          </a:prstGeom>
          <a:ln w="76200">
            <a:solidFill>
              <a:srgbClr val="6F350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824288" y="2771725"/>
            <a:ext cx="1074313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světlo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68304" y="3131765"/>
            <a:ext cx="4641956" cy="55027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ze vzduchu (Slunce)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40312" y="4139877"/>
            <a:ext cx="1620936" cy="55027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z půdy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16576" y="5003973"/>
            <a:ext cx="1620936" cy="55027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z půdy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688384" y="5580037"/>
            <a:ext cx="3045622" cy="779308"/>
          </a:xfrm>
          <a:prstGeom prst="rect">
            <a:avLst/>
          </a:prstGeom>
          <a:solidFill>
            <a:srgbClr val="0080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Vodní rostliny – žijí 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pod vodou (řasy…)</a:t>
            </a:r>
            <a:endParaRPr lang="cs-CZ" sz="2400" b="1" dirty="0">
              <a:solidFill>
                <a:srgbClr val="CCFF99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36456" y="6444133"/>
            <a:ext cx="3174247" cy="77930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oxid uhličitý a kyslík</a:t>
            </a:r>
          </a:p>
          <a:p>
            <a:r>
              <a:rPr lang="cs-CZ" sz="2400" b="1" dirty="0" smtClean="0"/>
              <a:t>berou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z vody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20" name="Picture 4" descr="C:\Documents and Settings\Alena T\Local Settings\Temporary Internet Files\Content.IE5\I0BVL639\MC90043688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1295896" y="6156101"/>
            <a:ext cx="1403574" cy="1403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4" grpId="0"/>
      <p:bldP spid="19" grpId="0"/>
      <p:bldP spid="26" grpId="0"/>
      <p:bldP spid="27" grpId="0"/>
      <p:bldP spid="28" grpId="0"/>
      <p:bldP spid="29" grpId="0"/>
      <p:bldP spid="30" grpId="0" animBg="1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4" name="Picture 16" descr="C:\Documents and Settings\Alena T\Local Settings\Temporary Internet Files\Content.IE5\I0BVL639\MP9004034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8384" y="4571925"/>
            <a:ext cx="1459650" cy="182500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5" name="Picture 7" descr="C:\Documents and Settings\Alena T\Local Settings\Temporary Internet Files\Content.IE5\027WU3ZU\MP9003996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2843734"/>
            <a:ext cx="2808312" cy="22466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>REAKCE NA ZMĚNY TEPLOTY</a:t>
            </a:r>
            <a:endParaRPr lang="cs-CZ" sz="4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16176" y="6952144"/>
            <a:ext cx="3134171" cy="60753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léto a podzim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496696" y="6804173"/>
            <a:ext cx="1210568" cy="60753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zima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32000" y="2483693"/>
            <a:ext cx="7281140" cy="779308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na tyto změny samozřejmě také reagují.</a:t>
            </a:r>
          </a:p>
          <a:p>
            <a:pPr algn="r"/>
            <a:r>
              <a:rPr lang="cs-CZ" sz="2400" b="1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Zkuste podle obrázků popsat, jak.</a:t>
            </a:r>
            <a:endParaRPr lang="cs-CZ" sz="2400" b="1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1800" y="1763613"/>
            <a:ext cx="7515179" cy="55027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jak se během roku mění teplota?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48024" y="6372125"/>
            <a:ext cx="1031051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jaro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2051" name="Picture 3" descr="C:\Documents and Settings\Alena T\Local Settings\Temporary Internet Files\Content.IE5\I0BVL639\MP90040235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43968" y="4787949"/>
            <a:ext cx="1554676" cy="1243741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6" name="Picture 8" descr="C:\Documents and Settings\Alena T\Local Settings\Temporary Internet Files\Content.IE5\Y7RZOU83\MP90042215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1800" y="5075981"/>
            <a:ext cx="1872208" cy="155108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7" name="Picture 9" descr="C:\Documents and Settings\Alena T\Local Settings\Temporary Internet Files\Content.IE5\LV7IRU1Y\MP90040210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88184" y="3419797"/>
            <a:ext cx="1608576" cy="2411686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2" name="Picture 14" descr="C:\Documents and Settings\Alena T\Local Settings\Temporary Internet Files\Content.IE5\7NYZ7OHH\MC90012270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621408">
            <a:off x="4078115" y="5763447"/>
            <a:ext cx="1674223" cy="14580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3" name="Picture 15" descr="C:\Documents and Settings\Alena T\Local Settings\Temporary Internet Files\Content.IE5\HDCMJNQ0\MP90018266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40312" y="3419797"/>
            <a:ext cx="1828800" cy="122224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72" name="Picture 24" descr="C:\Documents and Settings\Alena T\Local Settings\Temporary Internet Files\Content.IE5\I0BVL639\MP900406579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04608" y="3419797"/>
            <a:ext cx="1884992" cy="124892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71" name="Picture 23" descr="C:\Documents and Settings\Alena T\Local Settings\Temporary Internet Files\Content.IE5\VGA6LEDH\MP900438772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416576" y="4355901"/>
            <a:ext cx="1194725" cy="178539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73" name="Picture 25" descr="C:\Documents and Settings\Alena T\Local Settings\Temporary Internet Files\Content.IE5\7NYZ7OHH\MP90042515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424688" y="4931965"/>
            <a:ext cx="1167705" cy="1763614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000"/>
                            </p:stCondLst>
                            <p:childTnLst>
                              <p:par>
                                <p:cTn id="4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000"/>
                            </p:stCondLst>
                            <p:childTnLst>
                              <p:par>
                                <p:cTn id="6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5" grpId="0" animBg="1"/>
      <p:bldP spid="16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Alena T\Local Settings\Temporary Internet Files\Content.IE5\027WU3ZU\MP9003905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872" y="2483693"/>
            <a:ext cx="2609088" cy="365760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Rostliny se pohybují.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2128" y="4067869"/>
            <a:ext cx="3262411" cy="77930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/>
              <a:t>zavírají květy na noc </a:t>
            </a:r>
          </a:p>
          <a:p>
            <a:pPr algn="r"/>
            <a:r>
              <a:rPr lang="cs-CZ" sz="2400" b="1" dirty="0" smtClean="0"/>
              <a:t>a před deštěm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9832" y="6516141"/>
            <a:ext cx="3348974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otáčí květ za sluncem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92040" y="1907629"/>
            <a:ext cx="7058322" cy="10082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Zkuste popsat, jakým způsobem se</a:t>
            </a:r>
          </a:p>
          <a:p>
            <a:pPr algn="r"/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rostlina může pohybovat.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" name="Picture 6" descr="C:\Documents and Settings\Alena T\Local Settings\Temporary Internet Files\Content.IE5\G0CFXXS0\MC9002321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475581"/>
            <a:ext cx="1875576" cy="1782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Obrázek 19" descr="slunečnic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9792" y="5508029"/>
            <a:ext cx="1080120" cy="10324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1" name="Picture 9" descr="C:\Documents and Settings\Alena T\Local Settings\Temporary Internet Files\Content.IE5\Y7RZOU83\MC9001227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48224" y="2915741"/>
            <a:ext cx="2304256" cy="18962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6" name="TextovéPole 25"/>
          <p:cNvSpPr txBox="1"/>
          <p:nvPr/>
        </p:nvSpPr>
        <p:spPr>
          <a:xfrm>
            <a:off x="3921112" y="5003973"/>
            <a:ext cx="6159513" cy="1122800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Když foukne vítr, pohybuje listy 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        – ale to už není pohyb rostliny jako</a:t>
            </a:r>
          </a:p>
          <a:p>
            <a:r>
              <a:rPr lang="cs-CZ" sz="2400" b="1" dirty="0" smtClean="0">
                <a:solidFill>
                  <a:srgbClr val="CCFF99"/>
                </a:solidFill>
              </a:rPr>
              <a:t>           takové!</a:t>
            </a:r>
            <a:endParaRPr lang="cs-CZ" sz="2400" b="1" dirty="0">
              <a:solidFill>
                <a:srgbClr val="CCFF99"/>
              </a:solidFill>
            </a:endParaRPr>
          </a:p>
        </p:txBody>
      </p:sp>
      <p:pic>
        <p:nvPicPr>
          <p:cNvPr id="27" name="Obrázek 26" descr="animace - listy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200552" y="5868069"/>
            <a:ext cx="1409700" cy="137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6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216801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Rostliny rostou a vyvíjejí se.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67904" y="3707829"/>
            <a:ext cx="2878909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Popisujte obrázky.</a:t>
            </a:r>
            <a:endParaRPr lang="cs-CZ" sz="24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71960" y="6300117"/>
            <a:ext cx="7944783" cy="10082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Zkuste si zasadit semínka do květináče</a:t>
            </a:r>
          </a:p>
          <a:p>
            <a:pPr algn="r"/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třídě a pozorujte, jak rostlinka roste.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Alena T\Local Settings\Temporary Internet Files\Content.IE5\IBIYOWO6\MC9002504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84128" y="1187549"/>
            <a:ext cx="2160240" cy="2621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0" name="Picture 4" descr="C:\Documents and Settings\Alena T\Local Settings\Temporary Internet Files\Content.IE5\027WU3ZU\MC9003513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7784" y="1331565"/>
            <a:ext cx="1597937" cy="17880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1" name="Picture 5" descr="C:\Documents and Settings\Alena T\Local Settings\Temporary Internet Files\Content.IE5\LV7IRU1Y\MP9004423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0473" y="1907629"/>
            <a:ext cx="2160239" cy="1620179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Šipka doprava 10"/>
          <p:cNvSpPr/>
          <p:nvPr/>
        </p:nvSpPr>
        <p:spPr>
          <a:xfrm>
            <a:off x="2159992" y="2555701"/>
            <a:ext cx="936104" cy="360040"/>
          </a:xfrm>
          <a:prstGeom prst="rightArrow">
            <a:avLst/>
          </a:prstGeom>
          <a:solidFill>
            <a:srgbClr val="CCFF99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328344" y="2555701"/>
            <a:ext cx="936104" cy="360040"/>
          </a:xfrm>
          <a:prstGeom prst="rightArrow">
            <a:avLst/>
          </a:prstGeom>
          <a:solidFill>
            <a:srgbClr val="CCFF99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2" name="Picture 6" descr="C:\Documents and Settings\Alena T\Local Settings\Temporary Internet Files\Content.IE5\027WU3ZU\MC90012285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7784" y="4283893"/>
            <a:ext cx="1209543" cy="1380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4" name="Picture 8" descr="C:\Documents and Settings\Alena T\Local Settings\Temporary Internet Files\Content.IE5\I0BVL639\MC90043688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2159992" y="4715941"/>
            <a:ext cx="1426468" cy="14264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Šipka doprava 18"/>
          <p:cNvSpPr/>
          <p:nvPr/>
        </p:nvSpPr>
        <p:spPr>
          <a:xfrm>
            <a:off x="1223888" y="5436021"/>
            <a:ext cx="936104" cy="360040"/>
          </a:xfrm>
          <a:prstGeom prst="rightArrow">
            <a:avLst/>
          </a:prstGeom>
          <a:solidFill>
            <a:srgbClr val="CCFF99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5" name="Picture 9" descr="C:\Documents and Settings\Alena T\Local Settings\Temporary Internet Files\Content.IE5\HDCMJNQ0\MC90038312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92240" y="5075981"/>
            <a:ext cx="920643" cy="936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6" name="Picture 10" descr="C:\Documents and Settings\Alena T\Local Settings\Temporary Internet Files\Content.IE5\I0BVL639\MC90005350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20432" y="4571925"/>
            <a:ext cx="836688" cy="147357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7" name="Picture 11" descr="C:\Documents and Settings\Alena T\Local Settings\Temporary Internet Files\Content.IE5\7NYZ7OHH\MC90035970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88584" y="3851845"/>
            <a:ext cx="2270769" cy="22889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Šipka doprava 19"/>
          <p:cNvSpPr/>
          <p:nvPr/>
        </p:nvSpPr>
        <p:spPr>
          <a:xfrm>
            <a:off x="5112320" y="4787949"/>
            <a:ext cx="936104" cy="360040"/>
          </a:xfrm>
          <a:prstGeom prst="rightArrow">
            <a:avLst/>
          </a:prstGeom>
          <a:solidFill>
            <a:srgbClr val="CCFF99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6912520" y="4211885"/>
            <a:ext cx="936104" cy="360040"/>
          </a:xfrm>
          <a:prstGeom prst="rightArrow">
            <a:avLst/>
          </a:prstGeom>
          <a:solidFill>
            <a:srgbClr val="CCFF99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Alena T\Local Settings\Temporary Internet Files\Content.IE5\IBIYOWO6\MC90014978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992640" y="1691604"/>
            <a:ext cx="1233086" cy="14307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1" grpId="0" animBg="1"/>
      <p:bldP spid="12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Rostliny dýchají.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1800" y="1619597"/>
            <a:ext cx="8794375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dýchání nepotřebují světlo, dýchají i ve tmě, tedy i v noci.</a:t>
            </a:r>
            <a:endParaRPr lang="cs-CZ" sz="24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37171" y="6300117"/>
            <a:ext cx="8943454" cy="129457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Nepleťte si dýchání s výživou rostlin – s přijímáním</a:t>
            </a:r>
          </a:p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oxidu uhličitého a „výroby“ kyslíku!</a:t>
            </a:r>
          </a:p>
          <a:p>
            <a:pPr algn="r"/>
            <a:r>
              <a:rPr lang="cs-CZ" sz="28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dýchání jde o malá množství.</a:t>
            </a:r>
            <a:endParaRPr lang="cs-CZ" sz="28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2" name="Picture 6" descr="C:\Documents and Settings\Alena T\Local Settings\Temporary Internet Files\Content.IE5\027WU3ZU\MC9001228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68104" y="2195661"/>
            <a:ext cx="3358131" cy="38336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Šipka doprava 10"/>
          <p:cNvSpPr/>
          <p:nvPr/>
        </p:nvSpPr>
        <p:spPr>
          <a:xfrm rot="2251282">
            <a:off x="2135566" y="3129197"/>
            <a:ext cx="129614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8997625">
            <a:off x="6768504" y="3419797"/>
            <a:ext cx="936104" cy="360040"/>
          </a:xfrm>
          <a:prstGeom prst="rightArrow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63848" y="2555701"/>
            <a:ext cx="1620936" cy="1122800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kyslík</a:t>
            </a:r>
          </a:p>
          <a:p>
            <a:r>
              <a:rPr lang="cs-CZ" sz="2400" b="1" dirty="0" smtClean="0"/>
              <a:t>(malé</a:t>
            </a:r>
          </a:p>
          <a:p>
            <a:r>
              <a:rPr lang="cs-CZ" sz="2400" b="1" dirty="0" smtClean="0"/>
              <a:t>množství)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920632" y="2627709"/>
            <a:ext cx="1620936" cy="146629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oxid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uhličitý</a:t>
            </a:r>
          </a:p>
          <a:p>
            <a:r>
              <a:rPr lang="cs-CZ" sz="2400" b="1" dirty="0" smtClean="0"/>
              <a:t>(malé</a:t>
            </a:r>
          </a:p>
          <a:p>
            <a:r>
              <a:rPr lang="cs-CZ" sz="2400" b="1" dirty="0" smtClean="0"/>
              <a:t>množství)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1" grpId="0" animBg="1"/>
      <p:bldP spid="12" grpId="0" animBg="1"/>
      <p:bldP spid="18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Rostliny vylučují: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2051645"/>
            <a:ext cx="4211389" cy="60753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1. při své výživě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43968" y="6372125"/>
            <a:ext cx="7811734" cy="10082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jste pochopili rozdíl mezi dýcháním </a:t>
            </a:r>
          </a:p>
          <a:p>
            <a:pPr algn="r"/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výživou rostlin?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3491805"/>
            <a:ext cx="3587950" cy="60753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2. při dýchání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25" name="Picture 6" descr="C:\Documents and Settings\Alena T\Local Settings\Temporary Internet Files\Content.IE5\027WU3ZU\MC9001228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08464" y="2051645"/>
            <a:ext cx="1309696" cy="1385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7" name="Šipka doprava 26"/>
          <p:cNvSpPr/>
          <p:nvPr/>
        </p:nvSpPr>
        <p:spPr>
          <a:xfrm rot="1354827">
            <a:off x="5838004" y="2647766"/>
            <a:ext cx="505506" cy="1301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 rot="20259949">
            <a:off x="7859652" y="2476173"/>
            <a:ext cx="365088" cy="130110"/>
          </a:xfrm>
          <a:prstGeom prst="rightArrow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040312" y="1907629"/>
            <a:ext cx="1091945" cy="664789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</a:schemeClr>
                </a:solidFill>
              </a:rPr>
              <a:t>kyslík</a:t>
            </a:r>
          </a:p>
          <a:p>
            <a:r>
              <a:rPr lang="cs-CZ" sz="1600" b="1" dirty="0" smtClean="0">
                <a:solidFill>
                  <a:schemeClr val="tx1">
                    <a:lumMod val="75000"/>
                  </a:schemeClr>
                </a:solidFill>
              </a:rPr>
              <a:t>(maličko)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7848624" y="1403573"/>
            <a:ext cx="1640172" cy="1122800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oxid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uhličitý</a:t>
            </a:r>
          </a:p>
          <a:p>
            <a:r>
              <a:rPr lang="cs-CZ" sz="1600" b="1" dirty="0" smtClean="0">
                <a:solidFill>
                  <a:srgbClr val="FFC000"/>
                </a:solidFill>
                <a:latin typeface="Arial Black" pitchFamily="34" charset="0"/>
              </a:rPr>
              <a:t>(maličko)</a:t>
            </a:r>
          </a:p>
        </p:txBody>
      </p:sp>
      <p:pic>
        <p:nvPicPr>
          <p:cNvPr id="33" name="Picture 6" descr="C:\Documents and Settings\Alena T\Local Settings\Temporary Internet Files\Content.IE5\027WU3ZU\MC9001228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0152" y="4211885"/>
            <a:ext cx="1309696" cy="1385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4" name="Šipka doprava 33"/>
          <p:cNvSpPr/>
          <p:nvPr/>
        </p:nvSpPr>
        <p:spPr>
          <a:xfrm rot="1354827">
            <a:off x="3029692" y="4808006"/>
            <a:ext cx="505506" cy="1301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 rot="20259949">
            <a:off x="5051340" y="4636413"/>
            <a:ext cx="365088" cy="130110"/>
          </a:xfrm>
          <a:prstGeom prst="rightArrow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1727944" y="4211885"/>
            <a:ext cx="1260261" cy="1237254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</a:schemeClr>
                </a:solidFill>
              </a:rPr>
              <a:t>oxid</a:t>
            </a:r>
          </a:p>
          <a:p>
            <a:r>
              <a:rPr lang="cs-CZ" sz="2400" b="1" dirty="0" smtClean="0">
                <a:solidFill>
                  <a:schemeClr val="tx1">
                    <a:lumMod val="75000"/>
                  </a:schemeClr>
                </a:solidFill>
              </a:rPr>
              <a:t>uhličitý</a:t>
            </a:r>
          </a:p>
          <a:p>
            <a:r>
              <a:rPr lang="cs-CZ" sz="1600" b="1" dirty="0" smtClean="0">
                <a:solidFill>
                  <a:schemeClr val="tx1">
                    <a:lumMod val="75000"/>
                  </a:schemeClr>
                </a:solidFill>
              </a:rPr>
              <a:t>(velké</a:t>
            </a:r>
          </a:p>
          <a:p>
            <a:r>
              <a:rPr lang="cs-CZ" sz="1600" b="1" dirty="0" smtClean="0">
                <a:solidFill>
                  <a:schemeClr val="tx1">
                    <a:lumMod val="75000"/>
                  </a:schemeClr>
                </a:solidFill>
              </a:rPr>
              <a:t>množství)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5616376" y="4211885"/>
            <a:ext cx="2013160" cy="779244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kyslík</a:t>
            </a:r>
          </a:p>
          <a:p>
            <a:r>
              <a:rPr lang="cs-CZ" sz="1600" b="1" dirty="0" smtClean="0">
                <a:solidFill>
                  <a:srgbClr val="FFC000"/>
                </a:solidFill>
                <a:latin typeface="Arial Black" pitchFamily="34" charset="0"/>
              </a:rPr>
              <a:t>(velké množství)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27" grpId="0" animBg="1"/>
      <p:bldP spid="28" grpId="0" animBg="1"/>
      <p:bldP spid="29" grpId="0"/>
      <p:bldP spid="30" grpId="0" animBg="1"/>
      <p:bldP spid="34" grpId="0" animBg="1"/>
      <p:bldP spid="35" grpId="0" animBg="1"/>
      <p:bldP spid="36" grpId="0"/>
      <p:bldP spid="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Rostliny se rozmnožují.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1763613"/>
            <a:ext cx="4481143" cy="607531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Kvetoucí rostliny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23888" y="2699717"/>
            <a:ext cx="7739791" cy="100828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marL="457200" indent="-457200"/>
            <a:r>
              <a:rPr lang="cs-CZ" sz="4000" b="1" dirty="0" smtClean="0">
                <a:solidFill>
                  <a:srgbClr val="FFC000"/>
                </a:solidFill>
              </a:rPr>
              <a:t>A -  Semeny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– většinou                                   </a:t>
            </a:r>
          </a:p>
          <a:p>
            <a:pPr marL="457200" indent="-457200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                                       schovaná v plodech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5123" name="Picture 3" descr="C:\Documents and Settings\Alena T\Local Settings\Temporary Internet Files\Content.IE5\7NYZ7OHH\MP9003993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36656" y="1691605"/>
            <a:ext cx="1424982" cy="2136429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5" name="Picture 5" descr="C:\Documents and Settings\Alena T\Local Settings\Temporary Internet Files\Content.IE5\I0BVL639\MC9003312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20432" y="1403573"/>
            <a:ext cx="1791077" cy="17910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1223888" y="3851845"/>
            <a:ext cx="5944236" cy="664789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marL="457200" indent="-457200"/>
            <a:r>
              <a:rPr lang="cs-CZ" sz="4000" b="1" dirty="0" smtClean="0">
                <a:solidFill>
                  <a:srgbClr val="FFC000"/>
                </a:solidFill>
              </a:rPr>
              <a:t>B -  Podzemními částmi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23888" y="5075981"/>
            <a:ext cx="1449416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oddenek</a:t>
            </a:r>
            <a:endParaRPr lang="cs-CZ" sz="24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52080" y="4499917"/>
            <a:ext cx="1072709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cibule</a:t>
            </a:r>
            <a:endParaRPr lang="cs-CZ" sz="24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52480" y="4427909"/>
            <a:ext cx="867525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hlíza</a:t>
            </a:r>
            <a:endParaRPr lang="cs-CZ" sz="24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7" name="Picture 7" descr="C:\Documents and Settings\Alena T\Local Settings\Temporary Internet Files\Content.IE5\IBIYOWO6\MC90014954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28164" y="3491805"/>
            <a:ext cx="1597738" cy="20162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" name="Picture 9" descr="C:\Documents and Settings\Alena T\Local Settings\Temporary Internet Files\Content.IE5\B6JHSBWH\MP9004331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32200" y="4571925"/>
            <a:ext cx="2374501" cy="117289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0" name="TextovéPole 29"/>
          <p:cNvSpPr txBox="1"/>
          <p:nvPr/>
        </p:nvSpPr>
        <p:spPr>
          <a:xfrm>
            <a:off x="1151880" y="5796061"/>
            <a:ext cx="5945838" cy="664789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marL="457200" indent="-457200"/>
            <a:r>
              <a:rPr lang="cs-CZ" sz="4000" b="1" dirty="0" smtClean="0">
                <a:solidFill>
                  <a:srgbClr val="FFC000"/>
                </a:solidFill>
              </a:rPr>
              <a:t>C -  Nadzemními částmi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320232" y="6516141"/>
            <a:ext cx="2900133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odnože (šlahouny)</a:t>
            </a:r>
            <a:endParaRPr lang="cs-CZ" sz="24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9" name="Picture 9" descr="C:\Documents and Settings\Alena T\Local Settings\Temporary Internet Files\Content.IE5\LV7IRU1Y\MC90019788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16576" y="5652045"/>
            <a:ext cx="2341123" cy="19076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0" name="Picture 2" descr="File:Nsr-slika-022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5776" y="3923853"/>
            <a:ext cx="946396" cy="1951534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8" grpId="0"/>
      <p:bldP spid="23" grpId="0"/>
      <p:bldP spid="24" grpId="0"/>
      <p:bldP spid="25" grpId="0"/>
      <p:bldP spid="26" grpId="0"/>
      <p:bldP spid="30" grpId="0"/>
      <p:bldP spid="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Rostliny se rozmnožují.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1763613"/>
            <a:ext cx="5104582" cy="607531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Nekvetoucí rostliny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32000" y="2627709"/>
            <a:ext cx="4347645" cy="664789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marL="457200" indent="-457200"/>
            <a:r>
              <a:rPr lang="cs-CZ" sz="4000" b="1" dirty="0" smtClean="0">
                <a:solidFill>
                  <a:srgbClr val="FFC000"/>
                </a:solidFill>
              </a:rPr>
              <a:t>se množí výtrusy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9793" y="5796061"/>
            <a:ext cx="9145015" cy="1008217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marL="457200" indent="-457200"/>
            <a:r>
              <a:rPr lang="cs-CZ" sz="3200" b="1" dirty="0" smtClean="0">
                <a:solidFill>
                  <a:srgbClr val="FFC000"/>
                </a:solidFill>
              </a:rPr>
              <a:t>   </a:t>
            </a:r>
            <a:r>
              <a:rPr lang="cs-CZ" sz="3200" b="1" dirty="0" smtClean="0">
                <a:solidFill>
                  <a:srgbClr val="6F3505"/>
                </a:solidFill>
                <a:latin typeface="Arial Black" pitchFamily="34" charset="0"/>
              </a:rPr>
              <a:t>Lidé některé rostliny rozmnožují</a:t>
            </a:r>
          </a:p>
          <a:p>
            <a:pPr marL="457200" indent="-457200"/>
            <a:r>
              <a:rPr lang="cs-CZ" sz="3200" b="1" dirty="0" smtClean="0">
                <a:solidFill>
                  <a:srgbClr val="6F3505"/>
                </a:solidFill>
                <a:latin typeface="Arial Black" pitchFamily="34" charset="0"/>
              </a:rPr>
              <a:t>   řízky = část listu, stonku nebo kořene</a:t>
            </a:r>
            <a:endParaRPr lang="cs-CZ" sz="32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pic>
        <p:nvPicPr>
          <p:cNvPr id="5123" name="Picture 3" descr="Soubor:SoriDickson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4488" y="1691604"/>
            <a:ext cx="2880320" cy="3724551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4752280" y="3923853"/>
            <a:ext cx="1766830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kapradina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8" grpId="0"/>
      <p:bldP spid="23" grpId="0" animBg="1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Rostliny mají: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1763613"/>
            <a:ext cx="3005931" cy="607531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- různý tvar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51880" y="2843733"/>
            <a:ext cx="4465818" cy="607531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- různou velikost 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71960" y="3995861"/>
            <a:ext cx="5584457" cy="607531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- různý způsob života 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1800" y="5219997"/>
            <a:ext cx="7056784" cy="951022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marL="457200" indent="-457200"/>
            <a:r>
              <a:rPr lang="cs-CZ" sz="3200" b="1" dirty="0" smtClean="0">
                <a:solidFill>
                  <a:srgbClr val="FFC000"/>
                </a:solidFill>
              </a:rPr>
              <a:t>    </a:t>
            </a:r>
            <a:r>
              <a:rPr lang="cs-CZ" sz="2800" b="1" dirty="0" smtClean="0">
                <a:solidFill>
                  <a:srgbClr val="6F3505"/>
                </a:solidFill>
                <a:latin typeface="Arial Black" pitchFamily="34" charset="0"/>
              </a:rPr>
              <a:t>Zkuste najít na internetu nebo                            v encyklopedii, jaká rostlina je:</a:t>
            </a:r>
            <a:endParaRPr lang="cs-CZ" sz="28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40512" y="6084093"/>
            <a:ext cx="2698154" cy="1122735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- největší</a:t>
            </a:r>
          </a:p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- nejstarší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3074" name="Picture 2" descr="C:\Documents and Settings\Alena T\Local Settings\Temporary Internet Files\Content.IE5\IBIYOWO6\MP9001784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6536" y="1691605"/>
            <a:ext cx="2582999" cy="1726304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 descr="C:\Documents and Settings\Alena T\Local Settings\Temporary Internet Files\Content.IE5\LV7IRU1Y\MP9002894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72360" y="1763613"/>
            <a:ext cx="1390053" cy="211683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IBIYOWO6\MP9003998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44568" y="3707829"/>
            <a:ext cx="2274883" cy="1515996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0" grpId="0" animBg="1"/>
      <p:bldP spid="13" grpId="0" animBg="1"/>
      <p:bldP spid="14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3059757"/>
            <a:ext cx="8568952" cy="3744416"/>
          </a:xfrm>
        </p:spPr>
        <p:txBody>
          <a:bodyPr>
            <a:normAutofit fontScale="92500" lnSpcReduction="10000"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500" dirty="0" smtClean="0"/>
              <a:t>ŠTIKOVÁ, Věra. </a:t>
            </a:r>
            <a:r>
              <a:rPr lang="cs-CZ" sz="1500" i="1" dirty="0" smtClean="0"/>
              <a:t>Já a můj svět</a:t>
            </a:r>
            <a:r>
              <a:rPr lang="cs-CZ" sz="1500" dirty="0" smtClean="0"/>
              <a:t>. Brno: Nová škola, 2008, ISBN 80-7289-097-2. </a:t>
            </a:r>
            <a:endParaRPr lang="cs-CZ" sz="1500" dirty="0" smtClean="0"/>
          </a:p>
          <a:p>
            <a:endParaRPr lang="cs-CZ" sz="1600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5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5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500" b="1" dirty="0" smtClean="0">
                <a:solidFill>
                  <a:schemeClr val="bg1">
                    <a:lumMod val="85000"/>
                  </a:schemeClr>
                </a:solidFill>
              </a:rPr>
              <a:t>Sasanka hajní – oddenek - </a:t>
            </a:r>
            <a:r>
              <a:rPr lang="cs-CZ" sz="1500" dirty="0" smtClean="0"/>
              <a:t>CILENŠEK. </a:t>
            </a:r>
            <a:r>
              <a:rPr lang="cs-CZ" sz="1500" i="1" dirty="0" err="1" smtClean="0"/>
              <a:t>Wikipedia.cz</a:t>
            </a:r>
            <a:r>
              <a:rPr lang="cs-CZ" sz="1500" dirty="0" smtClean="0"/>
              <a:t> [online]. [cit. 14.2.2013]. Dostupný na WWW: </a:t>
            </a:r>
            <a:r>
              <a:rPr lang="cs-CZ" sz="1500" dirty="0" smtClean="0">
                <a:hlinkClick r:id="rId3"/>
              </a:rPr>
              <a:t>http://upload.wikimedia.org/wikipedia/commons/9/97/Nsr-slika-022.png?uselang=cs</a:t>
            </a:r>
            <a:endParaRPr lang="cs-CZ" sz="1500" dirty="0" smtClean="0"/>
          </a:p>
          <a:p>
            <a:r>
              <a:rPr lang="cs-CZ" sz="1500" dirty="0" smtClean="0"/>
              <a:t>Výtrusy kapradí - DANIELCD. </a:t>
            </a:r>
            <a:r>
              <a:rPr lang="cs-CZ" sz="1500" i="1" dirty="0" err="1" smtClean="0"/>
              <a:t>Wikipedia.cz</a:t>
            </a:r>
            <a:r>
              <a:rPr lang="cs-CZ" sz="1500" dirty="0" smtClean="0"/>
              <a:t> [online]. [cit. 14.2.2013]. Dostupný na WWW: </a:t>
            </a:r>
            <a:r>
              <a:rPr lang="cs-CZ" sz="1500" dirty="0" smtClean="0">
                <a:hlinkClick r:id="rId4"/>
              </a:rPr>
              <a:t>http://upload.wikimedia.org/wikipedia/commons/d/d1/SoriDicksonia.jpg</a:t>
            </a:r>
            <a:endParaRPr lang="cs-CZ" sz="1500" dirty="0" smtClean="0"/>
          </a:p>
          <a:p>
            <a:endParaRPr lang="cs-CZ" sz="1400" dirty="0" smtClean="0"/>
          </a:p>
          <a:p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1838</TotalTime>
  <Words>568</Words>
  <Application>Microsoft Office PowerPoint</Application>
  <PresentationFormat>Vlastní</PresentationFormat>
  <Paragraphs>140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Snímek 1</vt:lpstr>
      <vt:lpstr>Snímek 2</vt:lpstr>
      <vt:lpstr>ZDROJ KYSLÍKU NA ZEMI</vt:lpstr>
      <vt:lpstr>Odkud berou rostliny svou výživu?</vt:lpstr>
      <vt:lpstr>REAKCE NA ZMĚNY TEPLOTY</vt:lpstr>
      <vt:lpstr>Rostliny se pohybují.</vt:lpstr>
      <vt:lpstr>Rostliny rostou a vyvíjejí se.</vt:lpstr>
      <vt:lpstr>Rostliny dýchají.</vt:lpstr>
      <vt:lpstr>Rostliny vylučují:</vt:lpstr>
      <vt:lpstr>Rostliny se rozmnožují.</vt:lpstr>
      <vt:lpstr>Rostliny se rozmnožují.</vt:lpstr>
      <vt:lpstr>Rostliny mají: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Znaky rostlin</dc:title>
  <dc:subject>Prvouka 3</dc:subject>
  <dc:creator>Mgr. Jana Kneřová</dc:creator>
  <cp:lastModifiedBy>Alena T.</cp:lastModifiedBy>
  <cp:revision>220</cp:revision>
  <cp:lastPrinted>1601-01-01T00:00:00Z</cp:lastPrinted>
  <dcterms:created xsi:type="dcterms:W3CDTF">2011-08-21T18:05:50Z</dcterms:created>
  <dcterms:modified xsi:type="dcterms:W3CDTF">2013-02-14T22:26:08Z</dcterms:modified>
  <cp:category>Živá příroda</cp:category>
</cp:coreProperties>
</file>