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876" r:id="rId1"/>
  </p:sldMasterIdLst>
  <p:notesMasterIdLst>
    <p:notesMasterId r:id="rId13"/>
  </p:notesMasterIdLst>
  <p:sldIdLst>
    <p:sldId id="256" r:id="rId2"/>
    <p:sldId id="257" r:id="rId3"/>
    <p:sldId id="269" r:id="rId4"/>
    <p:sldId id="270" r:id="rId5"/>
    <p:sldId id="276" r:id="rId6"/>
    <p:sldId id="275" r:id="rId7"/>
    <p:sldId id="274" r:id="rId8"/>
    <p:sldId id="278" r:id="rId9"/>
    <p:sldId id="277" r:id="rId10"/>
    <p:sldId id="279" r:id="rId11"/>
    <p:sldId id="267" r:id="rId12"/>
  </p:sldIdLst>
  <p:sldSz cx="10080625" cy="7559675"/>
  <p:notesSz cx="7559675" cy="10691813"/>
  <p:defaultTextStyle>
    <a:defPPr>
      <a:defRPr lang="en-GB"/>
    </a:defPPr>
    <a:lvl1pPr algn="l" defTabSz="44912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742719" indent="-285662" algn="l" defTabSz="44912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1142643" indent="-228529" algn="l" defTabSz="44912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599702" indent="-228529" algn="l" defTabSz="44912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2056760" indent="-228529" algn="l" defTabSz="44912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5289" algn="l" defTabSz="914115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2347" algn="l" defTabSz="914115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199405" algn="l" defTabSz="914115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6462" algn="l" defTabSz="914115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chemeClr val="tx1"/>
    </p:penClr>
  </p:showPr>
  <p:clrMru>
    <a:srgbClr val="CCFF99"/>
    <a:srgbClr val="006600"/>
    <a:srgbClr val="B08200"/>
    <a:srgbClr val="008000"/>
    <a:srgbClr val="663300"/>
    <a:srgbClr val="996633"/>
    <a:srgbClr val="6F3505"/>
    <a:srgbClr val="CC9900"/>
    <a:srgbClr val="800000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8FB837D-C827-4EFA-A057-4D05807E0F7C}" styleName="Styl s motivem 1 – zvýraznění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E269D01E-BC32-4049-B463-5C60D7B0CCD2}" styleName="Styl s motivem 2 – zvýraznění 4">
    <a:tblBg>
      <a:fillRef idx="3">
        <a:schemeClr val="accent4"/>
      </a:fillRef>
      <a:effectRef idx="3">
        <a:schemeClr val="accent4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4">
                <a:tint val="50000"/>
              </a:schemeClr>
            </a:lnRef>
          </a:left>
          <a:right>
            <a:lnRef idx="1">
              <a:schemeClr val="accent4">
                <a:tint val="50000"/>
              </a:schemeClr>
            </a:lnRef>
          </a:right>
          <a:top>
            <a:lnRef idx="1">
              <a:schemeClr val="accent4">
                <a:tint val="50000"/>
              </a:schemeClr>
            </a:lnRef>
          </a:top>
          <a:bottom>
            <a:lnRef idx="1">
              <a:schemeClr val="accent4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D113A9D2-9D6B-4929-AA2D-F23B5EE8CBE7}" styleName="Styl s motivem 2 – zvýraznění 1">
    <a:tblBg>
      <a:fillRef idx="3">
        <a:schemeClr val="accent1"/>
      </a:fillRef>
      <a:effectRef idx="3">
        <a:schemeClr val="accent1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1">
                <a:tint val="50000"/>
              </a:schemeClr>
            </a:lnRef>
          </a:left>
          <a:right>
            <a:lnRef idx="1">
              <a:schemeClr val="accent1">
                <a:tint val="50000"/>
              </a:schemeClr>
            </a:lnRef>
          </a:right>
          <a:top>
            <a:lnRef idx="1">
              <a:schemeClr val="accent1">
                <a:tint val="50000"/>
              </a:schemeClr>
            </a:lnRef>
          </a:top>
          <a:bottom>
            <a:lnRef idx="1">
              <a:schemeClr val="accent1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2D5ABB26-0587-4C30-8999-92F81FD0307C}" styleName="Bez stylu, bez mřížky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69C7853C-536D-4A76-A0AE-DD22124D55A5}" styleName="Styl s motivem 1 – zvýraznění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D03447BB-5D67-496B-8E87-E561075AD55C}" styleName="Tmavý styl 1 – zvýraznění 3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wholeTbl>
    <a:band1H>
      <a:tcStyle>
        <a:tcBdr/>
        <a:fill>
          <a:solidFill>
            <a:schemeClr val="accent3">
              <a:shade val="60000"/>
            </a:schemeClr>
          </a:solidFill>
        </a:fill>
      </a:tcStyle>
    </a:band1H>
    <a:band1V>
      <a:tcStyle>
        <a:tcBdr/>
        <a:fill>
          <a:solidFill>
            <a:schemeClr val="accent3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3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3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3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306799F8-075E-4A3A-A7F6-7FBC6576F1A4}" styleName="Styl s motivem 2 – zvýraznění 3">
    <a:tblBg>
      <a:fillRef idx="3">
        <a:schemeClr val="accent3"/>
      </a:fillRef>
      <a:effectRef idx="3">
        <a:schemeClr val="accent3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3">
                <a:tint val="50000"/>
              </a:schemeClr>
            </a:lnRef>
          </a:left>
          <a:right>
            <a:lnRef idx="1">
              <a:schemeClr val="accent3">
                <a:tint val="50000"/>
              </a:schemeClr>
            </a:lnRef>
          </a:right>
          <a:top>
            <a:lnRef idx="1">
              <a:schemeClr val="accent3">
                <a:tint val="50000"/>
              </a:schemeClr>
            </a:lnRef>
          </a:top>
          <a:bottom>
            <a:lnRef idx="1">
              <a:schemeClr val="accent3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0" d="100"/>
          <a:sy n="70" d="100"/>
        </p:scale>
        <p:origin x="-948" y="-462"/>
      </p:cViewPr>
      <p:guideLst>
        <p:guide orient="horz" pos="2161"/>
        <p:guide pos="2880"/>
      </p:guideLst>
    </p:cSldViewPr>
  </p:slideViewPr>
  <p:outlineViewPr>
    <p:cViewPr varScale="1">
      <p:scale>
        <a:sx n="170" d="200"/>
        <a:sy n="170" d="200"/>
      </p:scale>
      <p:origin x="-780" y="-84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59" d="100"/>
          <a:sy n="59" d="100"/>
        </p:scale>
        <p:origin x="-1752" y="-72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9" name="Rectangle 1"/>
          <p:cNvSpPr>
            <a:spLocks noGrp="1" noRot="1" noChangeAspect="1" noChangeArrowheads="1"/>
          </p:cNvSpPr>
          <p:nvPr>
            <p:ph type="sldImg"/>
          </p:nvPr>
        </p:nvSpPr>
        <p:spPr bwMode="auto">
          <a:xfrm>
            <a:off x="1312863" y="1027113"/>
            <a:ext cx="4932362" cy="36988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sp>
      <p:sp>
        <p:nvSpPr>
          <p:cNvPr id="2050" name="Rectangle 2"/>
          <p:cNvSpPr>
            <a:spLocks noGrp="1" noChangeArrowheads="1"/>
          </p:cNvSpPr>
          <p:nvPr>
            <p:ph type="body"/>
          </p:nvPr>
        </p:nvSpPr>
        <p:spPr bwMode="auto">
          <a:xfrm>
            <a:off x="1169988" y="5086350"/>
            <a:ext cx="5224462" cy="41052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endParaRPr lang="cs-CZ" smtClean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defTabSz="44912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1pPr>
    <a:lvl2pPr marL="742719" indent="-285662" algn="l" defTabSz="44912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2pPr>
    <a:lvl3pPr marL="1142643" indent="-228529" algn="l" defTabSz="44912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3pPr>
    <a:lvl4pPr marL="1599702" indent="-228529" algn="l" defTabSz="44912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4pPr>
    <a:lvl5pPr marL="2056760" indent="-228529" algn="l" defTabSz="44912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5pPr>
    <a:lvl6pPr marL="2285289" algn="l" defTabSz="91411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2347" algn="l" defTabSz="91411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199405" algn="l" defTabSz="91411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6462" algn="l" defTabSz="91411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9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312863" y="1027113"/>
            <a:ext cx="4933950" cy="3700462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2290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1169988" y="5086350"/>
            <a:ext cx="5226050" cy="4106863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Opakování – žáci postupně popisují obrázek,</a:t>
            </a:r>
            <a:r>
              <a:rPr lang="cs-CZ" baseline="0" dirty="0" smtClean="0"/>
              <a:t> doplňují názvy</a:t>
            </a:r>
            <a:endParaRPr lang="cs-CZ"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Žáci</a:t>
            </a:r>
            <a:r>
              <a:rPr lang="cs-CZ" baseline="0" dirty="0" smtClean="0"/>
              <a:t> hledají odpovědi na otázky. Kontrola dalším kliknutím jako shrnutí.</a:t>
            </a:r>
            <a:endParaRPr lang="cs-CZ" dirty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Žáci odpovídají na naznačené otázky – kliknutím se pak objeví kontrola.</a:t>
            </a:r>
            <a:endParaRPr lang="cs-CZ" dirty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Z8ci</a:t>
            </a:r>
            <a:r>
              <a:rPr lang="cs-CZ" baseline="0" dirty="0" smtClean="0"/>
              <a:t> mohou jmenovat i další rostliny.</a:t>
            </a:r>
            <a:endParaRPr lang="cs-CZ" dirty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Žáci jmenují i další příklady různých</a:t>
            </a:r>
            <a:r>
              <a:rPr lang="cs-CZ" baseline="0" dirty="0" smtClean="0"/>
              <a:t> rostlin.</a:t>
            </a:r>
            <a:endParaRPr lang="cs-CZ" dirty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Z8ci</a:t>
            </a:r>
            <a:r>
              <a:rPr lang="cs-CZ" baseline="0" dirty="0" smtClean="0"/>
              <a:t> mohou jmenovat i další rostliny.</a:t>
            </a:r>
            <a:endParaRPr lang="cs-CZ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olný tvar 6"/>
          <p:cNvSpPr>
            <a:spLocks/>
          </p:cNvSpPr>
          <p:nvPr/>
        </p:nvSpPr>
        <p:spPr bwMode="auto">
          <a:xfrm>
            <a:off x="0" y="5238339"/>
            <a:ext cx="10080625" cy="2329149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100794" tIns="50397" rIns="100794" bIns="50397" anchor="t" compatLnSpc="1"/>
          <a:lstStyle/>
          <a:p>
            <a:endParaRPr kumimoji="0" lang="en-US"/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6730918" y="0"/>
            <a:ext cx="3349708" cy="7559675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100794" tIns="50397" rIns="100794" bIns="50397" anchor="t" compatLnSpc="1"/>
          <a:lstStyle/>
          <a:p>
            <a:endParaRPr kumimoji="0" lang="en-US"/>
          </a:p>
        </p:txBody>
      </p:sp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473013" y="3679042"/>
            <a:ext cx="7143803" cy="2536691"/>
          </a:xfrm>
        </p:spPr>
        <p:txBody>
          <a:bodyPr rIns="50397" anchor="t"/>
          <a:lstStyle>
            <a:lvl1pPr algn="r">
              <a:defRPr lang="en-US" b="1" cap="all" baseline="0" dirty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477408" y="1702869"/>
            <a:ext cx="7143803" cy="1931917"/>
          </a:xfrm>
        </p:spPr>
        <p:txBody>
          <a:bodyPr tIns="0" rIns="50397" bIns="0" anchor="b">
            <a:normAutofit/>
          </a:bodyPr>
          <a:lstStyle>
            <a:lvl1pPr marL="0" indent="0" algn="r">
              <a:buNone/>
              <a:defRPr sz="2200">
                <a:solidFill>
                  <a:schemeClr val="tx1"/>
                </a:solidFill>
                <a:effectLst/>
              </a:defRPr>
            </a:lvl1pPr>
            <a:lvl2pPr marL="503972" indent="0" algn="ctr">
              <a:buNone/>
            </a:lvl2pPr>
            <a:lvl3pPr marL="1007943" indent="0" algn="ctr">
              <a:buNone/>
            </a:lvl3pPr>
            <a:lvl4pPr marL="1511915" indent="0" algn="ctr">
              <a:buNone/>
            </a:lvl4pPr>
            <a:lvl5pPr marL="2015886" indent="0" algn="ctr">
              <a:buNone/>
            </a:lvl5pPr>
            <a:lvl6pPr marL="2519858" indent="0" algn="ctr">
              <a:buNone/>
            </a:lvl6pPr>
            <a:lvl7pPr marL="3023829" indent="0" algn="ctr">
              <a:buNone/>
            </a:lvl7pPr>
            <a:lvl8pPr marL="3527801" indent="0" algn="ctr">
              <a:buNone/>
            </a:lvl8pPr>
            <a:lvl9pPr marL="4031772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56266C-A932-4797-A742-7BB4CAE8A728}" type="datetimeFigureOut">
              <a:rPr lang="cs-CZ" smtClean="0"/>
              <a:pPr/>
              <a:t>16.2.2013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82976-A30C-47ED-A100-942F72716B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56266C-A932-4797-A742-7BB4CAE8A728}" type="datetimeFigureOut">
              <a:rPr lang="cs-CZ" smtClean="0"/>
              <a:pPr/>
              <a:t>16.2.2013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82976-A30C-47ED-A100-942F72716B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olný tvar 6"/>
          <p:cNvSpPr>
            <a:spLocks/>
          </p:cNvSpPr>
          <p:nvPr/>
        </p:nvSpPr>
        <p:spPr bwMode="auto">
          <a:xfrm>
            <a:off x="0" y="5238339"/>
            <a:ext cx="10080625" cy="2329149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100794" tIns="50397" rIns="100794" bIns="50397" anchor="t" compatLnSpc="1"/>
          <a:lstStyle/>
          <a:p>
            <a:endParaRPr kumimoji="0" lang="en-US"/>
          </a:p>
        </p:txBody>
      </p:sp>
      <p:sp>
        <p:nvSpPr>
          <p:cNvPr id="9" name="Volný tvar 8"/>
          <p:cNvSpPr>
            <a:spLocks/>
          </p:cNvSpPr>
          <p:nvPr/>
        </p:nvSpPr>
        <p:spPr bwMode="auto">
          <a:xfrm>
            <a:off x="6730918" y="0"/>
            <a:ext cx="3349708" cy="7559675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100794" tIns="50397" rIns="100794" bIns="50397" anchor="t" compatLnSpc="1"/>
          <a:lstStyle/>
          <a:p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56047" y="3950517"/>
            <a:ext cx="7308453" cy="2013227"/>
          </a:xfrm>
        </p:spPr>
        <p:txBody>
          <a:bodyPr tIns="0" bIns="0" anchor="t"/>
          <a:lstStyle>
            <a:lvl1pPr algn="l">
              <a:buNone/>
              <a:defRPr sz="4600" b="1" cap="none" baseline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56047" y="2740134"/>
            <a:ext cx="7308453" cy="1175826"/>
          </a:xfrm>
        </p:spPr>
        <p:txBody>
          <a:bodyPr lIns="50397" tIns="0" rIns="50397" bIns="0" anchor="b"/>
          <a:lstStyle>
            <a:lvl1pPr marL="0" indent="0" algn="l">
              <a:buNone/>
              <a:defRPr sz="2200">
                <a:solidFill>
                  <a:schemeClr val="tx1"/>
                </a:solidFill>
                <a:effectLst/>
              </a:defRPr>
            </a:lvl1pPr>
            <a:lvl2pPr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56266C-A932-4797-A742-7BB4CAE8A728}" type="datetimeFigureOut">
              <a:rPr lang="cs-CZ" smtClean="0"/>
              <a:pPr/>
              <a:t>16.2.2013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82976-A30C-47ED-A100-942F72716B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4031" y="302737"/>
            <a:ext cx="8232510" cy="1259946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504031" y="1763925"/>
            <a:ext cx="4032250" cy="498903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704292" y="1763925"/>
            <a:ext cx="4032250" cy="498903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56266C-A932-4797-A742-7BB4CAE8A728}" type="datetimeFigureOut">
              <a:rPr lang="cs-CZ" smtClean="0"/>
              <a:pPr/>
              <a:t>16.2.2013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82976-A30C-47ED-A100-942F72716B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4031" y="300987"/>
            <a:ext cx="9072563" cy="1259946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504031" y="6047740"/>
            <a:ext cx="4454027" cy="923960"/>
          </a:xfrm>
        </p:spPr>
        <p:txBody>
          <a:bodyPr anchor="t"/>
          <a:lstStyle>
            <a:lvl1pPr marL="0" indent="0">
              <a:buNone/>
              <a:defRPr sz="2600" b="1">
                <a:solidFill>
                  <a:schemeClr val="accent1"/>
                </a:solidFill>
              </a:defRPr>
            </a:lvl1pPr>
            <a:lvl2pPr>
              <a:buNone/>
              <a:defRPr sz="2200" b="1"/>
            </a:lvl2pPr>
            <a:lvl3pPr>
              <a:buNone/>
              <a:defRPr sz="2000" b="1"/>
            </a:lvl3pPr>
            <a:lvl4pPr>
              <a:buNone/>
              <a:defRPr sz="1800" b="1"/>
            </a:lvl4pPr>
            <a:lvl5pPr>
              <a:buNone/>
              <a:defRPr sz="18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5120818" y="6047740"/>
            <a:ext cx="4455776" cy="923960"/>
          </a:xfrm>
        </p:spPr>
        <p:txBody>
          <a:bodyPr anchor="t"/>
          <a:lstStyle>
            <a:lvl1pPr marL="0" indent="0">
              <a:buNone/>
              <a:defRPr sz="2600" b="1">
                <a:solidFill>
                  <a:schemeClr val="accent1"/>
                </a:solidFill>
              </a:defRPr>
            </a:lvl1pPr>
            <a:lvl2pPr>
              <a:buNone/>
              <a:defRPr sz="2200" b="1"/>
            </a:lvl2pPr>
            <a:lvl3pPr>
              <a:buNone/>
              <a:defRPr sz="2000" b="1"/>
            </a:lvl3pPr>
            <a:lvl4pPr>
              <a:buNone/>
              <a:defRPr sz="1800" b="1"/>
            </a:lvl4pPr>
            <a:lvl5pPr>
              <a:buNone/>
              <a:defRPr sz="18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504031" y="1672115"/>
            <a:ext cx="4454027" cy="4345064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5120818" y="1672115"/>
            <a:ext cx="4455776" cy="4345064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56266C-A932-4797-A742-7BB4CAE8A728}" type="datetimeFigureOut">
              <a:rPr lang="cs-CZ" smtClean="0"/>
              <a:pPr/>
              <a:t>16.2.2013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82976-A30C-47ED-A100-942F72716B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4031" y="302387"/>
            <a:ext cx="8235871" cy="1259946"/>
          </a:xfrm>
        </p:spPr>
        <p:txBody>
          <a:bodyPr anchor="ctr"/>
          <a:lstStyle>
            <a:lvl1pPr algn="l">
              <a:defRPr sz="510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56266C-A932-4797-A742-7BB4CAE8A728}" type="datetimeFigureOut">
              <a:rPr lang="cs-CZ" smtClean="0"/>
              <a:pPr/>
              <a:t>16.2.2013</a:t>
            </a:fld>
            <a:endParaRPr lang="cs-CZ"/>
          </a:p>
        </p:txBody>
      </p:sp>
      <p:sp>
        <p:nvSpPr>
          <p:cNvPr id="8" name="Zástupný symbol pro číslo snímku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C0182976-A30C-47ED-A100-942F72716BE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Zástupný symbol pro zápatí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56266C-A932-4797-A742-7BB4CAE8A728}" type="datetimeFigureOut">
              <a:rPr lang="cs-CZ" smtClean="0"/>
              <a:pPr/>
              <a:t>16.2.2013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82976-A30C-47ED-A100-942F72716B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4031" y="1306825"/>
            <a:ext cx="3528219" cy="804965"/>
          </a:xfrm>
        </p:spPr>
        <p:txBody>
          <a:bodyPr tIns="0" bIns="0" anchor="t"/>
          <a:lstStyle>
            <a:lvl1pPr algn="l">
              <a:buNone/>
              <a:defRPr sz="2000" b="1">
                <a:solidFill>
                  <a:schemeClr val="accent1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504031" y="236363"/>
            <a:ext cx="3024188" cy="1007957"/>
          </a:xfrm>
        </p:spPr>
        <p:txBody>
          <a:bodyPr lIns="50397" tIns="0" rIns="50397" bIns="0" anchor="b"/>
          <a:lstStyle>
            <a:lvl1pPr marL="0" indent="0" algn="l">
              <a:buNone/>
              <a:defRPr sz="1500"/>
            </a:lvl1pPr>
            <a:lvl2pPr>
              <a:buNone/>
              <a:defRPr sz="1300"/>
            </a:lvl2pPr>
            <a:lvl3pPr>
              <a:buNone/>
              <a:defRPr sz="1100"/>
            </a:lvl3pPr>
            <a:lvl4pPr>
              <a:buNone/>
              <a:defRPr sz="1000"/>
            </a:lvl4pPr>
            <a:lvl5pPr>
              <a:buNone/>
              <a:defRPr sz="10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504031" y="2183906"/>
            <a:ext cx="7812484" cy="4199819"/>
          </a:xfrm>
        </p:spPr>
        <p:txBody>
          <a:bodyPr/>
          <a:lstStyle>
            <a:lvl1pPr>
              <a:defRPr sz="3100"/>
            </a:lvl1pPr>
            <a:lvl2pPr>
              <a:defRPr sz="2600"/>
            </a:lvl2pPr>
            <a:lvl3pPr>
              <a:defRPr sz="2400"/>
            </a:lvl3pPr>
            <a:lvl4pPr>
              <a:defRPr sz="2200"/>
            </a:lvl4pPr>
            <a:lvl5pPr>
              <a:defRPr sz="22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56266C-A932-4797-A742-7BB4CAE8A728}" type="datetimeFigureOut">
              <a:rPr lang="cs-CZ" smtClean="0"/>
              <a:pPr/>
              <a:t>16.2.2013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991918" y="7079137"/>
            <a:ext cx="840052" cy="402483"/>
          </a:xfrm>
        </p:spPr>
        <p:txBody>
          <a:bodyPr/>
          <a:lstStyle/>
          <a:p>
            <a:fld id="{C0182976-A30C-47ED-A100-942F72716B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125911" y="1880228"/>
            <a:ext cx="3366677" cy="1382091"/>
          </a:xfrm>
        </p:spPr>
        <p:txBody>
          <a:bodyPr anchor="b"/>
          <a:lstStyle>
            <a:lvl1pPr algn="l">
              <a:buNone/>
              <a:defRPr sz="2400" b="1">
                <a:solidFill>
                  <a:schemeClr val="accent1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174781" y="1124259"/>
            <a:ext cx="4536281" cy="4535805"/>
          </a:xfrm>
          <a:prstGeom prst="ellipse">
            <a:avLst/>
          </a:prstGeom>
          <a:solidFill>
            <a:schemeClr val="bg2">
              <a:shade val="50000"/>
            </a:schemeClr>
          </a:solidFill>
          <a:ln w="50800" cap="flat">
            <a:solidFill>
              <a:schemeClr val="bg2"/>
            </a:solidFill>
            <a:miter lim="800000"/>
          </a:ln>
          <a:effectLst>
            <a:outerShdw blurRad="152000" dist="345000" dir="5400000" sx="-80000" sy="-18000" rotWithShape="0">
              <a:srgbClr val="000000">
                <a:alpha val="25000"/>
              </a:srgbClr>
            </a:outerShdw>
          </a:effectLst>
          <a:scene3d>
            <a:camera prst="orthographicFront"/>
            <a:lightRig rig="contrasting" dir="t">
              <a:rot lat="0" lon="0" rev="2400000"/>
            </a:lightRig>
          </a:scene3d>
          <a:sp3d contourW="7620">
            <a:bevelT w="63500" h="63500"/>
            <a:contourClr>
              <a:schemeClr val="bg2">
                <a:shade val="50000"/>
              </a:schemeClr>
            </a:contourClr>
          </a:sp3d>
        </p:spPr>
        <p:txBody>
          <a:bodyPr/>
          <a:lstStyle>
            <a:lvl1pPr marL="0" indent="0">
              <a:buNone/>
              <a:defRPr sz="35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125913" y="3305583"/>
            <a:ext cx="3366675" cy="2935996"/>
          </a:xfrm>
        </p:spPr>
        <p:txBody>
          <a:bodyPr lIns="50397" rIns="50397"/>
          <a:lstStyle>
            <a:lvl1pPr marL="0" indent="0">
              <a:buFontTx/>
              <a:buNone/>
              <a:defRPr sz="1300"/>
            </a:lvl1pPr>
            <a:lvl2pPr>
              <a:buFontTx/>
              <a:buNone/>
              <a:defRPr sz="1300"/>
            </a:lvl2pPr>
            <a:lvl3pPr>
              <a:buFontTx/>
              <a:buNone/>
              <a:defRPr sz="1100"/>
            </a:lvl3pPr>
            <a:lvl4pPr>
              <a:buFontTx/>
              <a:buNone/>
              <a:defRPr sz="1000"/>
            </a:lvl4pPr>
            <a:lvl5pPr>
              <a:buFontTx/>
              <a:buNone/>
              <a:defRPr sz="10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504031" y="7079137"/>
            <a:ext cx="2352146" cy="402483"/>
          </a:xfrm>
        </p:spPr>
        <p:txBody>
          <a:bodyPr/>
          <a:lstStyle/>
          <a:p>
            <a:fld id="{EA56266C-A932-4797-A742-7BB4CAE8A728}" type="datetimeFigureOut">
              <a:rPr lang="cs-CZ" smtClean="0"/>
              <a:pPr/>
              <a:t>16.2.2013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82976-A30C-47ED-A100-942F72716B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56266C-A932-4797-A742-7BB4CAE8A728}" type="datetimeFigureOut">
              <a:rPr lang="cs-CZ" smtClean="0"/>
              <a:pPr/>
              <a:t>16.2.2013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82976-A30C-47ED-A100-942F72716B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7308453" y="302738"/>
            <a:ext cx="2268141" cy="6450223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504031" y="302738"/>
            <a:ext cx="6636411" cy="6450223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56266C-A932-4797-A742-7BB4CAE8A728}" type="datetimeFigureOut">
              <a:rPr lang="cs-CZ" smtClean="0"/>
              <a:pPr/>
              <a:t>16.2.2013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82976-A30C-47ED-A100-942F72716B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66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Volný tvar 11"/>
          <p:cNvSpPr>
            <a:spLocks/>
          </p:cNvSpPr>
          <p:nvPr/>
        </p:nvSpPr>
        <p:spPr bwMode="auto">
          <a:xfrm>
            <a:off x="0" y="5238339"/>
            <a:ext cx="10080625" cy="2329149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100794" tIns="50397" rIns="100794" bIns="50397" anchor="t" compatLnSpc="1"/>
          <a:lstStyle/>
          <a:p>
            <a:endParaRPr kumimoji="0" lang="en-US"/>
          </a:p>
        </p:txBody>
      </p:sp>
      <p:sp>
        <p:nvSpPr>
          <p:cNvPr id="16" name="Volný tvar 15"/>
          <p:cNvSpPr>
            <a:spLocks/>
          </p:cNvSpPr>
          <p:nvPr/>
        </p:nvSpPr>
        <p:spPr bwMode="auto">
          <a:xfrm>
            <a:off x="8064500" y="0"/>
            <a:ext cx="2016125" cy="7559675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2082" y="1734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100794" tIns="50397" rIns="100794" bIns="50397" anchor="t" compatLnSpc="1"/>
          <a:lstStyle/>
          <a:p>
            <a:endParaRPr kumimoji="0" lang="en-US"/>
          </a:p>
        </p:txBody>
      </p: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504031" y="302737"/>
            <a:ext cx="8232510" cy="1259946"/>
          </a:xfrm>
          <a:prstGeom prst="rect">
            <a:avLst/>
          </a:prstGeom>
        </p:spPr>
        <p:txBody>
          <a:bodyPr vert="horz" lIns="50397" tIns="50397" rIns="50397" bIns="50397" anchor="ctr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504031" y="1763925"/>
            <a:ext cx="8232510" cy="4989036"/>
          </a:xfrm>
          <a:prstGeom prst="rect">
            <a:avLst/>
          </a:prstGeom>
        </p:spPr>
        <p:txBody>
          <a:bodyPr vert="horz" lIns="100794" tIns="50397" rIns="100794" bIns="50397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504031" y="7079137"/>
            <a:ext cx="2352146" cy="402483"/>
          </a:xfrm>
          <a:prstGeom prst="rect">
            <a:avLst/>
          </a:prstGeom>
        </p:spPr>
        <p:txBody>
          <a:bodyPr vert="horz" lIns="100794" tIns="50397" rIns="100794" bIns="0" anchor="b"/>
          <a:lstStyle>
            <a:lvl1pPr algn="l" eaLnBrk="1" latinLnBrk="0" hangingPunct="1">
              <a:defRPr kumimoji="0" sz="11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EA56266C-A932-4797-A742-7BB4CAE8A728}" type="datetimeFigureOut">
              <a:rPr lang="cs-CZ" smtClean="0"/>
              <a:pPr/>
              <a:t>16.2.2013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3444214" y="7079137"/>
            <a:ext cx="3192198" cy="402483"/>
          </a:xfrm>
          <a:prstGeom prst="rect">
            <a:avLst/>
          </a:prstGeom>
        </p:spPr>
        <p:txBody>
          <a:bodyPr vert="horz" lIns="0" tIns="50397" rIns="0" bIns="0" anchor="b"/>
          <a:lstStyle>
            <a:lvl1pPr algn="ctr" eaLnBrk="1" latinLnBrk="0" hangingPunct="1">
              <a:defRPr kumimoji="0" sz="11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8988557" y="7079137"/>
            <a:ext cx="840052" cy="402483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1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C0182976-A30C-47ED-A100-942F72716BEC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877" r:id="rId1"/>
    <p:sldLayoutId id="2147483878" r:id="rId2"/>
    <p:sldLayoutId id="2147483879" r:id="rId3"/>
    <p:sldLayoutId id="2147483880" r:id="rId4"/>
    <p:sldLayoutId id="2147483881" r:id="rId5"/>
    <p:sldLayoutId id="2147483882" r:id="rId6"/>
    <p:sldLayoutId id="2147483883" r:id="rId7"/>
    <p:sldLayoutId id="2147483884" r:id="rId8"/>
    <p:sldLayoutId id="2147483885" r:id="rId9"/>
    <p:sldLayoutId id="2147483886" r:id="rId10"/>
    <p:sldLayoutId id="2147483887" r:id="rId11"/>
  </p:sldLayoutIdLst>
  <p:txStyles>
    <p:titleStyle>
      <a:lvl1pPr algn="l" rtl="0" eaLnBrk="1" latinLnBrk="0" hangingPunct="1">
        <a:spcBef>
          <a:spcPct val="0"/>
        </a:spcBef>
        <a:buNone/>
        <a:defRPr kumimoji="0" sz="51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63654" indent="-423336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300" kern="1200">
          <a:solidFill>
            <a:schemeClr val="tx1"/>
          </a:solidFill>
          <a:latin typeface="+mn-lt"/>
          <a:ea typeface="+mn-ea"/>
          <a:cs typeface="+mn-cs"/>
        </a:defRPr>
      </a:lvl1pPr>
      <a:lvl2pPr marL="796275" indent="-302383" algn="l" rtl="0" eaLnBrk="1" latinLnBrk="0" hangingPunct="1">
        <a:spcBef>
          <a:spcPct val="20000"/>
        </a:spcBef>
        <a:buClr>
          <a:schemeClr val="accent1"/>
        </a:buClr>
        <a:buSzPct val="90000"/>
        <a:buFont typeface="Wingdings 2"/>
        <a:buChar char=""/>
        <a:defRPr kumimoji="0" sz="2900" kern="1200">
          <a:solidFill>
            <a:schemeClr val="tx1"/>
          </a:solidFill>
          <a:latin typeface="+mn-lt"/>
          <a:ea typeface="+mn-ea"/>
          <a:cs typeface="+mn-cs"/>
        </a:defRPr>
      </a:lvl2pPr>
      <a:lvl3pPr marL="1108737" indent="-282224" algn="l" rtl="0" eaLnBrk="1" latinLnBrk="0" hangingPunct="1">
        <a:spcBef>
          <a:spcPct val="20000"/>
        </a:spcBef>
        <a:buClr>
          <a:schemeClr val="accent2"/>
        </a:buClr>
        <a:buSzPct val="85000"/>
        <a:buFont typeface="Arial"/>
        <a:buChar char="○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3pPr>
      <a:lvl4pPr marL="1411120" indent="-262065" algn="l" rtl="0" eaLnBrk="1" latinLnBrk="0" hangingPunct="1">
        <a:spcBef>
          <a:spcPct val="20000"/>
        </a:spcBef>
        <a:buClr>
          <a:schemeClr val="accent3"/>
        </a:buClr>
        <a:buSzPct val="90000"/>
        <a:buFont typeface="Wingdings 2"/>
        <a:buChar char="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1642947" indent="-201589" algn="l" rtl="0" eaLnBrk="1" latinLnBrk="0" hangingPunct="1">
        <a:spcBef>
          <a:spcPct val="20000"/>
        </a:spcBef>
        <a:buClr>
          <a:schemeClr val="accent4"/>
        </a:buClr>
        <a:buSzPct val="100000"/>
        <a:buFont typeface="Arial"/>
        <a:buChar char="-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5pPr>
      <a:lvl6pPr marL="1874774" indent="-201589" algn="l" rtl="0" eaLnBrk="1" latinLnBrk="0" hangingPunct="1">
        <a:spcBef>
          <a:spcPct val="20000"/>
        </a:spcBef>
        <a:buClr>
          <a:schemeClr val="accent5"/>
        </a:buClr>
        <a:buFont typeface="Arial"/>
        <a:buChar char="-"/>
        <a:defRPr kumimoji="0" sz="22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116681" indent="-201589" algn="l" rtl="0" eaLnBrk="1" latinLnBrk="0" hangingPunct="1">
        <a:spcBef>
          <a:spcPct val="20000"/>
        </a:spcBef>
        <a:buClr>
          <a:schemeClr val="accent6"/>
        </a:buClr>
        <a:buSzPct val="100000"/>
        <a:buFont typeface="Arial"/>
        <a:buChar char="•"/>
        <a:defRPr kumimoji="0" sz="20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358587" indent="-201589" algn="l" rtl="0" eaLnBrk="1" latinLnBrk="0" hangingPunct="1">
        <a:spcBef>
          <a:spcPct val="20000"/>
        </a:spcBef>
        <a:buClr>
          <a:schemeClr val="accent6"/>
        </a:buClr>
        <a:buFont typeface="Arial"/>
        <a:buChar char="▪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570255" indent="-201589" algn="l" rtl="0" eaLnBrk="1" latinLnBrk="0" hangingPunct="1">
        <a:spcBef>
          <a:spcPct val="20000"/>
        </a:spcBef>
        <a:buClr>
          <a:schemeClr val="accent6"/>
        </a:buClr>
        <a:buFont typeface="Arial"/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wm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8.w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wmf"/><Relationship Id="rId7" Type="http://schemas.openxmlformats.org/officeDocument/2006/relationships/image" Target="../media/image1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wm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5.png"/><Relationship Id="rId5" Type="http://schemas.openxmlformats.org/officeDocument/2006/relationships/image" Target="../media/image14.wmf"/><Relationship Id="rId4" Type="http://schemas.openxmlformats.org/officeDocument/2006/relationships/image" Target="../media/image13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wmf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8.wmf"/><Relationship Id="rId4" Type="http://schemas.openxmlformats.org/officeDocument/2006/relationships/image" Target="../media/image17.w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wmf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0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22.wmf"/><Relationship Id="rId4" Type="http://schemas.openxmlformats.org/officeDocument/2006/relationships/image" Target="../media/image2.w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://upload.wikimedia.org/wikipedia/commons/e/e6/Prei_wortels.jpg?uselang=cs" TargetMode="External"/><Relationship Id="rId2" Type="http://schemas.openxmlformats.org/officeDocument/2006/relationships/hyperlink" Target="http://www.office.microsoft.com/" TargetMode="External"/><Relationship Id="rId1" Type="http://schemas.openxmlformats.org/officeDocument/2006/relationships/slideLayout" Target="../slideLayouts/slideLayout3.xml"/><Relationship Id="rId6" Type="http://schemas.openxmlformats.org/officeDocument/2006/relationships/hyperlink" Target="http://upload.wikimedia.org/wikipedia/commons/f/f6/V%C3%A4ggtimmer-_genomsk%C3%A4rning-DjBC03.jpg?uselang=cs" TargetMode="External"/><Relationship Id="rId5" Type="http://schemas.openxmlformats.org/officeDocument/2006/relationships/hyperlink" Target="http://upload.wikimedia.org/wikipedia/commons/5/58/Pinus_canariensis_(Garaf%C3%ADa)_04_ies.jpg?uselang=cs" TargetMode="External"/><Relationship Id="rId4" Type="http://schemas.openxmlformats.org/officeDocument/2006/relationships/hyperlink" Target="http://upload.wikimedia.org/wikipedia/commons/0/04/Carrot_por_apr_06.jpg?uselang=c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59992" y="971525"/>
            <a:ext cx="5751513" cy="140811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graphicFrame>
        <p:nvGraphicFramePr>
          <p:cNvPr id="3075" name="Group 3"/>
          <p:cNvGraphicFramePr>
            <a:graphicFrameLocks noGrp="1"/>
          </p:cNvGraphicFramePr>
          <p:nvPr/>
        </p:nvGraphicFramePr>
        <p:xfrm>
          <a:off x="791840" y="2771726"/>
          <a:ext cx="8712968" cy="4248471"/>
        </p:xfrm>
        <a:graphic>
          <a:graphicData uri="http://schemas.openxmlformats.org/drawingml/2006/table">
            <a:tbl>
              <a:tblPr/>
              <a:tblGrid>
                <a:gridCol w="4259675"/>
                <a:gridCol w="4453293"/>
              </a:tblGrid>
              <a:tr h="347582"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0">
                        <a:lnSpc>
                          <a:spcPct val="8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</a:tabLst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MS Gothic" charset="0"/>
                          <a:cs typeface="Arial" pitchFamily="34" charset="0"/>
                        </a:rPr>
                        <a:t>Název školy</a:t>
                      </a:r>
                    </a:p>
                  </a:txBody>
                  <a:tcPr marL="90000" marR="90000" marT="64584" marB="46800" horzOverflow="overflow">
                    <a:lnL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0">
                        <a:lnSpc>
                          <a:spcPct val="8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</a:tabLst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MS Gothic" charset="0"/>
                          <a:cs typeface="Arial" pitchFamily="34" charset="0"/>
                        </a:rPr>
                        <a:t>Plavská škola</a:t>
                      </a:r>
                    </a:p>
                  </a:txBody>
                  <a:tcPr marL="90000" marR="90000" marT="64584" marB="46800" horzOverflow="overflow">
                    <a:lnL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  <a:tr h="347582"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0">
                        <a:lnSpc>
                          <a:spcPct val="8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</a:tabLst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MS Gothic" charset="0"/>
                          <a:cs typeface="Arial" pitchFamily="34" charset="0"/>
                        </a:rPr>
                        <a:t>Autor</a:t>
                      </a:r>
                    </a:p>
                  </a:txBody>
                  <a:tcPr marL="90000" marR="90000" marT="64584" marB="46800" horzOverflow="overflow">
                    <a:lnL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0">
                        <a:lnSpc>
                          <a:spcPct val="8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</a:tabLst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MS Gothic" charset="0"/>
                          <a:cs typeface="Arial" pitchFamily="34" charset="0"/>
                        </a:rPr>
                        <a:t>Mgr. Jana </a:t>
                      </a:r>
                      <a:r>
                        <a:rPr kumimoji="0" lang="cs-CZ" sz="1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MS Gothic" charset="0"/>
                          <a:cs typeface="Arial" pitchFamily="34" charset="0"/>
                        </a:rPr>
                        <a:t>Kneřová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itchFamily="34" charset="0"/>
                        <a:ea typeface="MS Gothic" charset="0"/>
                        <a:cs typeface="Arial" pitchFamily="34" charset="0"/>
                      </a:endParaRPr>
                    </a:p>
                  </a:txBody>
                  <a:tcPr marL="90000" marR="90000" marT="64584" marB="46800" horzOverflow="overflow">
                    <a:lnL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  <a:tr h="801721"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0">
                        <a:lnSpc>
                          <a:spcPct val="8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</a:tabLst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  <a:ea typeface="MS Gothic" charset="0"/>
                          <a:cs typeface="Arial" pitchFamily="34" charset="0"/>
                        </a:rPr>
                        <a:t>Název</a:t>
                      </a:r>
                    </a:p>
                  </a:txBody>
                  <a:tcPr marL="90000" marR="90000" marT="64584" marB="46800" horzOverflow="overflow">
                    <a:lnL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0">
                        <a:lnSpc>
                          <a:spcPct val="8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</a:tabLst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  <a:ea typeface="MS Gothic" charset="0"/>
                          <a:cs typeface="Arial" pitchFamily="34" charset="0"/>
                        </a:rPr>
                        <a:t>VY_32_INOVACE_02_PRV_Kořen_a_</a:t>
                      </a:r>
                    </a:p>
                    <a:p>
                      <a:pPr marL="0" marR="0" lvl="0" indent="0" algn="l" defTabSz="449263" rtl="0" eaLnBrk="1" fontAlgn="base" latinLnBrk="0" hangingPunct="0">
                        <a:lnSpc>
                          <a:spcPct val="8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</a:tabLst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  <a:ea typeface="MS Gothic" charset="0"/>
                          <a:cs typeface="Arial" pitchFamily="34" charset="0"/>
                        </a:rPr>
                        <a:t>stonek</a:t>
                      </a:r>
                    </a:p>
                  </a:txBody>
                  <a:tcPr marL="90000" marR="90000" marT="64584" marB="46800" horzOverflow="overflow">
                    <a:lnL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  <a:tr h="2404004"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0">
                        <a:lnSpc>
                          <a:spcPct val="8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</a:tabLst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  <a:ea typeface="MS Gothic" charset="0"/>
                          <a:cs typeface="Arial" pitchFamily="34" charset="0"/>
                        </a:rPr>
                        <a:t>Téma</a:t>
                      </a:r>
                    </a:p>
                    <a:p>
                      <a:pPr marL="0" marR="0" lvl="0" indent="0" algn="l" defTabSz="449263" rtl="0" eaLnBrk="1" fontAlgn="base" latinLnBrk="0" hangingPunct="0">
                        <a:lnSpc>
                          <a:spcPct val="8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</a:tabLst>
                      </a:pP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itchFamily="34" charset="0"/>
                        <a:ea typeface="MS Gothic" charset="0"/>
                        <a:cs typeface="Arial" pitchFamily="34" charset="0"/>
                      </a:endParaRPr>
                    </a:p>
                    <a:p>
                      <a:pPr marL="0" marR="0" lvl="0" indent="0" algn="l" defTabSz="449263" rtl="0" eaLnBrk="1" fontAlgn="base" latinLnBrk="0" hangingPunct="0">
                        <a:lnSpc>
                          <a:spcPct val="8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</a:tabLst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  <a:ea typeface="MS Gothic" charset="0"/>
                          <a:cs typeface="Arial" pitchFamily="34" charset="0"/>
                        </a:rPr>
                        <a:t>Číslo projektu</a:t>
                      </a:r>
                    </a:p>
                    <a:p>
                      <a:pPr marL="0" marR="0" lvl="0" indent="0" algn="l" defTabSz="449263" rtl="0" eaLnBrk="1" fontAlgn="base" latinLnBrk="0" hangingPunct="0">
                        <a:lnSpc>
                          <a:spcPct val="8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</a:tabLst>
                      </a:pP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itchFamily="34" charset="0"/>
                        <a:ea typeface="MS Gothic" charset="0"/>
                        <a:cs typeface="Arial" pitchFamily="34" charset="0"/>
                      </a:endParaRPr>
                    </a:p>
                    <a:p>
                      <a:pPr marL="0" marR="0" lvl="0" indent="0" algn="l" defTabSz="449263" rtl="0" eaLnBrk="1" fontAlgn="base" latinLnBrk="0" hangingPunct="0">
                        <a:lnSpc>
                          <a:spcPct val="8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</a:tabLst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  <a:ea typeface="MS Gothic" charset="0"/>
                          <a:cs typeface="Arial" pitchFamily="34" charset="0"/>
                        </a:rPr>
                        <a:t>Anotace</a:t>
                      </a:r>
                    </a:p>
                  </a:txBody>
                  <a:tcPr marL="90000" marR="90000" marT="64584" marB="46800" horzOverflow="overflow">
                    <a:lnL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0">
                        <a:lnSpc>
                          <a:spcPct val="8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</a:tabLst>
                      </a:pPr>
                      <a:r>
                        <a:rPr lang="cs-CZ" sz="1800" kern="1200" dirty="0" smtClean="0">
                          <a:solidFill>
                            <a:schemeClr val="bg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PRV 3 – Živá příroda</a:t>
                      </a:r>
                    </a:p>
                    <a:p>
                      <a:pPr marL="0" marR="0" lvl="0" indent="0" algn="l" defTabSz="449263" rtl="0" eaLnBrk="1" fontAlgn="base" latinLnBrk="0" hangingPunct="0">
                        <a:lnSpc>
                          <a:spcPct val="8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</a:tabLst>
                      </a:pP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itchFamily="34" charset="0"/>
                        <a:ea typeface="MS Gothic" charset="0"/>
                        <a:cs typeface="Arial" pitchFamily="34" charset="0"/>
                      </a:endParaRPr>
                    </a:p>
                    <a:p>
                      <a:r>
                        <a:rPr kumimoji="0" lang="cs-CZ" sz="1800" kern="1200" dirty="0" smtClean="0">
                          <a:solidFill>
                            <a:schemeClr val="bg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CZ.1.07/1.4.00/21.1135</a:t>
                      </a:r>
                    </a:p>
                    <a:p>
                      <a:pPr marL="0" marR="0" lvl="0" indent="0" algn="l" defTabSz="449263" rtl="0" eaLnBrk="1" fontAlgn="base" latinLnBrk="0" hangingPunct="0">
                        <a:lnSpc>
                          <a:spcPct val="8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</a:tabLst>
                      </a:pP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itchFamily="34" charset="0"/>
                        <a:ea typeface="MS Gothic" charset="0"/>
                        <a:cs typeface="Arial" pitchFamily="34" charset="0"/>
                      </a:endParaRPr>
                    </a:p>
                    <a:p>
                      <a:r>
                        <a:rPr lang="cs-CZ" sz="1800" kern="1200" dirty="0" smtClean="0">
                          <a:solidFill>
                            <a:schemeClr val="bg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Seznámení s kořenem a stonkem rostlin, ukázky jednotlivých druhů. Určování stáří stromů.</a:t>
                      </a:r>
                      <a:r>
                        <a:rPr lang="cs-CZ" sz="1800" kern="1200" baseline="0" dirty="0" smtClean="0">
                          <a:solidFill>
                            <a:schemeClr val="bg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 </a:t>
                      </a:r>
                      <a:r>
                        <a:rPr lang="cs-CZ" sz="1800" kern="1200" dirty="0" smtClean="0">
                          <a:solidFill>
                            <a:schemeClr val="bg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Návaznost na předchozí znalosti.</a:t>
                      </a:r>
                    </a:p>
                    <a:p>
                      <a:r>
                        <a:rPr lang="cs-CZ" sz="1800" kern="1200" dirty="0" smtClean="0">
                          <a:solidFill>
                            <a:schemeClr val="bg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Rozvoj logického a tvořivého myšlení. </a:t>
                      </a:r>
                    </a:p>
                  </a:txBody>
                  <a:tcPr marL="90000" marR="90000" marT="64584" marB="46800" horzOverflow="overflow">
                    <a:lnL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  <a:tr h="347582"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0">
                        <a:lnSpc>
                          <a:spcPct val="8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</a:tabLst>
                      </a:pPr>
                      <a:endParaRPr kumimoji="0" lang="cs-CZ" sz="17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MS Gothic" charset="0"/>
                        <a:cs typeface="MS Gothic" charset="0"/>
                      </a:endParaRPr>
                    </a:p>
                  </a:txBody>
                  <a:tcPr marL="90000" marR="90000" marT="64584" marB="46800" horzOverflow="overflow">
                    <a:lnL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0">
                        <a:lnSpc>
                          <a:spcPct val="8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</a:tabLst>
                      </a:pPr>
                      <a:endParaRPr kumimoji="0" lang="cs-CZ" sz="17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MS Gothic" charset="0"/>
                        <a:cs typeface="MS Gothic" charset="0"/>
                      </a:endParaRPr>
                    </a:p>
                  </a:txBody>
                  <a:tcPr marL="90000" marR="90000" marT="64584" marB="46800" horzOverflow="overflow">
                    <a:lnL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503808" y="1043533"/>
            <a:ext cx="9072563" cy="4989036"/>
          </a:xfrm>
        </p:spPr>
        <p:txBody>
          <a:bodyPr>
            <a:normAutofit fontScale="92500" lnSpcReduction="10000"/>
          </a:bodyPr>
          <a:lstStyle/>
          <a:p>
            <a:pPr algn="ctr">
              <a:buNone/>
            </a:pPr>
            <a:endParaRPr lang="cs-CZ" dirty="0"/>
          </a:p>
          <a:p>
            <a:pPr algn="ctr">
              <a:buNone/>
            </a:pPr>
            <a:r>
              <a:rPr lang="cs-CZ" sz="15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Kořen                 a stonek</a:t>
            </a:r>
            <a:endParaRPr lang="cs-CZ" sz="8800" b="1" dirty="0" smtClean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>
              <a:buNone/>
            </a:pPr>
            <a:endParaRPr lang="cs-CZ" sz="4000" b="1" dirty="0" smtClean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>
              <a:buNone/>
            </a:pPr>
            <a:endParaRPr lang="cs-CZ" sz="4000" b="1" dirty="0" smtClean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>
              <a:buNone/>
            </a:pPr>
            <a:endParaRPr lang="cs-CZ" sz="4000" b="1" dirty="0" smtClean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>
              <a:buNone/>
            </a:pPr>
            <a:endParaRPr lang="cs-CZ" sz="4000" b="1" dirty="0" smtClean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" name="Picture 6" descr="C:\Documents and Settings\Alena T\Local Settings\Temporary Internet Files\Content.IE5\027WU3ZU\MC900122853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H="1">
            <a:off x="7704608" y="4859957"/>
            <a:ext cx="2175609" cy="248369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6385" name="Picture 1" descr="C:\Documents and Settings\Alena T\Local Settings\Temporary Internet Files\Content.IE5\Y7RZOU83\MC900441793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0" y="251445"/>
            <a:ext cx="3672408" cy="367240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6387" name="Picture 3" descr="C:\Documents and Settings\Alena T\Local Settings\Temporary Internet Files\Content.IE5\I0BVL639\MC900321033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776616" y="467469"/>
            <a:ext cx="1828800" cy="1551432"/>
          </a:xfrm>
          <a:prstGeom prst="rect">
            <a:avLst/>
          </a:prstGeom>
          <a:ln>
            <a:solidFill>
              <a:srgbClr val="CCFF99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6388" name="Picture 4" descr="C:\Documents and Settings\Alena T\Local Settings\Temporary Internet Files\Content.IE5\7NYZ7OHH\MP900431776[1]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47824" y="5852731"/>
            <a:ext cx="2448272" cy="1472788"/>
          </a:xfrm>
          <a:prstGeom prst="rect">
            <a:avLst/>
          </a:prstGeom>
          <a:ln>
            <a:solidFill>
              <a:srgbClr val="CCFF99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63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2000"/>
                                        <p:tgtEl>
                                          <p:spTgt spid="163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2000"/>
                                        <p:tgtEl>
                                          <p:spTgt spid="163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4031" y="302387"/>
            <a:ext cx="9072785" cy="1259946"/>
          </a:xfrm>
          <a:solidFill>
            <a:srgbClr val="008000"/>
          </a:solidFill>
          <a:ln>
            <a:solidFill>
              <a:schemeClr val="tx1">
                <a:lumMod val="75000"/>
              </a:schemeClr>
            </a:solidFill>
          </a:ln>
        </p:spPr>
        <p:txBody>
          <a:bodyPr>
            <a:normAutofit/>
          </a:bodyPr>
          <a:lstStyle/>
          <a:p>
            <a:pPr algn="ctr"/>
            <a:r>
              <a:rPr lang="cs-CZ" sz="4000" dirty="0" smtClean="0">
                <a:solidFill>
                  <a:srgbClr val="FFC000"/>
                </a:solidFill>
                <a:latin typeface="Arial Black" pitchFamily="34" charset="0"/>
              </a:rPr>
              <a:t>Hlavní části rostlin už známe…</a:t>
            </a:r>
            <a:endParaRPr lang="cs-CZ" sz="4000" dirty="0">
              <a:solidFill>
                <a:srgbClr val="FFC000"/>
              </a:solidFill>
              <a:latin typeface="Arial Black" pitchFamily="34" charset="0"/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7560592" y="2339677"/>
            <a:ext cx="918821" cy="435817"/>
          </a:xfrm>
          <a:prstGeom prst="rect">
            <a:avLst/>
          </a:prstGeom>
          <a:noFill/>
          <a:ln>
            <a:solidFill>
              <a:schemeClr val="tx1">
                <a:lumMod val="85000"/>
              </a:schemeClr>
            </a:solidFill>
          </a:ln>
        </p:spPr>
        <p:txBody>
          <a:bodyPr wrap="none" lIns="91430" tIns="45716" rIns="91430" bIns="45716" rtlCol="0">
            <a:spAutoFit/>
          </a:bodyPr>
          <a:lstStyle/>
          <a:p>
            <a:r>
              <a:rPr lang="cs-CZ" sz="2400" b="1" dirty="0" smtClean="0">
                <a:solidFill>
                  <a:srgbClr val="CCFF99"/>
                </a:solidFill>
                <a:latin typeface="Arial Black" pitchFamily="34" charset="0"/>
              </a:rPr>
              <a:t>květ</a:t>
            </a:r>
            <a:endParaRPr lang="cs-CZ" sz="2400" b="1" dirty="0">
              <a:solidFill>
                <a:srgbClr val="CCFF99"/>
              </a:solidFill>
              <a:latin typeface="Arial Black" pitchFamily="34" charset="0"/>
            </a:endParaRPr>
          </a:p>
        </p:txBody>
      </p:sp>
      <p:sp>
        <p:nvSpPr>
          <p:cNvPr id="23" name="TextovéPole 22"/>
          <p:cNvSpPr txBox="1"/>
          <p:nvPr/>
        </p:nvSpPr>
        <p:spPr>
          <a:xfrm>
            <a:off x="359792" y="3419797"/>
            <a:ext cx="1892056" cy="779316"/>
          </a:xfrm>
          <a:prstGeom prst="rect">
            <a:avLst/>
          </a:prstGeom>
          <a:noFill/>
          <a:ln>
            <a:solidFill>
              <a:schemeClr val="tx1">
                <a:lumMod val="75000"/>
              </a:schemeClr>
            </a:solidFill>
          </a:ln>
        </p:spPr>
        <p:txBody>
          <a:bodyPr wrap="none" rtlCol="0">
            <a:spAutoFit/>
          </a:bodyPr>
          <a:lstStyle/>
          <a:p>
            <a:pPr algn="r"/>
            <a:r>
              <a:rPr lang="cs-CZ" sz="2400" b="1" dirty="0" smtClean="0">
                <a:solidFill>
                  <a:schemeClr val="accent2">
                    <a:lumMod val="40000"/>
                    <a:lumOff val="60000"/>
                  </a:schemeClr>
                </a:solidFill>
                <a:latin typeface="Arial Black" pitchFamily="34" charset="0"/>
              </a:rPr>
              <a:t>nadzemní </a:t>
            </a:r>
          </a:p>
          <a:p>
            <a:pPr algn="r"/>
            <a:r>
              <a:rPr lang="cs-CZ" sz="2400" b="1" dirty="0" smtClean="0">
                <a:solidFill>
                  <a:schemeClr val="accent2">
                    <a:lumMod val="40000"/>
                    <a:lumOff val="60000"/>
                  </a:schemeClr>
                </a:solidFill>
                <a:latin typeface="Arial Black" pitchFamily="34" charset="0"/>
              </a:rPr>
              <a:t>část</a:t>
            </a:r>
            <a:endParaRPr lang="cs-CZ" sz="2400" b="1" dirty="0">
              <a:solidFill>
                <a:schemeClr val="accent2">
                  <a:lumMod val="40000"/>
                  <a:lumOff val="60000"/>
                </a:schemeClr>
              </a:solidFill>
              <a:latin typeface="Arial Black" pitchFamily="34" charset="0"/>
            </a:endParaRPr>
          </a:p>
        </p:txBody>
      </p:sp>
      <p:pic>
        <p:nvPicPr>
          <p:cNvPr id="20" name="Obrázek 19" descr="mák-části rostli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664048" y="1907629"/>
            <a:ext cx="3672408" cy="5526877"/>
          </a:xfrm>
          <a:prstGeom prst="rect">
            <a:avLst/>
          </a:prstGeom>
          <a:ln w="38100">
            <a:solidFill>
              <a:srgbClr val="CCFF99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cxnSp>
        <p:nvCxnSpPr>
          <p:cNvPr id="28" name="Přímá spojovací šipka 27"/>
          <p:cNvCxnSpPr/>
          <p:nvPr/>
        </p:nvCxnSpPr>
        <p:spPr>
          <a:xfrm flipH="1" flipV="1">
            <a:off x="5184328" y="5003973"/>
            <a:ext cx="1944216" cy="26916"/>
          </a:xfrm>
          <a:prstGeom prst="straightConnector1">
            <a:avLst/>
          </a:prstGeom>
          <a:ln w="38100">
            <a:solidFill>
              <a:srgbClr val="FFC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Přímá spojovací šipka 28"/>
          <p:cNvCxnSpPr/>
          <p:nvPr/>
        </p:nvCxnSpPr>
        <p:spPr>
          <a:xfrm flipH="1" flipV="1">
            <a:off x="5544368" y="2555701"/>
            <a:ext cx="1944216" cy="26916"/>
          </a:xfrm>
          <a:prstGeom prst="straightConnector1">
            <a:avLst/>
          </a:prstGeom>
          <a:ln w="38100">
            <a:solidFill>
              <a:srgbClr val="FFC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Přímá spojovací šipka 29"/>
          <p:cNvCxnSpPr/>
          <p:nvPr/>
        </p:nvCxnSpPr>
        <p:spPr>
          <a:xfrm flipH="1" flipV="1">
            <a:off x="4896296" y="4139877"/>
            <a:ext cx="1944216" cy="26916"/>
          </a:xfrm>
          <a:prstGeom prst="straightConnector1">
            <a:avLst/>
          </a:prstGeom>
          <a:ln w="38100">
            <a:solidFill>
              <a:srgbClr val="FFC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Přímá spojovací šipka 21"/>
          <p:cNvCxnSpPr/>
          <p:nvPr/>
        </p:nvCxnSpPr>
        <p:spPr>
          <a:xfrm flipH="1">
            <a:off x="4464248" y="3779837"/>
            <a:ext cx="3816424" cy="0"/>
          </a:xfrm>
          <a:prstGeom prst="straightConnector1">
            <a:avLst/>
          </a:prstGeom>
          <a:ln w="38100">
            <a:solidFill>
              <a:srgbClr val="FFC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ovací šipka 7"/>
          <p:cNvCxnSpPr/>
          <p:nvPr/>
        </p:nvCxnSpPr>
        <p:spPr>
          <a:xfrm flipH="1" flipV="1">
            <a:off x="5976416" y="6300117"/>
            <a:ext cx="1944216" cy="26916"/>
          </a:xfrm>
          <a:prstGeom prst="straightConnector1">
            <a:avLst/>
          </a:prstGeom>
          <a:ln w="38100">
            <a:solidFill>
              <a:srgbClr val="FFC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TextovéPole 33"/>
          <p:cNvSpPr txBox="1"/>
          <p:nvPr/>
        </p:nvSpPr>
        <p:spPr>
          <a:xfrm>
            <a:off x="8352680" y="3563813"/>
            <a:ext cx="902791" cy="435817"/>
          </a:xfrm>
          <a:prstGeom prst="rect">
            <a:avLst/>
          </a:prstGeom>
          <a:noFill/>
          <a:ln>
            <a:solidFill>
              <a:schemeClr val="tx1">
                <a:lumMod val="85000"/>
              </a:schemeClr>
            </a:solidFill>
          </a:ln>
        </p:spPr>
        <p:txBody>
          <a:bodyPr wrap="none" lIns="91430" tIns="45716" rIns="91430" bIns="45716" rtlCol="0">
            <a:spAutoFit/>
          </a:bodyPr>
          <a:lstStyle/>
          <a:p>
            <a:r>
              <a:rPr lang="cs-CZ" sz="2400" b="1" dirty="0" smtClean="0">
                <a:solidFill>
                  <a:srgbClr val="CCFF99"/>
                </a:solidFill>
                <a:latin typeface="Arial Black" pitchFamily="34" charset="0"/>
              </a:rPr>
              <a:t>plod</a:t>
            </a:r>
            <a:endParaRPr lang="cs-CZ" sz="2400" b="1" dirty="0">
              <a:solidFill>
                <a:srgbClr val="CCFF99"/>
              </a:solidFill>
              <a:latin typeface="Arial Black" pitchFamily="34" charset="0"/>
            </a:endParaRPr>
          </a:p>
        </p:txBody>
      </p:sp>
      <p:sp>
        <p:nvSpPr>
          <p:cNvPr id="35" name="TextovéPole 34"/>
          <p:cNvSpPr txBox="1"/>
          <p:nvPr/>
        </p:nvSpPr>
        <p:spPr>
          <a:xfrm>
            <a:off x="6984528" y="3923853"/>
            <a:ext cx="1329190" cy="435817"/>
          </a:xfrm>
          <a:prstGeom prst="rect">
            <a:avLst/>
          </a:prstGeom>
          <a:noFill/>
          <a:ln>
            <a:solidFill>
              <a:schemeClr val="tx1">
                <a:lumMod val="85000"/>
              </a:schemeClr>
            </a:solidFill>
          </a:ln>
        </p:spPr>
        <p:txBody>
          <a:bodyPr wrap="none" lIns="91430" tIns="45716" rIns="91430" bIns="45716" rtlCol="0">
            <a:spAutoFit/>
          </a:bodyPr>
          <a:lstStyle/>
          <a:p>
            <a:r>
              <a:rPr lang="cs-CZ" sz="2400" b="1" dirty="0" smtClean="0">
                <a:solidFill>
                  <a:srgbClr val="CCFF99"/>
                </a:solidFill>
                <a:latin typeface="Arial Black" pitchFamily="34" charset="0"/>
              </a:rPr>
              <a:t>stonek</a:t>
            </a:r>
            <a:endParaRPr lang="cs-CZ" sz="2400" b="1" dirty="0">
              <a:solidFill>
                <a:srgbClr val="CCFF99"/>
              </a:solidFill>
              <a:latin typeface="Arial Black" pitchFamily="34" charset="0"/>
            </a:endParaRPr>
          </a:p>
        </p:txBody>
      </p:sp>
      <p:sp>
        <p:nvSpPr>
          <p:cNvPr id="36" name="TextovéPole 35"/>
          <p:cNvSpPr txBox="1"/>
          <p:nvPr/>
        </p:nvSpPr>
        <p:spPr>
          <a:xfrm>
            <a:off x="7200552" y="4787949"/>
            <a:ext cx="713637" cy="435817"/>
          </a:xfrm>
          <a:prstGeom prst="rect">
            <a:avLst/>
          </a:prstGeom>
          <a:noFill/>
          <a:ln>
            <a:solidFill>
              <a:schemeClr val="tx1">
                <a:lumMod val="85000"/>
              </a:schemeClr>
            </a:solidFill>
          </a:ln>
        </p:spPr>
        <p:txBody>
          <a:bodyPr wrap="none" lIns="91430" tIns="45716" rIns="91430" bIns="45716" rtlCol="0">
            <a:spAutoFit/>
          </a:bodyPr>
          <a:lstStyle/>
          <a:p>
            <a:r>
              <a:rPr lang="cs-CZ" sz="2400" b="1" dirty="0" smtClean="0">
                <a:solidFill>
                  <a:srgbClr val="CCFF99"/>
                </a:solidFill>
                <a:latin typeface="Arial Black" pitchFamily="34" charset="0"/>
              </a:rPr>
              <a:t>list</a:t>
            </a:r>
            <a:endParaRPr lang="cs-CZ" sz="2400" b="1" dirty="0">
              <a:solidFill>
                <a:srgbClr val="CCFF99"/>
              </a:solidFill>
              <a:latin typeface="Arial Black" pitchFamily="34" charset="0"/>
            </a:endParaRPr>
          </a:p>
        </p:txBody>
      </p:sp>
      <p:sp>
        <p:nvSpPr>
          <p:cNvPr id="37" name="TextovéPole 36"/>
          <p:cNvSpPr txBox="1"/>
          <p:nvPr/>
        </p:nvSpPr>
        <p:spPr>
          <a:xfrm>
            <a:off x="7920632" y="6156101"/>
            <a:ext cx="1131123" cy="435817"/>
          </a:xfrm>
          <a:prstGeom prst="rect">
            <a:avLst/>
          </a:prstGeom>
          <a:noFill/>
          <a:ln>
            <a:solidFill>
              <a:schemeClr val="tx1">
                <a:lumMod val="85000"/>
              </a:schemeClr>
            </a:solidFill>
          </a:ln>
        </p:spPr>
        <p:txBody>
          <a:bodyPr wrap="none" lIns="91430" tIns="45716" rIns="91430" bIns="45716" rtlCol="0">
            <a:spAutoFit/>
          </a:bodyPr>
          <a:lstStyle/>
          <a:p>
            <a:r>
              <a:rPr lang="cs-CZ" sz="2400" b="1" dirty="0" smtClean="0">
                <a:solidFill>
                  <a:srgbClr val="CCFF99"/>
                </a:solidFill>
                <a:latin typeface="Arial Black" pitchFamily="34" charset="0"/>
              </a:rPr>
              <a:t>kořen</a:t>
            </a:r>
            <a:endParaRPr lang="cs-CZ" sz="2400" b="1" dirty="0">
              <a:solidFill>
                <a:srgbClr val="CCFF99"/>
              </a:solidFill>
              <a:latin typeface="Arial Black" pitchFamily="34" charset="0"/>
            </a:endParaRPr>
          </a:p>
        </p:txBody>
      </p:sp>
      <p:cxnSp>
        <p:nvCxnSpPr>
          <p:cNvPr id="40" name="Přímá spojovací čára 39"/>
          <p:cNvCxnSpPr/>
          <p:nvPr/>
        </p:nvCxnSpPr>
        <p:spPr>
          <a:xfrm>
            <a:off x="2664048" y="5652045"/>
            <a:ext cx="3744416" cy="0"/>
          </a:xfrm>
          <a:prstGeom prst="line">
            <a:avLst/>
          </a:prstGeom>
          <a:ln w="76200">
            <a:solidFill>
              <a:srgbClr val="008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Přímá spojovací šipka 43"/>
          <p:cNvCxnSpPr/>
          <p:nvPr/>
        </p:nvCxnSpPr>
        <p:spPr>
          <a:xfrm>
            <a:off x="2376016" y="2195661"/>
            <a:ext cx="0" cy="3384376"/>
          </a:xfrm>
          <a:prstGeom prst="straightConnector1">
            <a:avLst/>
          </a:prstGeom>
          <a:ln w="38100">
            <a:solidFill>
              <a:srgbClr val="FFC000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Přímá spojovací šipka 45"/>
          <p:cNvCxnSpPr/>
          <p:nvPr/>
        </p:nvCxnSpPr>
        <p:spPr>
          <a:xfrm>
            <a:off x="2159992" y="5652045"/>
            <a:ext cx="0" cy="1296144"/>
          </a:xfrm>
          <a:prstGeom prst="straightConnector1">
            <a:avLst/>
          </a:prstGeom>
          <a:ln w="38100">
            <a:solidFill>
              <a:srgbClr val="FFC000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7" name="TextovéPole 46"/>
          <p:cNvSpPr txBox="1"/>
          <p:nvPr/>
        </p:nvSpPr>
        <p:spPr>
          <a:xfrm>
            <a:off x="143768" y="5940077"/>
            <a:ext cx="1892056" cy="779316"/>
          </a:xfrm>
          <a:prstGeom prst="rect">
            <a:avLst/>
          </a:prstGeom>
          <a:noFill/>
          <a:ln>
            <a:solidFill>
              <a:schemeClr val="tx1">
                <a:lumMod val="75000"/>
              </a:schemeClr>
            </a:solidFill>
          </a:ln>
        </p:spPr>
        <p:txBody>
          <a:bodyPr wrap="none" rtlCol="0">
            <a:spAutoFit/>
          </a:bodyPr>
          <a:lstStyle/>
          <a:p>
            <a:pPr algn="r"/>
            <a:r>
              <a:rPr lang="cs-CZ" sz="2400" b="1" dirty="0" smtClean="0">
                <a:solidFill>
                  <a:schemeClr val="accent2">
                    <a:lumMod val="40000"/>
                    <a:lumOff val="60000"/>
                  </a:schemeClr>
                </a:solidFill>
                <a:latin typeface="Arial Black" pitchFamily="34" charset="0"/>
              </a:rPr>
              <a:t>podzemní </a:t>
            </a:r>
          </a:p>
          <a:p>
            <a:pPr algn="r"/>
            <a:r>
              <a:rPr lang="cs-CZ" sz="2400" b="1" dirty="0" smtClean="0">
                <a:solidFill>
                  <a:schemeClr val="accent2">
                    <a:lumMod val="40000"/>
                    <a:lumOff val="60000"/>
                  </a:schemeClr>
                </a:solidFill>
                <a:latin typeface="Arial Black" pitchFamily="34" charset="0"/>
              </a:rPr>
              <a:t>část</a:t>
            </a:r>
            <a:endParaRPr lang="cs-CZ" sz="2400" b="1" dirty="0">
              <a:solidFill>
                <a:schemeClr val="accent2">
                  <a:lumMod val="40000"/>
                  <a:lumOff val="60000"/>
                </a:schemeClr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5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0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5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45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0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55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60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5" dur="2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0" dur="2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5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80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23" grpId="0" animBg="1"/>
      <p:bldP spid="34" grpId="0" animBg="1"/>
      <p:bldP spid="35" grpId="0" animBg="1"/>
      <p:bldP spid="36" grpId="0" animBg="1"/>
      <p:bldP spid="37" grpId="0" animBg="1"/>
      <p:bldP spid="4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4031" y="302387"/>
            <a:ext cx="9072785" cy="1259946"/>
          </a:xfrm>
          <a:solidFill>
            <a:srgbClr val="008000"/>
          </a:solidFill>
          <a:ln>
            <a:solidFill>
              <a:schemeClr val="tx1">
                <a:lumMod val="85000"/>
              </a:schemeClr>
            </a:solidFill>
          </a:ln>
        </p:spPr>
        <p:txBody>
          <a:bodyPr>
            <a:normAutofit/>
          </a:bodyPr>
          <a:lstStyle/>
          <a:p>
            <a:r>
              <a:rPr lang="cs-CZ" sz="6600" dirty="0" smtClean="0">
                <a:ln>
                  <a:solidFill>
                    <a:schemeClr val="tx1">
                      <a:lumMod val="85000"/>
                    </a:schemeClr>
                  </a:solidFill>
                </a:ln>
                <a:solidFill>
                  <a:srgbClr val="FFC000"/>
                </a:solidFill>
                <a:latin typeface="Arial Black" pitchFamily="34" charset="0"/>
              </a:rPr>
              <a:t>KOŘENY - </a:t>
            </a:r>
            <a:r>
              <a:rPr lang="cs-CZ" sz="2800" dirty="0" smtClean="0">
                <a:ln>
                  <a:solidFill>
                    <a:schemeClr val="tx1">
                      <a:lumMod val="85000"/>
                    </a:schemeClr>
                  </a:solidFill>
                </a:ln>
                <a:solidFill>
                  <a:srgbClr val="FFC000"/>
                </a:solidFill>
                <a:latin typeface="Arial Black" pitchFamily="34" charset="0"/>
              </a:rPr>
              <a:t>podzemní část</a:t>
            </a:r>
            <a:endParaRPr lang="cs-CZ" sz="2800" dirty="0">
              <a:ln>
                <a:solidFill>
                  <a:schemeClr val="tx1">
                    <a:lumMod val="85000"/>
                  </a:schemeClr>
                </a:solidFill>
              </a:ln>
              <a:solidFill>
                <a:srgbClr val="FFC000"/>
              </a:solidFill>
              <a:latin typeface="Arial Black" pitchFamily="34" charset="0"/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1943968" y="6804173"/>
            <a:ext cx="2106647" cy="435817"/>
          </a:xfrm>
          <a:prstGeom prst="rect">
            <a:avLst/>
          </a:prstGeom>
          <a:noFill/>
        </p:spPr>
        <p:txBody>
          <a:bodyPr wrap="none" lIns="91430" tIns="45716" rIns="91430" bIns="45716" rtlCol="0">
            <a:spAutoFit/>
          </a:bodyPr>
          <a:lstStyle/>
          <a:p>
            <a:r>
              <a:rPr lang="cs-CZ" sz="2400" b="1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voda + živiny</a:t>
            </a:r>
            <a:endParaRPr lang="cs-CZ" sz="2400" b="1" dirty="0">
              <a:solidFill>
                <a:schemeClr val="accent1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24" name="TextovéPole 23"/>
          <p:cNvSpPr txBox="1"/>
          <p:nvPr/>
        </p:nvSpPr>
        <p:spPr>
          <a:xfrm>
            <a:off x="4752280" y="2339677"/>
            <a:ext cx="4848166" cy="1008217"/>
          </a:xfrm>
          <a:prstGeom prst="rect">
            <a:avLst/>
          </a:prstGeom>
          <a:solidFill>
            <a:srgbClr val="996633"/>
          </a:solidFill>
          <a:ln>
            <a:solidFill>
              <a:schemeClr val="tx1">
                <a:lumMod val="85000"/>
              </a:schemeClr>
            </a:solidFill>
          </a:ln>
        </p:spPr>
        <p:txBody>
          <a:bodyPr wrap="none" lIns="91430" tIns="45716" rIns="91430" bIns="45716" rtlCol="0">
            <a:spAutoFit/>
          </a:bodyPr>
          <a:lstStyle/>
          <a:p>
            <a:pPr algn="r"/>
            <a:r>
              <a:rPr lang="cs-CZ" sz="3200" b="1" dirty="0" smtClean="0">
                <a:solidFill>
                  <a:schemeClr val="tx1">
                    <a:lumMod val="85000"/>
                  </a:schemeClr>
                </a:solidFill>
                <a:latin typeface="Arial Black" pitchFamily="34" charset="0"/>
              </a:rPr>
              <a:t>Víte, jaký mají </a:t>
            </a:r>
          </a:p>
          <a:p>
            <a:pPr algn="r"/>
            <a:r>
              <a:rPr lang="cs-CZ" sz="3200" b="1" dirty="0" smtClean="0">
                <a:solidFill>
                  <a:schemeClr val="tx1">
                    <a:lumMod val="85000"/>
                  </a:schemeClr>
                </a:solidFill>
                <a:latin typeface="Arial Black" pitchFamily="34" charset="0"/>
              </a:rPr>
              <a:t>pro rostlinu význam?</a:t>
            </a:r>
            <a:endParaRPr lang="cs-CZ" sz="3200" b="1" dirty="0">
              <a:solidFill>
                <a:schemeClr val="tx1">
                  <a:lumMod val="85000"/>
                </a:schemeClr>
              </a:solidFill>
              <a:latin typeface="Arial Black" pitchFamily="34" charset="0"/>
            </a:endParaRPr>
          </a:p>
        </p:txBody>
      </p:sp>
      <p:sp>
        <p:nvSpPr>
          <p:cNvPr id="27" name="TextovéPole 26"/>
          <p:cNvSpPr txBox="1"/>
          <p:nvPr/>
        </p:nvSpPr>
        <p:spPr>
          <a:xfrm>
            <a:off x="3816176" y="4355901"/>
            <a:ext cx="5811955" cy="550271"/>
          </a:xfrm>
          <a:prstGeom prst="rect">
            <a:avLst/>
          </a:prstGeom>
          <a:noFill/>
        </p:spPr>
        <p:txBody>
          <a:bodyPr wrap="none" lIns="91430" tIns="45716" rIns="91430" bIns="45716" rtlCol="0">
            <a:spAutoFit/>
          </a:bodyPr>
          <a:lstStyle/>
          <a:p>
            <a:r>
              <a:rPr lang="cs-CZ" sz="3200" b="1" dirty="0" smtClean="0">
                <a:solidFill>
                  <a:srgbClr val="FFC000"/>
                </a:solidFill>
                <a:latin typeface="Arial Black" pitchFamily="34" charset="0"/>
              </a:rPr>
              <a:t>- rostlinu v půdě upevňují</a:t>
            </a:r>
            <a:endParaRPr lang="cs-CZ" sz="3200" b="1" dirty="0">
              <a:solidFill>
                <a:srgbClr val="FFC000"/>
              </a:solidFill>
              <a:latin typeface="Arial Black" pitchFamily="34" charset="0"/>
            </a:endParaRPr>
          </a:p>
        </p:txBody>
      </p:sp>
      <p:sp>
        <p:nvSpPr>
          <p:cNvPr id="29" name="TextovéPole 28"/>
          <p:cNvSpPr txBox="1"/>
          <p:nvPr/>
        </p:nvSpPr>
        <p:spPr>
          <a:xfrm>
            <a:off x="4703554" y="5868069"/>
            <a:ext cx="4873262" cy="1008217"/>
          </a:xfrm>
          <a:prstGeom prst="rect">
            <a:avLst/>
          </a:prstGeom>
          <a:noFill/>
        </p:spPr>
        <p:txBody>
          <a:bodyPr wrap="square" lIns="91430" tIns="45716" rIns="91430" bIns="45716" rtlCol="0">
            <a:spAutoFit/>
          </a:bodyPr>
          <a:lstStyle/>
          <a:p>
            <a:pPr algn="r"/>
            <a:r>
              <a:rPr lang="cs-CZ" sz="3200" b="1" dirty="0" smtClean="0">
                <a:solidFill>
                  <a:srgbClr val="FFC000"/>
                </a:solidFill>
                <a:latin typeface="Arial Black" pitchFamily="34" charset="0"/>
              </a:rPr>
              <a:t> - z půdy přijímají </a:t>
            </a:r>
          </a:p>
          <a:p>
            <a:pPr algn="r"/>
            <a:r>
              <a:rPr lang="cs-CZ" sz="3200" b="1" dirty="0" smtClean="0">
                <a:solidFill>
                  <a:srgbClr val="FFC000"/>
                </a:solidFill>
                <a:latin typeface="Arial Black" pitchFamily="34" charset="0"/>
              </a:rPr>
              <a:t>vodu se živinami</a:t>
            </a:r>
            <a:endParaRPr lang="cs-CZ" sz="3200" b="1" dirty="0">
              <a:solidFill>
                <a:srgbClr val="FFC000"/>
              </a:solidFill>
              <a:latin typeface="Arial Black" pitchFamily="34" charset="0"/>
            </a:endParaRPr>
          </a:p>
        </p:txBody>
      </p:sp>
      <p:pic>
        <p:nvPicPr>
          <p:cNvPr id="2050" name="Picture 2" descr="C:\Documents and Settings\Alena T\Local Settings\Temporary Internet Files\Content.IE5\IBIYOWO6\MC900441870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7784" y="1835621"/>
            <a:ext cx="4896544" cy="489654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078" name="Picture 6" descr="C:\Documents and Settings\Alena T\Local Settings\Temporary Internet Files\Content.IE5\G0CFXXS0\MC900232180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205049" y="323453"/>
            <a:ext cx="1875576" cy="178202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2" name="Slza 21"/>
          <p:cNvSpPr/>
          <p:nvPr/>
        </p:nvSpPr>
        <p:spPr>
          <a:xfrm rot="19560293">
            <a:off x="1434412" y="6651444"/>
            <a:ext cx="329963" cy="338764"/>
          </a:xfrm>
          <a:prstGeom prst="teardrop">
            <a:avLst/>
          </a:prstGeom>
          <a:solidFill>
            <a:srgbClr val="0070C0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6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1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6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1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0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0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0.00189 -0.00965 0.00189 -0.01931 0.00409 -0.02876 C 0.00441 -0.03191 0.00504 -0.04241 0.00677 -0.04682 C 0.01133 -0.05899 0.01983 -0.05836 0.02707 -0.06487 C 0.03447 -0.07138 0.02503 -0.06655 0.03384 -0.07033 C 0.03967 -0.07768 0.04234 -0.08377 0.0447 -0.09384 C 0.04518 -0.10014 0.04612 -0.12996 0.05021 -0.13541 C 0.05147 -0.13709 0.05305 -0.13877 0.05415 -0.14066 C 0.06265 -0.15515 0.05588 -0.14822 0.06375 -0.15515 C 0.06469 -0.15704 0.06517 -0.15914 0.06642 -0.16061 C 0.06753 -0.16187 0.06942 -0.16124 0.07036 -0.1625 C 0.0713 -0.16376 0.07099 -0.16607 0.07178 -0.16775 C 0.07241 -0.16922 0.07351 -0.17027 0.07445 -0.17153 C 0.07776 -0.1921 0.07288 -0.17216 0.07996 -0.18412 C 0.08405 -0.19105 0.08169 -0.20092 0.08673 -0.20764 C 0.08783 -0.21226 0.09192 -0.22066 0.09476 -0.2238 C 0.09586 -0.22506 0.09759 -0.22485 0.09885 -0.22569 C 0.10373 -0.22884 0.10688 -0.23409 0.10971 -0.23997 C 0.1116 -0.24795 0.11695 -0.25488 0.11774 -0.26349 C 0.11837 -0.27125 0.11774 -0.27923 0.11774 -0.287 " pathEditMode="relative" ptsTypes="fffffffffffffffffffA">
                                      <p:cBhvr>
                                        <p:cTn id="3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24" grpId="0" animBg="1"/>
      <p:bldP spid="27" grpId="0"/>
      <p:bldP spid="29" grpId="0"/>
      <p:bldP spid="22" grpId="0" animBg="1"/>
      <p:bldP spid="22" grpId="1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4031" y="302387"/>
            <a:ext cx="9072785" cy="1259946"/>
          </a:xfrm>
          <a:solidFill>
            <a:srgbClr val="008000"/>
          </a:solidFill>
          <a:ln>
            <a:solidFill>
              <a:schemeClr val="tx1">
                <a:lumMod val="75000"/>
              </a:schemeClr>
            </a:solidFill>
          </a:ln>
        </p:spPr>
        <p:txBody>
          <a:bodyPr>
            <a:normAutofit/>
          </a:bodyPr>
          <a:lstStyle/>
          <a:p>
            <a:pPr algn="ctr"/>
            <a:r>
              <a:rPr lang="cs-CZ" dirty="0" smtClean="0">
                <a:solidFill>
                  <a:srgbClr val="FFC000"/>
                </a:solidFill>
                <a:latin typeface="Arial Black" pitchFamily="34" charset="0"/>
              </a:rPr>
              <a:t>Vlastnosti kořenů:</a:t>
            </a:r>
            <a:endParaRPr lang="cs-CZ" dirty="0">
              <a:solidFill>
                <a:srgbClr val="FFC000"/>
              </a:solidFill>
              <a:latin typeface="Arial Black" pitchFamily="34" charset="0"/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431800" y="1691605"/>
            <a:ext cx="6460403" cy="664789"/>
          </a:xfrm>
          <a:prstGeom prst="rect">
            <a:avLst/>
          </a:prstGeom>
          <a:noFill/>
        </p:spPr>
        <p:txBody>
          <a:bodyPr wrap="none" lIns="91430" tIns="45716" rIns="91430" bIns="45716" rtlCol="0">
            <a:spAutoFit/>
          </a:bodyPr>
          <a:lstStyle/>
          <a:p>
            <a:r>
              <a:rPr lang="cs-CZ" sz="4000" b="1" dirty="0" smtClean="0">
                <a:solidFill>
                  <a:srgbClr val="CCFF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 mají různý tvar i velikost</a:t>
            </a:r>
            <a:endParaRPr lang="cs-CZ" sz="4000" b="1" dirty="0">
              <a:solidFill>
                <a:srgbClr val="CCFF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3096096" y="5219997"/>
            <a:ext cx="5014108" cy="836568"/>
          </a:xfrm>
          <a:prstGeom prst="rect">
            <a:avLst/>
          </a:prstGeom>
          <a:noFill/>
        </p:spPr>
        <p:txBody>
          <a:bodyPr wrap="none" lIns="91430" tIns="45716" rIns="91430" bIns="45716" rtlCol="0">
            <a:spAutoFit/>
          </a:bodyPr>
          <a:lstStyle/>
          <a:p>
            <a:pPr algn="r"/>
            <a:r>
              <a:rPr lang="cs-CZ" sz="2400" b="1" dirty="0" smtClean="0">
                <a:solidFill>
                  <a:srgbClr val="CCFF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Některé kořeny jdou do hloubky, </a:t>
            </a:r>
          </a:p>
          <a:p>
            <a:r>
              <a:rPr lang="cs-CZ" sz="2400" b="1" dirty="0" smtClean="0">
                <a:solidFill>
                  <a:srgbClr val="CCFF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jiné jsou jen pod povrchem</a:t>
            </a:r>
            <a:r>
              <a:rPr lang="cs-CZ" sz="2800" b="1" dirty="0" smtClean="0">
                <a:solidFill>
                  <a:srgbClr val="CCFF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  <a:endParaRPr lang="cs-CZ" sz="2800" b="1" dirty="0">
              <a:solidFill>
                <a:schemeClr val="accent2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076" name="Picture 4" descr="C:\Documents and Settings\Alena T\Local Settings\Temporary Internet Files\Content.IE5\Y7RZOU83\MC900441870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56536" y="1763613"/>
            <a:ext cx="2714600" cy="27146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087" name="Picture 15" descr="File:Prei wortels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52280" y="2339677"/>
            <a:ext cx="1338332" cy="2681140"/>
          </a:xfrm>
          <a:prstGeom prst="rect">
            <a:avLst/>
          </a:prstGeom>
          <a:ln>
            <a:solidFill>
              <a:srgbClr val="CCFF99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089" name="Picture 17" descr="File:Carrot por apr 06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03808" y="2411685"/>
            <a:ext cx="2457769" cy="2088232"/>
          </a:xfrm>
          <a:prstGeom prst="rect">
            <a:avLst/>
          </a:prstGeom>
          <a:ln>
            <a:solidFill>
              <a:srgbClr val="CCFF99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4" name="TextovéPole 23"/>
          <p:cNvSpPr txBox="1"/>
          <p:nvPr/>
        </p:nvSpPr>
        <p:spPr>
          <a:xfrm>
            <a:off x="3312120" y="3347789"/>
            <a:ext cx="1383692" cy="779308"/>
          </a:xfrm>
          <a:prstGeom prst="rect">
            <a:avLst/>
          </a:prstGeom>
          <a:noFill/>
        </p:spPr>
        <p:txBody>
          <a:bodyPr wrap="none" lIns="91430" tIns="45716" rIns="91430" bIns="45716" rtlCol="0">
            <a:spAutoFit/>
          </a:bodyPr>
          <a:lstStyle/>
          <a:p>
            <a:pPr algn="r"/>
            <a:r>
              <a:rPr lang="cs-CZ" sz="2400" b="1" dirty="0" smtClean="0">
                <a:solidFill>
                  <a:srgbClr val="FFC000"/>
                </a:solidFill>
              </a:rPr>
              <a:t>svazčitý</a:t>
            </a:r>
          </a:p>
          <a:p>
            <a:pPr algn="r"/>
            <a:r>
              <a:rPr lang="cs-CZ" sz="2400" b="1" dirty="0" smtClean="0">
                <a:solidFill>
                  <a:srgbClr val="FFC000"/>
                </a:solidFill>
              </a:rPr>
              <a:t>kořen</a:t>
            </a:r>
            <a:endParaRPr lang="cs-CZ" sz="2400" b="1" dirty="0"/>
          </a:p>
        </p:txBody>
      </p:sp>
      <p:sp>
        <p:nvSpPr>
          <p:cNvPr id="25" name="TextovéPole 24"/>
          <p:cNvSpPr txBox="1"/>
          <p:nvPr/>
        </p:nvSpPr>
        <p:spPr>
          <a:xfrm>
            <a:off x="7992640" y="4499917"/>
            <a:ext cx="1794061" cy="779308"/>
          </a:xfrm>
          <a:prstGeom prst="rect">
            <a:avLst/>
          </a:prstGeom>
          <a:noFill/>
        </p:spPr>
        <p:txBody>
          <a:bodyPr wrap="none" lIns="91430" tIns="45716" rIns="91430" bIns="45716" rtlCol="0">
            <a:spAutoFit/>
          </a:bodyPr>
          <a:lstStyle/>
          <a:p>
            <a:pPr algn="r"/>
            <a:r>
              <a:rPr lang="cs-CZ" sz="2400" b="1" dirty="0" smtClean="0">
                <a:solidFill>
                  <a:srgbClr val="FFC000"/>
                </a:solidFill>
              </a:rPr>
              <a:t>rozvětvený</a:t>
            </a:r>
          </a:p>
          <a:p>
            <a:pPr algn="r"/>
            <a:r>
              <a:rPr lang="cs-CZ" sz="2400" b="1" dirty="0" smtClean="0">
                <a:solidFill>
                  <a:srgbClr val="FFC000"/>
                </a:solidFill>
              </a:rPr>
              <a:t>kořen</a:t>
            </a:r>
            <a:endParaRPr lang="cs-CZ" sz="2400" b="1" dirty="0"/>
          </a:p>
        </p:txBody>
      </p:sp>
      <p:pic>
        <p:nvPicPr>
          <p:cNvPr id="3092" name="Picture 20" descr="File:Pinus canariensis (Garafía) 04 ies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344568" y="5724053"/>
            <a:ext cx="2243403" cy="1682552"/>
          </a:xfrm>
          <a:prstGeom prst="rect">
            <a:avLst/>
          </a:prstGeom>
          <a:ln>
            <a:solidFill>
              <a:srgbClr val="CCFF99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9" name="Obrázek 28" descr="smrk-kořen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1223888" y="5364013"/>
            <a:ext cx="1811185" cy="2016224"/>
          </a:xfrm>
          <a:prstGeom prst="rect">
            <a:avLst/>
          </a:prstGeom>
          <a:ln>
            <a:solidFill>
              <a:srgbClr val="CCFF99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8" name="TextovéPole 17"/>
          <p:cNvSpPr txBox="1"/>
          <p:nvPr/>
        </p:nvSpPr>
        <p:spPr>
          <a:xfrm>
            <a:off x="431800" y="4499917"/>
            <a:ext cx="3528392" cy="779308"/>
          </a:xfrm>
          <a:prstGeom prst="rect">
            <a:avLst/>
          </a:prstGeom>
          <a:noFill/>
        </p:spPr>
        <p:txBody>
          <a:bodyPr wrap="square" lIns="91430" tIns="45716" rIns="91430" bIns="45716" rtlCol="0">
            <a:spAutoFit/>
          </a:bodyPr>
          <a:lstStyle/>
          <a:p>
            <a:r>
              <a:rPr lang="cs-CZ" sz="2400" b="1" dirty="0" smtClean="0">
                <a:solidFill>
                  <a:srgbClr val="FFC000"/>
                </a:solidFill>
              </a:rPr>
              <a:t>kořen hlavní</a:t>
            </a:r>
          </a:p>
          <a:p>
            <a:r>
              <a:rPr lang="cs-CZ" sz="2400" b="1" dirty="0" smtClean="0">
                <a:solidFill>
                  <a:srgbClr val="FFC000"/>
                </a:solidFill>
              </a:rPr>
              <a:t>s postranními kořínky</a:t>
            </a:r>
            <a:endParaRPr lang="cs-CZ" sz="2400" b="1" dirty="0"/>
          </a:p>
        </p:txBody>
      </p:sp>
      <p:sp>
        <p:nvSpPr>
          <p:cNvPr id="30" name="TextovéPole 29"/>
          <p:cNvSpPr txBox="1"/>
          <p:nvPr/>
        </p:nvSpPr>
        <p:spPr>
          <a:xfrm>
            <a:off x="3096096" y="7066591"/>
            <a:ext cx="922047" cy="43582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FFC000"/>
                </a:solidFill>
              </a:rPr>
              <a:t>smrk</a:t>
            </a:r>
            <a:endParaRPr lang="cs-CZ" sz="2400" b="1" dirty="0">
              <a:solidFill>
                <a:srgbClr val="FFC000"/>
              </a:solidFill>
            </a:endParaRPr>
          </a:p>
        </p:txBody>
      </p:sp>
      <p:sp>
        <p:nvSpPr>
          <p:cNvPr id="31" name="TextovéPole 30"/>
          <p:cNvSpPr txBox="1"/>
          <p:nvPr/>
        </p:nvSpPr>
        <p:spPr>
          <a:xfrm>
            <a:off x="5904408" y="6804173"/>
            <a:ext cx="1467068" cy="43582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FFC000"/>
                </a:solidFill>
              </a:rPr>
              <a:t>borovice</a:t>
            </a:r>
            <a:endParaRPr lang="cs-CZ" sz="2400" b="1" dirty="0">
              <a:solidFill>
                <a:srgbClr val="FFC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30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6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7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30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6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6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1" dur="2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6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5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6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000"/>
                            </p:stCondLst>
                            <p:childTnLst>
                              <p:par>
                                <p:cTn id="48" presetID="6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50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5" dur="2000"/>
                                        <p:tgtEl>
                                          <p:spTgt spid="30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000"/>
                            </p:stCondLst>
                            <p:childTnLst>
                              <p:par>
                                <p:cTn id="57" presetID="6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59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24" grpId="0"/>
      <p:bldP spid="25" grpId="0"/>
      <p:bldP spid="18" grpId="0"/>
      <p:bldP spid="30" grpId="0"/>
      <p:bldP spid="3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" name="Picture 4" descr="C:\Documents and Settings\Alena T\Local Settings\Temporary Internet Files\Content.IE5\Y7RZOU83\MC900441870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4031531"/>
            <a:ext cx="3528144" cy="352814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4031" y="302387"/>
            <a:ext cx="9072785" cy="1259946"/>
          </a:xfrm>
          <a:solidFill>
            <a:srgbClr val="008000"/>
          </a:solidFill>
          <a:ln>
            <a:solidFill>
              <a:schemeClr val="tx1">
                <a:lumMod val="75000"/>
              </a:schemeClr>
            </a:solidFill>
          </a:ln>
        </p:spPr>
        <p:txBody>
          <a:bodyPr>
            <a:normAutofit/>
          </a:bodyPr>
          <a:lstStyle/>
          <a:p>
            <a:r>
              <a:rPr lang="cs-CZ" sz="6600" dirty="0" smtClean="0">
                <a:ln>
                  <a:solidFill>
                    <a:schemeClr val="tx1">
                      <a:lumMod val="95000"/>
                    </a:schemeClr>
                  </a:solidFill>
                </a:ln>
                <a:solidFill>
                  <a:srgbClr val="FFC000"/>
                </a:solidFill>
                <a:latin typeface="Arial Black" pitchFamily="34" charset="0"/>
              </a:rPr>
              <a:t>STONEK - </a:t>
            </a:r>
            <a:r>
              <a:rPr lang="cs-CZ" sz="2800" dirty="0" smtClean="0">
                <a:ln>
                  <a:solidFill>
                    <a:schemeClr val="tx1">
                      <a:lumMod val="95000"/>
                    </a:schemeClr>
                  </a:solidFill>
                </a:ln>
                <a:solidFill>
                  <a:srgbClr val="FFC000"/>
                </a:solidFill>
                <a:latin typeface="Arial Black" pitchFamily="34" charset="0"/>
              </a:rPr>
              <a:t>nadzemní část</a:t>
            </a:r>
            <a:r>
              <a:rPr lang="cs-CZ" sz="6600" dirty="0" smtClean="0">
                <a:ln>
                  <a:solidFill>
                    <a:schemeClr val="tx1">
                      <a:lumMod val="95000"/>
                    </a:schemeClr>
                  </a:solidFill>
                </a:ln>
                <a:solidFill>
                  <a:srgbClr val="FFC000"/>
                </a:solidFill>
                <a:latin typeface="Arial Black" pitchFamily="34" charset="0"/>
              </a:rPr>
              <a:t> </a:t>
            </a:r>
            <a:endParaRPr lang="cs-CZ" sz="6600" dirty="0">
              <a:ln>
                <a:solidFill>
                  <a:schemeClr val="tx1">
                    <a:lumMod val="95000"/>
                  </a:schemeClr>
                </a:solidFill>
              </a:ln>
              <a:solidFill>
                <a:srgbClr val="FFC000"/>
              </a:solidFill>
              <a:latin typeface="Arial Black" pitchFamily="34" charset="0"/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359792" y="1835621"/>
            <a:ext cx="6460531" cy="1122735"/>
          </a:xfrm>
          <a:prstGeom prst="rect">
            <a:avLst/>
          </a:prstGeom>
          <a:noFill/>
        </p:spPr>
        <p:txBody>
          <a:bodyPr wrap="none" lIns="91430" tIns="45716" rIns="91430" bIns="45716" rtlCol="0">
            <a:spAutoFit/>
          </a:bodyPr>
          <a:lstStyle/>
          <a:p>
            <a:r>
              <a:rPr lang="cs-CZ" sz="3600" b="1" dirty="0" smtClean="0">
                <a:solidFill>
                  <a:srgbClr val="CCFF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Co všechno může vyrůst </a:t>
            </a:r>
          </a:p>
          <a:p>
            <a:r>
              <a:rPr lang="cs-CZ" sz="3600" b="1" dirty="0" smtClean="0">
                <a:solidFill>
                  <a:srgbClr val="CCFF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na stonku?</a:t>
            </a:r>
            <a:endParaRPr lang="cs-CZ" sz="3600" b="1" dirty="0">
              <a:solidFill>
                <a:srgbClr val="CCFF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5184328" y="5075981"/>
            <a:ext cx="4554432" cy="1466163"/>
          </a:xfrm>
          <a:prstGeom prst="rect">
            <a:avLst/>
          </a:prstGeom>
          <a:noFill/>
        </p:spPr>
        <p:txBody>
          <a:bodyPr wrap="none" lIns="91430" tIns="45716" rIns="91430" bIns="45716" rtlCol="0">
            <a:spAutoFit/>
          </a:bodyPr>
          <a:lstStyle/>
          <a:p>
            <a:pPr algn="r"/>
            <a:r>
              <a:rPr lang="cs-CZ" sz="3200" b="1" dirty="0" smtClean="0"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Rozvádí vodu a živiny </a:t>
            </a:r>
          </a:p>
          <a:p>
            <a:pPr algn="r"/>
            <a:r>
              <a:rPr lang="cs-CZ" sz="3200" b="1" dirty="0" smtClean="0"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dál z kořenů k listům, </a:t>
            </a:r>
          </a:p>
          <a:p>
            <a:pPr algn="r"/>
            <a:r>
              <a:rPr lang="cs-CZ" sz="3200" b="1" dirty="0" smtClean="0"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květům a plodům.</a:t>
            </a:r>
            <a:endParaRPr lang="cs-CZ" sz="3200" b="1" dirty="0">
              <a:solidFill>
                <a:schemeClr val="accent2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3168104" y="4571925"/>
            <a:ext cx="6511827" cy="607531"/>
          </a:xfrm>
          <a:prstGeom prst="rect">
            <a:avLst/>
          </a:prstGeom>
          <a:noFill/>
        </p:spPr>
        <p:txBody>
          <a:bodyPr wrap="none" lIns="91430" tIns="45716" rIns="91430" bIns="45716" rtlCol="0">
            <a:spAutoFit/>
          </a:bodyPr>
          <a:lstStyle/>
          <a:p>
            <a:r>
              <a:rPr lang="cs-CZ" sz="3600" b="1" dirty="0" smtClean="0">
                <a:solidFill>
                  <a:srgbClr val="CCFF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Jaký význam má stonek?</a:t>
            </a:r>
            <a:endParaRPr lang="cs-CZ" sz="3600" b="1" dirty="0">
              <a:solidFill>
                <a:srgbClr val="CCFF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</a:endParaRPr>
          </a:p>
        </p:txBody>
      </p:sp>
      <p:sp>
        <p:nvSpPr>
          <p:cNvPr id="37" name="TextovéPole 36"/>
          <p:cNvSpPr txBox="1"/>
          <p:nvPr/>
        </p:nvSpPr>
        <p:spPr>
          <a:xfrm>
            <a:off x="1871960" y="3347789"/>
            <a:ext cx="1140035" cy="550271"/>
          </a:xfrm>
          <a:prstGeom prst="rect">
            <a:avLst/>
          </a:prstGeom>
          <a:solidFill>
            <a:schemeClr val="tx1">
              <a:lumMod val="75000"/>
            </a:schemeClr>
          </a:solidFill>
          <a:ln>
            <a:solidFill>
              <a:schemeClr val="tx1">
                <a:lumMod val="85000"/>
              </a:schemeClr>
            </a:solidFill>
          </a:ln>
        </p:spPr>
        <p:txBody>
          <a:bodyPr wrap="none" lIns="91430" tIns="45716" rIns="91430" bIns="45716" rtlCol="0">
            <a:spAutoFit/>
          </a:bodyPr>
          <a:lstStyle/>
          <a:p>
            <a:r>
              <a:rPr lang="cs-CZ" sz="3200" b="1" dirty="0" smtClean="0">
                <a:solidFill>
                  <a:srgbClr val="008000"/>
                </a:solidFill>
                <a:latin typeface="Arial Black" pitchFamily="34" charset="0"/>
              </a:rPr>
              <a:t>listy</a:t>
            </a:r>
            <a:endParaRPr lang="cs-CZ" sz="1600" b="1" dirty="0" smtClean="0">
              <a:solidFill>
                <a:srgbClr val="008000"/>
              </a:solidFill>
              <a:latin typeface="Arial Black" pitchFamily="34" charset="0"/>
            </a:endParaRPr>
          </a:p>
        </p:txBody>
      </p:sp>
      <p:pic>
        <p:nvPicPr>
          <p:cNvPr id="1031" name="Picture 7" descr="C:\Documents and Settings\Alena T\Local Settings\Temporary Internet Files\Content.IE5\027WU3ZU\MP900448450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60192" y="2651443"/>
            <a:ext cx="1080120" cy="1798188"/>
          </a:xfrm>
          <a:prstGeom prst="rect">
            <a:avLst/>
          </a:prstGeom>
          <a:ln>
            <a:solidFill>
              <a:srgbClr val="CCFF99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34" name="Picture 10" descr="C:\Documents and Settings\Alena T\Local Settings\Temporary Internet Files\Content.IE5\VGA6LEDH\MC900088188[1]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848624" y="755501"/>
            <a:ext cx="1958563" cy="379123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1" name="TextovéPole 30"/>
          <p:cNvSpPr txBox="1"/>
          <p:nvPr/>
        </p:nvSpPr>
        <p:spPr>
          <a:xfrm>
            <a:off x="6336456" y="3707829"/>
            <a:ext cx="1393310" cy="550271"/>
          </a:xfrm>
          <a:prstGeom prst="rect">
            <a:avLst/>
          </a:prstGeom>
          <a:solidFill>
            <a:schemeClr val="tx1">
              <a:lumMod val="75000"/>
            </a:schemeClr>
          </a:solidFill>
          <a:ln>
            <a:solidFill>
              <a:schemeClr val="tx1">
                <a:lumMod val="85000"/>
              </a:schemeClr>
            </a:solidFill>
          </a:ln>
        </p:spPr>
        <p:txBody>
          <a:bodyPr wrap="none" lIns="91430" tIns="45716" rIns="91430" bIns="45716" rtlCol="0">
            <a:spAutoFit/>
          </a:bodyPr>
          <a:lstStyle/>
          <a:p>
            <a:r>
              <a:rPr lang="cs-CZ" sz="3200" b="1" dirty="0" smtClean="0">
                <a:solidFill>
                  <a:srgbClr val="008000"/>
                </a:solidFill>
                <a:latin typeface="Arial Black" pitchFamily="34" charset="0"/>
              </a:rPr>
              <a:t>plody</a:t>
            </a:r>
            <a:endParaRPr lang="cs-CZ" sz="1600" b="1" dirty="0" smtClean="0">
              <a:solidFill>
                <a:srgbClr val="008000"/>
              </a:solidFill>
              <a:latin typeface="Arial Black" pitchFamily="34" charset="0"/>
            </a:endParaRPr>
          </a:p>
        </p:txBody>
      </p:sp>
      <p:sp>
        <p:nvSpPr>
          <p:cNvPr id="32" name="TextovéPole 31"/>
          <p:cNvSpPr txBox="1"/>
          <p:nvPr/>
        </p:nvSpPr>
        <p:spPr>
          <a:xfrm>
            <a:off x="5688384" y="2699717"/>
            <a:ext cx="1415752" cy="550271"/>
          </a:xfrm>
          <a:prstGeom prst="rect">
            <a:avLst/>
          </a:prstGeom>
          <a:solidFill>
            <a:schemeClr val="tx1">
              <a:lumMod val="75000"/>
            </a:schemeClr>
          </a:solidFill>
          <a:ln>
            <a:solidFill>
              <a:schemeClr val="tx1">
                <a:lumMod val="85000"/>
              </a:schemeClr>
            </a:solidFill>
          </a:ln>
        </p:spPr>
        <p:txBody>
          <a:bodyPr wrap="none" lIns="91430" tIns="45716" rIns="91430" bIns="45716" rtlCol="0">
            <a:spAutoFit/>
          </a:bodyPr>
          <a:lstStyle/>
          <a:p>
            <a:r>
              <a:rPr lang="cs-CZ" sz="3200" b="1" dirty="0" smtClean="0">
                <a:solidFill>
                  <a:srgbClr val="008000"/>
                </a:solidFill>
                <a:latin typeface="Arial Black" pitchFamily="34" charset="0"/>
              </a:rPr>
              <a:t>květy</a:t>
            </a:r>
            <a:endParaRPr lang="cs-CZ" sz="1600" b="1" dirty="0" smtClean="0">
              <a:solidFill>
                <a:srgbClr val="008000"/>
              </a:solidFill>
              <a:latin typeface="Arial Black" pitchFamily="34" charset="0"/>
            </a:endParaRPr>
          </a:p>
        </p:txBody>
      </p:sp>
      <p:cxnSp>
        <p:nvCxnSpPr>
          <p:cNvPr id="39" name="Přímá spojovací šipka 38"/>
          <p:cNvCxnSpPr/>
          <p:nvPr/>
        </p:nvCxnSpPr>
        <p:spPr>
          <a:xfrm flipV="1">
            <a:off x="3168104" y="3347789"/>
            <a:ext cx="720080" cy="288032"/>
          </a:xfrm>
          <a:prstGeom prst="straightConnector1">
            <a:avLst/>
          </a:prstGeom>
          <a:ln w="57150">
            <a:solidFill>
              <a:srgbClr val="FFC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Přímá spojovací šipka 40"/>
          <p:cNvCxnSpPr/>
          <p:nvPr/>
        </p:nvCxnSpPr>
        <p:spPr>
          <a:xfrm flipV="1">
            <a:off x="7200552" y="1907629"/>
            <a:ext cx="720080" cy="936104"/>
          </a:xfrm>
          <a:prstGeom prst="straightConnector1">
            <a:avLst/>
          </a:prstGeom>
          <a:ln w="57150">
            <a:solidFill>
              <a:srgbClr val="FFC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Přímá spojovací šipka 42"/>
          <p:cNvCxnSpPr/>
          <p:nvPr/>
        </p:nvCxnSpPr>
        <p:spPr>
          <a:xfrm flipV="1">
            <a:off x="7488584" y="2843733"/>
            <a:ext cx="504056" cy="792088"/>
          </a:xfrm>
          <a:prstGeom prst="straightConnector1">
            <a:avLst/>
          </a:prstGeom>
          <a:ln w="57150">
            <a:solidFill>
              <a:srgbClr val="FFC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Slza 44"/>
          <p:cNvSpPr/>
          <p:nvPr/>
        </p:nvSpPr>
        <p:spPr>
          <a:xfrm rot="19560293">
            <a:off x="1650436" y="6075380"/>
            <a:ext cx="329963" cy="338764"/>
          </a:xfrm>
          <a:prstGeom prst="teardrop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6" name="TextovéPole 45"/>
          <p:cNvSpPr txBox="1"/>
          <p:nvPr/>
        </p:nvSpPr>
        <p:spPr>
          <a:xfrm>
            <a:off x="3960192" y="6516141"/>
            <a:ext cx="5688632" cy="779308"/>
          </a:xfrm>
          <a:prstGeom prst="rect">
            <a:avLst/>
          </a:prstGeom>
          <a:solidFill>
            <a:srgbClr val="B08200"/>
          </a:solidFill>
          <a:ln>
            <a:solidFill>
              <a:schemeClr val="tx1">
                <a:lumMod val="8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lIns="91430" tIns="45716" rIns="91430" bIns="45716" rtlCol="0">
            <a:spAutoFit/>
          </a:bodyPr>
          <a:lstStyle/>
          <a:p>
            <a:pPr algn="r"/>
            <a:r>
              <a:rPr lang="cs-CZ" sz="2400" b="1" dirty="0" smtClean="0">
                <a:solidFill>
                  <a:srgbClr val="CCFF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Podle složení stonku rozlišujeme dřeviny a byliny.</a:t>
            </a:r>
            <a:endParaRPr lang="cs-CZ" sz="2400" b="1" dirty="0">
              <a:solidFill>
                <a:srgbClr val="CCFF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</a:endParaRPr>
          </a:p>
        </p:txBody>
      </p:sp>
      <p:pic>
        <p:nvPicPr>
          <p:cNvPr id="1035" name="Picture 11" descr="C:\Documents and Settings\Alena T\Local Settings\Temporary Internet Files\Content.IE5\IBIYOWO6\MC900441708[1]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015976" y="4427909"/>
            <a:ext cx="867544" cy="86754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10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6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7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4000"/>
                            </p:stCondLst>
                            <p:childTnLst>
                              <p:par>
                                <p:cTn id="19" presetID="1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6" dur="2000"/>
                                        <p:tgtEl>
                                          <p:spTgt spid="10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1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5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000"/>
                            </p:stCondLst>
                            <p:childTnLst>
                              <p:par>
                                <p:cTn id="42" presetID="1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4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55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60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2000"/>
                            </p:stCondLst>
                            <p:childTnLst>
                              <p:par>
                                <p:cTn id="62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4" dur="2000"/>
                                        <p:tgtEl>
                                          <p:spTgt spid="10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4000"/>
                            </p:stCondLst>
                            <p:childTnLst>
                              <p:par>
                                <p:cTn id="66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8" dur="2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0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0.00614 -0.0359 -0.00598 -0.07894 0.00944 -0.11023 C 0.01039 -0.12618 0.00756 -0.13122 0.01747 -0.13542 C 0.02156 -0.14046 0.02456 -0.14634 0.02833 -0.1518 C 0.03117 -0.16208 0.03778 -0.16418 0.04329 -0.17153 " pathEditMode="relative" ptsTypes="ffffA">
                                      <p:cBhvr>
                                        <p:cTn id="72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7" dur="2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18" grpId="0"/>
      <p:bldP spid="37" grpId="0" animBg="1"/>
      <p:bldP spid="31" grpId="0" animBg="1"/>
      <p:bldP spid="32" grpId="0" animBg="1"/>
      <p:bldP spid="45" grpId="0" animBg="1"/>
      <p:bldP spid="45" grpId="1" animBg="1"/>
      <p:bldP spid="4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C:\Documents and Settings\Alena T\Local Settings\Temporary Internet Files\Content.IE5\027WU3ZU\MC900193332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136656" y="4067869"/>
            <a:ext cx="1440160" cy="215372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4031" y="302387"/>
            <a:ext cx="9072785" cy="1259946"/>
          </a:xfrm>
          <a:solidFill>
            <a:srgbClr val="008000"/>
          </a:solidFill>
          <a:ln>
            <a:solidFill>
              <a:schemeClr val="tx1">
                <a:lumMod val="75000"/>
              </a:schemeClr>
            </a:solidFill>
          </a:ln>
        </p:spPr>
        <p:txBody>
          <a:bodyPr>
            <a:normAutofit/>
          </a:bodyPr>
          <a:lstStyle/>
          <a:p>
            <a:pPr algn="ctr"/>
            <a:r>
              <a:rPr lang="cs-CZ" sz="6600" dirty="0" smtClean="0">
                <a:ln>
                  <a:solidFill>
                    <a:schemeClr val="tx1">
                      <a:lumMod val="95000"/>
                    </a:schemeClr>
                  </a:solidFill>
                </a:ln>
                <a:solidFill>
                  <a:srgbClr val="FFC000"/>
                </a:solidFill>
                <a:latin typeface="Arial Black" pitchFamily="34" charset="0"/>
              </a:rPr>
              <a:t>DŘEVINY</a:t>
            </a:r>
            <a:endParaRPr lang="cs-CZ" sz="6600" dirty="0">
              <a:ln>
                <a:solidFill>
                  <a:schemeClr val="tx1">
                    <a:lumMod val="95000"/>
                  </a:schemeClr>
                </a:solidFill>
              </a:ln>
              <a:solidFill>
                <a:srgbClr val="FFC000"/>
              </a:solidFill>
              <a:latin typeface="Arial Black" pitchFamily="34" charset="0"/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503808" y="1763613"/>
            <a:ext cx="5781755" cy="607531"/>
          </a:xfrm>
          <a:prstGeom prst="rect">
            <a:avLst/>
          </a:prstGeom>
          <a:solidFill>
            <a:srgbClr val="B08200"/>
          </a:solidFill>
          <a:ln>
            <a:solidFill>
              <a:schemeClr val="tx1">
                <a:lumMod val="8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lIns="91430" tIns="45716" rIns="91430" bIns="45716" rtlCol="0">
            <a:spAutoFit/>
          </a:bodyPr>
          <a:lstStyle/>
          <a:p>
            <a:r>
              <a:rPr lang="cs-CZ" sz="3600" b="1" dirty="0" smtClean="0">
                <a:solidFill>
                  <a:srgbClr val="CCFF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- mají dřevnatý stonek</a:t>
            </a:r>
            <a:endParaRPr lang="cs-CZ" sz="3600" b="1" dirty="0">
              <a:solidFill>
                <a:srgbClr val="CCFF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1223888" y="2699717"/>
            <a:ext cx="2191798" cy="664789"/>
          </a:xfrm>
          <a:prstGeom prst="rect">
            <a:avLst/>
          </a:prstGeom>
          <a:solidFill>
            <a:srgbClr val="008000"/>
          </a:solidFill>
          <a:ln>
            <a:solidFill>
              <a:schemeClr val="tx1">
                <a:lumMod val="95000"/>
              </a:schemeClr>
            </a:solidFill>
          </a:ln>
        </p:spPr>
        <p:txBody>
          <a:bodyPr wrap="none" lIns="91430" tIns="45716" rIns="91430" bIns="45716" rtlCol="0">
            <a:spAutoFit/>
          </a:bodyPr>
          <a:lstStyle/>
          <a:p>
            <a:pPr marL="457200" indent="-457200"/>
            <a:r>
              <a:rPr lang="cs-CZ" sz="4000" b="1" dirty="0" smtClean="0">
                <a:solidFill>
                  <a:srgbClr val="FFC000"/>
                </a:solidFill>
              </a:rPr>
              <a:t>A -  keře</a:t>
            </a:r>
            <a:endParaRPr lang="cs-CZ" sz="2400" b="1" dirty="0" smtClean="0">
              <a:solidFill>
                <a:schemeClr val="tx1">
                  <a:lumMod val="85000"/>
                </a:schemeClr>
              </a:solidFill>
            </a:endParaRPr>
          </a:p>
        </p:txBody>
      </p:sp>
      <p:sp>
        <p:nvSpPr>
          <p:cNvPr id="23" name="TextovéPole 22"/>
          <p:cNvSpPr txBox="1"/>
          <p:nvPr/>
        </p:nvSpPr>
        <p:spPr>
          <a:xfrm>
            <a:off x="1223888" y="4571925"/>
            <a:ext cx="2866470" cy="664789"/>
          </a:xfrm>
          <a:prstGeom prst="rect">
            <a:avLst/>
          </a:prstGeom>
          <a:solidFill>
            <a:srgbClr val="008000"/>
          </a:solidFill>
          <a:ln>
            <a:solidFill>
              <a:schemeClr val="tx1">
                <a:lumMod val="95000"/>
              </a:schemeClr>
            </a:solidFill>
          </a:ln>
        </p:spPr>
        <p:txBody>
          <a:bodyPr wrap="none" lIns="91430" tIns="45716" rIns="91430" bIns="45716" rtlCol="0">
            <a:spAutoFit/>
          </a:bodyPr>
          <a:lstStyle/>
          <a:p>
            <a:pPr marL="457200" indent="-457200"/>
            <a:r>
              <a:rPr lang="cs-CZ" sz="4000" b="1" dirty="0" smtClean="0">
                <a:solidFill>
                  <a:srgbClr val="FFC000"/>
                </a:solidFill>
              </a:rPr>
              <a:t>B -  stromy</a:t>
            </a:r>
            <a:endParaRPr lang="cs-CZ" sz="2400" b="1" dirty="0">
              <a:solidFill>
                <a:schemeClr val="tx1">
                  <a:lumMod val="85000"/>
                </a:schemeClr>
              </a:solidFill>
            </a:endParaRPr>
          </a:p>
        </p:txBody>
      </p:sp>
      <p:sp>
        <p:nvSpPr>
          <p:cNvPr id="26" name="TextovéPole 25"/>
          <p:cNvSpPr txBox="1"/>
          <p:nvPr/>
        </p:nvSpPr>
        <p:spPr>
          <a:xfrm>
            <a:off x="3744168" y="2699717"/>
            <a:ext cx="4422088" cy="893826"/>
          </a:xfrm>
          <a:prstGeom prst="rect">
            <a:avLst/>
          </a:prstGeom>
          <a:noFill/>
        </p:spPr>
        <p:txBody>
          <a:bodyPr wrap="none" lIns="91430" tIns="45716" rIns="91430" bIns="45716" rtlCol="0">
            <a:spAutoFit/>
          </a:bodyPr>
          <a:lstStyle/>
          <a:p>
            <a:r>
              <a:rPr lang="cs-CZ" sz="2800" b="1" dirty="0" smtClean="0">
                <a:solidFill>
                  <a:srgbClr val="CCFF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Stonek se rozvětvuje </a:t>
            </a:r>
          </a:p>
          <a:p>
            <a:r>
              <a:rPr lang="cs-CZ" sz="2800" b="1" dirty="0" smtClean="0">
                <a:solidFill>
                  <a:srgbClr val="CCFF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hned u země.</a:t>
            </a:r>
            <a:endParaRPr lang="cs-CZ" sz="2800" b="1" dirty="0">
              <a:solidFill>
                <a:srgbClr val="CCFF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</a:endParaRPr>
          </a:p>
        </p:txBody>
      </p:sp>
      <p:sp>
        <p:nvSpPr>
          <p:cNvPr id="31" name="TextovéPole 30"/>
          <p:cNvSpPr txBox="1"/>
          <p:nvPr/>
        </p:nvSpPr>
        <p:spPr>
          <a:xfrm>
            <a:off x="719832" y="6372125"/>
            <a:ext cx="8802389" cy="865165"/>
          </a:xfrm>
          <a:prstGeom prst="rect">
            <a:avLst/>
          </a:prstGeom>
          <a:solidFill>
            <a:schemeClr val="tx1">
              <a:lumMod val="85000"/>
            </a:schemeClr>
          </a:solidFill>
          <a:ln>
            <a:solidFill>
              <a:schemeClr val="tx1">
                <a:lumMod val="95000"/>
              </a:schemeClr>
            </a:solidFill>
          </a:ln>
        </p:spPr>
        <p:txBody>
          <a:bodyPr wrap="none" lIns="91430" tIns="45716" rIns="91430" bIns="45716" rtlCol="0">
            <a:spAutoFit/>
          </a:bodyPr>
          <a:lstStyle/>
          <a:p>
            <a:r>
              <a:rPr lang="cs-CZ" sz="5400" b="1" dirty="0" smtClean="0">
                <a:solidFill>
                  <a:srgbClr val="008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Jaké znáte keře a stromy?</a:t>
            </a:r>
            <a:endParaRPr lang="cs-CZ" sz="5400" b="1" dirty="0">
              <a:solidFill>
                <a:srgbClr val="008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4104208" y="4715941"/>
            <a:ext cx="4422088" cy="893826"/>
          </a:xfrm>
          <a:prstGeom prst="rect">
            <a:avLst/>
          </a:prstGeom>
          <a:noFill/>
        </p:spPr>
        <p:txBody>
          <a:bodyPr wrap="none" lIns="91430" tIns="45716" rIns="91430" bIns="45716" rtlCol="0">
            <a:spAutoFit/>
          </a:bodyPr>
          <a:lstStyle/>
          <a:p>
            <a:r>
              <a:rPr lang="cs-CZ" sz="2800" b="1" dirty="0" smtClean="0">
                <a:solidFill>
                  <a:srgbClr val="CCFF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Stonek se rozvětvuje </a:t>
            </a:r>
          </a:p>
          <a:p>
            <a:r>
              <a:rPr lang="cs-CZ" sz="2800" b="1" dirty="0" smtClean="0">
                <a:solidFill>
                  <a:srgbClr val="CCFF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nad zemí.</a:t>
            </a:r>
            <a:endParaRPr lang="cs-CZ" sz="2800" b="1" dirty="0">
              <a:solidFill>
                <a:srgbClr val="CCFF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</a:endParaRPr>
          </a:p>
        </p:txBody>
      </p:sp>
      <p:pic>
        <p:nvPicPr>
          <p:cNvPr id="2053" name="Picture 5" descr="C:\Documents and Settings\Alena T\Local Settings\Temporary Internet Files\Content.IE5\027WU3ZU\MC900232525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87784" y="3131765"/>
            <a:ext cx="1436636" cy="122413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054" name="Picture 6" descr="C:\Documents and Settings\Alena T\Local Settings\Temporary Internet Files\Content.IE5\HDCMJNQ0\MC900295997[1]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831350" y="2267669"/>
            <a:ext cx="1710756" cy="137251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3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6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7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2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6" dur="20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4000"/>
                            </p:stCondLst>
                            <p:childTnLst>
                              <p:par>
                                <p:cTn id="28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0" dur="20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35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000"/>
                            </p:stCondLst>
                            <p:childTnLst>
                              <p:par>
                                <p:cTn id="37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9" dur="2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8" grpId="0" animBg="1"/>
      <p:bldP spid="23" grpId="0" animBg="1"/>
      <p:bldP spid="26" grpId="0"/>
      <p:bldP spid="31" grpId="0" animBg="1"/>
      <p:bldP spid="1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4031" y="302387"/>
            <a:ext cx="9072785" cy="1259946"/>
          </a:xfrm>
          <a:solidFill>
            <a:srgbClr val="008000"/>
          </a:solidFill>
          <a:ln>
            <a:solidFill>
              <a:schemeClr val="tx1">
                <a:lumMod val="75000"/>
              </a:schemeClr>
            </a:solidFill>
          </a:ln>
        </p:spPr>
        <p:txBody>
          <a:bodyPr>
            <a:normAutofit/>
          </a:bodyPr>
          <a:lstStyle/>
          <a:p>
            <a:pPr algn="ctr"/>
            <a:r>
              <a:rPr lang="cs-CZ" sz="6600" dirty="0" smtClean="0">
                <a:solidFill>
                  <a:srgbClr val="FFC000"/>
                </a:solidFill>
                <a:latin typeface="Arial Black" pitchFamily="34" charset="0"/>
              </a:rPr>
              <a:t>STROMY</a:t>
            </a:r>
            <a:endParaRPr lang="cs-CZ" sz="6600" dirty="0">
              <a:solidFill>
                <a:srgbClr val="FFC000"/>
              </a:solidFill>
              <a:latin typeface="Arial Black" pitchFamily="34" charset="0"/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3888184" y="1835621"/>
            <a:ext cx="5657554" cy="1637941"/>
          </a:xfrm>
          <a:prstGeom prst="rect">
            <a:avLst/>
          </a:prstGeom>
          <a:solidFill>
            <a:srgbClr val="B08200"/>
          </a:solidFill>
          <a:ln>
            <a:solidFill>
              <a:schemeClr val="tx1">
                <a:lumMod val="8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lIns="91430" tIns="45716" rIns="91430" bIns="45716" rtlCol="0">
            <a:spAutoFit/>
          </a:bodyPr>
          <a:lstStyle/>
          <a:p>
            <a:pPr algn="r"/>
            <a:r>
              <a:rPr lang="cs-CZ" sz="3600" b="1" dirty="0" smtClean="0">
                <a:solidFill>
                  <a:srgbClr val="CCFF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Jaké znáte stromy </a:t>
            </a:r>
          </a:p>
          <a:p>
            <a:pPr algn="r"/>
            <a:r>
              <a:rPr lang="cs-CZ" sz="3600" b="1" dirty="0" smtClean="0">
                <a:solidFill>
                  <a:srgbClr val="CCFF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listnaté a jehličnaté? </a:t>
            </a:r>
          </a:p>
          <a:p>
            <a:pPr algn="r"/>
            <a:r>
              <a:rPr lang="cs-CZ" sz="3600" b="1" dirty="0" smtClean="0">
                <a:solidFill>
                  <a:srgbClr val="CCFF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Čím se liší?</a:t>
            </a:r>
            <a:endParaRPr lang="cs-CZ" sz="3600" b="1" dirty="0">
              <a:solidFill>
                <a:srgbClr val="CCFF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</a:endParaRPr>
          </a:p>
        </p:txBody>
      </p:sp>
      <p:pic>
        <p:nvPicPr>
          <p:cNvPr id="3074" name="Picture 2" descr="C:\Documents and Settings\Alena T\Local Settings\Temporary Internet Files\Content.IE5\I0BVL639\MC900441870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3768" y="2771725"/>
            <a:ext cx="4320480" cy="432048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9" name="TextovéPole 8"/>
          <p:cNvSpPr txBox="1"/>
          <p:nvPr/>
        </p:nvSpPr>
        <p:spPr>
          <a:xfrm>
            <a:off x="3816176" y="4715941"/>
            <a:ext cx="1417356" cy="550271"/>
          </a:xfrm>
          <a:prstGeom prst="rect">
            <a:avLst/>
          </a:prstGeom>
          <a:solidFill>
            <a:schemeClr val="tx1">
              <a:lumMod val="75000"/>
            </a:schemeClr>
          </a:solidFill>
          <a:ln>
            <a:solidFill>
              <a:schemeClr val="tx1">
                <a:lumMod val="95000"/>
              </a:schemeClr>
            </a:solidFill>
          </a:ln>
        </p:spPr>
        <p:txBody>
          <a:bodyPr wrap="none" lIns="91430" tIns="45716" rIns="91430" bIns="45716" rtlCol="0">
            <a:spAutoFit/>
          </a:bodyPr>
          <a:lstStyle/>
          <a:p>
            <a:r>
              <a:rPr lang="cs-CZ" sz="3200" b="1" dirty="0" smtClean="0">
                <a:solidFill>
                  <a:srgbClr val="008000"/>
                </a:solidFill>
                <a:latin typeface="Arial Black" pitchFamily="34" charset="0"/>
              </a:rPr>
              <a:t>kmen</a:t>
            </a:r>
            <a:endParaRPr lang="cs-CZ" sz="1600" b="1" dirty="0" smtClean="0">
              <a:solidFill>
                <a:srgbClr val="008000"/>
              </a:solidFill>
              <a:latin typeface="Arial Black" pitchFamily="34" charset="0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4392240" y="3419797"/>
            <a:ext cx="1737571" cy="550271"/>
          </a:xfrm>
          <a:prstGeom prst="rect">
            <a:avLst/>
          </a:prstGeom>
          <a:solidFill>
            <a:schemeClr val="tx1">
              <a:lumMod val="75000"/>
            </a:schemeClr>
          </a:solidFill>
          <a:ln>
            <a:solidFill>
              <a:schemeClr val="tx1">
                <a:lumMod val="95000"/>
              </a:schemeClr>
            </a:solidFill>
          </a:ln>
        </p:spPr>
        <p:txBody>
          <a:bodyPr wrap="none" lIns="91430" tIns="45716" rIns="91430" bIns="45716" rtlCol="0">
            <a:spAutoFit/>
          </a:bodyPr>
          <a:lstStyle/>
          <a:p>
            <a:r>
              <a:rPr lang="cs-CZ" sz="3200" b="1" dirty="0" smtClean="0">
                <a:solidFill>
                  <a:srgbClr val="008000"/>
                </a:solidFill>
                <a:latin typeface="Arial Black" pitchFamily="34" charset="0"/>
              </a:rPr>
              <a:t>koruna</a:t>
            </a:r>
            <a:endParaRPr lang="cs-CZ" sz="1600" b="1" dirty="0" smtClean="0">
              <a:solidFill>
                <a:srgbClr val="008000"/>
              </a:solidFill>
              <a:latin typeface="Arial Black" pitchFamily="34" charset="0"/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4392240" y="6084093"/>
            <a:ext cx="1699869" cy="550271"/>
          </a:xfrm>
          <a:prstGeom prst="rect">
            <a:avLst/>
          </a:prstGeom>
          <a:solidFill>
            <a:schemeClr val="tx1">
              <a:lumMod val="75000"/>
            </a:schemeClr>
          </a:solidFill>
          <a:ln>
            <a:solidFill>
              <a:schemeClr val="tx1">
                <a:lumMod val="95000"/>
              </a:schemeClr>
            </a:solidFill>
          </a:ln>
        </p:spPr>
        <p:txBody>
          <a:bodyPr wrap="none" lIns="91430" tIns="45716" rIns="91430" bIns="45716" rtlCol="0">
            <a:spAutoFit/>
          </a:bodyPr>
          <a:lstStyle/>
          <a:p>
            <a:r>
              <a:rPr lang="cs-CZ" sz="3200" b="1" dirty="0" smtClean="0">
                <a:solidFill>
                  <a:srgbClr val="008000"/>
                </a:solidFill>
                <a:latin typeface="Arial Black" pitchFamily="34" charset="0"/>
              </a:rPr>
              <a:t>kořeny</a:t>
            </a:r>
            <a:endParaRPr lang="cs-CZ" sz="1600" b="1" dirty="0" smtClean="0">
              <a:solidFill>
                <a:srgbClr val="008000"/>
              </a:solidFill>
              <a:latin typeface="Arial Black" pitchFamily="34" charset="0"/>
            </a:endParaRPr>
          </a:p>
        </p:txBody>
      </p:sp>
      <p:cxnSp>
        <p:nvCxnSpPr>
          <p:cNvPr id="14" name="Přímá spojovací šipka 13"/>
          <p:cNvCxnSpPr/>
          <p:nvPr/>
        </p:nvCxnSpPr>
        <p:spPr>
          <a:xfrm flipH="1" flipV="1">
            <a:off x="3024088" y="6156101"/>
            <a:ext cx="1224136" cy="144016"/>
          </a:xfrm>
          <a:prstGeom prst="straightConnector1">
            <a:avLst/>
          </a:prstGeom>
          <a:ln w="38100">
            <a:solidFill>
              <a:srgbClr val="FFC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ovací šipka 16"/>
          <p:cNvCxnSpPr/>
          <p:nvPr/>
        </p:nvCxnSpPr>
        <p:spPr>
          <a:xfrm flipH="1">
            <a:off x="2592040" y="4931965"/>
            <a:ext cx="1152128" cy="0"/>
          </a:xfrm>
          <a:prstGeom prst="straightConnector1">
            <a:avLst/>
          </a:prstGeom>
          <a:ln w="38100">
            <a:solidFill>
              <a:srgbClr val="FFC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Elipsa 18"/>
          <p:cNvSpPr/>
          <p:nvPr/>
        </p:nvSpPr>
        <p:spPr>
          <a:xfrm>
            <a:off x="431800" y="2627709"/>
            <a:ext cx="3816424" cy="2088232"/>
          </a:xfrm>
          <a:prstGeom prst="ellipse">
            <a:avLst/>
          </a:prstGeom>
          <a:noFill/>
          <a:ln w="381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TextovéPole 19"/>
          <p:cNvSpPr txBox="1"/>
          <p:nvPr/>
        </p:nvSpPr>
        <p:spPr>
          <a:xfrm>
            <a:off x="6624488" y="3923853"/>
            <a:ext cx="2946748" cy="1637941"/>
          </a:xfrm>
          <a:prstGeom prst="rect">
            <a:avLst/>
          </a:prstGeom>
          <a:solidFill>
            <a:srgbClr val="B08200"/>
          </a:solidFill>
          <a:ln>
            <a:solidFill>
              <a:schemeClr val="tx1">
                <a:lumMod val="8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lIns="91430" tIns="45716" rIns="91430" bIns="45716" rtlCol="0">
            <a:spAutoFit/>
          </a:bodyPr>
          <a:lstStyle/>
          <a:p>
            <a:pPr algn="r"/>
            <a:r>
              <a:rPr lang="cs-CZ" sz="3600" b="1" dirty="0" smtClean="0">
                <a:solidFill>
                  <a:srgbClr val="CCFF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Jaké znáte</a:t>
            </a:r>
          </a:p>
          <a:p>
            <a:pPr algn="r"/>
            <a:r>
              <a:rPr lang="cs-CZ" sz="3600" b="1" dirty="0" smtClean="0">
                <a:solidFill>
                  <a:srgbClr val="CCFF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ovocné </a:t>
            </a:r>
          </a:p>
          <a:p>
            <a:pPr algn="r"/>
            <a:r>
              <a:rPr lang="cs-CZ" sz="3600" b="1" dirty="0" smtClean="0">
                <a:solidFill>
                  <a:srgbClr val="CCFF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stromy?</a:t>
            </a:r>
            <a:endParaRPr lang="cs-CZ" sz="3600" b="1" dirty="0">
              <a:solidFill>
                <a:srgbClr val="CCFF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</a:endParaRPr>
          </a:p>
        </p:txBody>
      </p:sp>
      <p:sp>
        <p:nvSpPr>
          <p:cNvPr id="21" name="TextovéPole 20"/>
          <p:cNvSpPr txBox="1"/>
          <p:nvPr/>
        </p:nvSpPr>
        <p:spPr>
          <a:xfrm>
            <a:off x="6624488" y="6444133"/>
            <a:ext cx="2999148" cy="779308"/>
          </a:xfrm>
          <a:prstGeom prst="rect">
            <a:avLst/>
          </a:prstGeom>
          <a:noFill/>
          <a:ln>
            <a:solidFill>
              <a:schemeClr val="tx1">
                <a:lumMod val="8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lIns="91430" tIns="45716" rIns="91430" bIns="45716" rtlCol="0">
            <a:spAutoFit/>
          </a:bodyPr>
          <a:lstStyle/>
          <a:p>
            <a:pPr algn="r"/>
            <a:r>
              <a:rPr lang="cs-CZ" sz="2400" b="1" dirty="0" smtClean="0">
                <a:solidFill>
                  <a:srgbClr val="CCFF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Jaký strom máte nejraději a proč?</a:t>
            </a:r>
            <a:endParaRPr lang="cs-CZ" sz="2400" b="1" dirty="0">
              <a:solidFill>
                <a:srgbClr val="CCFF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503808" y="1763613"/>
            <a:ext cx="2808312" cy="493076"/>
          </a:xfrm>
          <a:prstGeom prst="rect">
            <a:avLst/>
          </a:prstGeom>
          <a:solidFill>
            <a:srgbClr val="CCFF99"/>
          </a:solidFill>
          <a:ln>
            <a:solidFill>
              <a:schemeClr val="tx1">
                <a:lumMod val="9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lIns="91430" tIns="45716" rIns="91430" bIns="45716" rtlCol="0">
            <a:spAutoFit/>
          </a:bodyPr>
          <a:lstStyle/>
          <a:p>
            <a:r>
              <a:rPr lang="cs-CZ" sz="2800" b="1" dirty="0" smtClean="0">
                <a:solidFill>
                  <a:srgbClr val="00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Části stromů</a:t>
            </a:r>
            <a:endParaRPr lang="cs-CZ" sz="2800" b="1" dirty="0">
              <a:solidFill>
                <a:srgbClr val="0066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1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6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6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4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58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9" grpId="0" animBg="1"/>
      <p:bldP spid="10" grpId="0" animBg="1"/>
      <p:bldP spid="12" grpId="0" animBg="1"/>
      <p:bldP spid="19" grpId="0" animBg="1"/>
      <p:bldP spid="20" grpId="0" animBg="1"/>
      <p:bldP spid="21" grpId="0" animBg="1"/>
      <p:bldP spid="13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4031" y="302387"/>
            <a:ext cx="9072785" cy="1259946"/>
          </a:xfrm>
          <a:solidFill>
            <a:srgbClr val="008000"/>
          </a:solidFill>
          <a:ln>
            <a:solidFill>
              <a:schemeClr val="tx1">
                <a:lumMod val="75000"/>
              </a:schemeClr>
            </a:solidFill>
          </a:ln>
        </p:spPr>
        <p:txBody>
          <a:bodyPr>
            <a:normAutofit/>
          </a:bodyPr>
          <a:lstStyle/>
          <a:p>
            <a:r>
              <a:rPr lang="cs-CZ" sz="3200" dirty="0" smtClean="0">
                <a:solidFill>
                  <a:srgbClr val="FFC000"/>
                </a:solidFill>
                <a:latin typeface="Arial Black" pitchFamily="34" charset="0"/>
              </a:rPr>
              <a:t>Víte, jak můžeme určit stáří stromu?</a:t>
            </a:r>
            <a:endParaRPr lang="cs-CZ" sz="3200" dirty="0">
              <a:solidFill>
                <a:srgbClr val="FFC000"/>
              </a:solidFill>
              <a:latin typeface="Arial Black" pitchFamily="34" charset="0"/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503808" y="1763613"/>
            <a:ext cx="4317380" cy="607531"/>
          </a:xfrm>
          <a:prstGeom prst="rect">
            <a:avLst/>
          </a:prstGeom>
          <a:solidFill>
            <a:srgbClr val="B08200"/>
          </a:solidFill>
          <a:ln>
            <a:solidFill>
              <a:schemeClr val="tx1">
                <a:lumMod val="8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lIns="91430" tIns="45716" rIns="91430" bIns="45716" rtlCol="0">
            <a:spAutoFit/>
          </a:bodyPr>
          <a:lstStyle/>
          <a:p>
            <a:r>
              <a:rPr lang="cs-CZ" sz="3600" b="1" dirty="0" smtClean="0">
                <a:solidFill>
                  <a:srgbClr val="CCFF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Podle letokruhů:</a:t>
            </a:r>
            <a:endParaRPr lang="cs-CZ" sz="3600" b="1" dirty="0">
              <a:solidFill>
                <a:srgbClr val="CCFF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</a:endParaRPr>
          </a:p>
        </p:txBody>
      </p:sp>
      <p:pic>
        <p:nvPicPr>
          <p:cNvPr id="4103" name="Picture 7" descr="File:Väggtimmer- genomskärning-DjBC0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96296" y="1691605"/>
            <a:ext cx="4686300" cy="5705476"/>
          </a:xfrm>
          <a:prstGeom prst="rect">
            <a:avLst/>
          </a:prstGeom>
          <a:ln>
            <a:solidFill>
              <a:srgbClr val="CCFF99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6" name="TextovéPole 15"/>
          <p:cNvSpPr txBox="1"/>
          <p:nvPr/>
        </p:nvSpPr>
        <p:spPr>
          <a:xfrm>
            <a:off x="431800" y="2627709"/>
            <a:ext cx="4248472" cy="1809783"/>
          </a:xfrm>
          <a:prstGeom prst="rect">
            <a:avLst/>
          </a:prstGeom>
          <a:noFill/>
          <a:ln>
            <a:solidFill>
              <a:schemeClr val="tx1">
                <a:lumMod val="8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lIns="91430" tIns="45716" rIns="91430" bIns="45716" rtlCol="0">
            <a:spAutoFit/>
          </a:bodyPr>
          <a:lstStyle/>
          <a:p>
            <a:r>
              <a:rPr lang="cs-CZ" sz="2400" b="1" dirty="0" smtClean="0">
                <a:solidFill>
                  <a:srgbClr val="CCFF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Každý rok se vytvoří vrstva dřeva a prstenec, který tuto vrstvu ohraničuje, se jmenuje letokruh.</a:t>
            </a:r>
            <a:endParaRPr lang="cs-CZ" sz="2400" b="1" dirty="0">
              <a:solidFill>
                <a:srgbClr val="CCFF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431801" y="4643933"/>
            <a:ext cx="4248472" cy="1122735"/>
          </a:xfrm>
          <a:prstGeom prst="rect">
            <a:avLst/>
          </a:prstGeom>
          <a:solidFill>
            <a:srgbClr val="B08200"/>
          </a:solidFill>
          <a:ln>
            <a:solidFill>
              <a:schemeClr val="tx1">
                <a:lumMod val="8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lIns="91430" tIns="45716" rIns="91430" bIns="45716" rtlCol="0">
            <a:spAutoFit/>
          </a:bodyPr>
          <a:lstStyle/>
          <a:p>
            <a:r>
              <a:rPr lang="cs-CZ" sz="3600" b="1" dirty="0" smtClean="0">
                <a:solidFill>
                  <a:srgbClr val="CCFF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počet letokruhů </a:t>
            </a:r>
          </a:p>
          <a:p>
            <a:r>
              <a:rPr lang="cs-CZ" sz="3600" b="1" dirty="0" smtClean="0">
                <a:solidFill>
                  <a:srgbClr val="CCFF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      = počet let</a:t>
            </a:r>
            <a:endParaRPr lang="cs-CZ" sz="3600" b="1" dirty="0">
              <a:solidFill>
                <a:srgbClr val="CCFF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431800" y="5940077"/>
            <a:ext cx="4248472" cy="1122800"/>
          </a:xfrm>
          <a:prstGeom prst="rect">
            <a:avLst/>
          </a:prstGeom>
          <a:noFill/>
          <a:ln>
            <a:solidFill>
              <a:schemeClr val="tx1">
                <a:lumMod val="8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lIns="91430" tIns="45716" rIns="91430" bIns="45716" rtlCol="0">
            <a:spAutoFit/>
          </a:bodyPr>
          <a:lstStyle/>
          <a:p>
            <a:r>
              <a:rPr lang="cs-CZ" sz="2400" b="1" dirty="0" smtClean="0">
                <a:solidFill>
                  <a:srgbClr val="CCFF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Prstence uvnitř suku zase prozrazují stáří větve.</a:t>
            </a:r>
            <a:endParaRPr lang="cs-CZ" sz="2400" b="1" dirty="0">
              <a:solidFill>
                <a:srgbClr val="CCFF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</a:endParaRPr>
          </a:p>
        </p:txBody>
      </p:sp>
      <p:pic>
        <p:nvPicPr>
          <p:cNvPr id="22" name="Obrázek 21" descr="suk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176216" y="6034401"/>
            <a:ext cx="2412734" cy="1525274"/>
          </a:xfrm>
          <a:prstGeom prst="rect">
            <a:avLst/>
          </a:prstGeom>
          <a:ln>
            <a:solidFill>
              <a:srgbClr val="CCFF99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2000"/>
                                        <p:tgtEl>
                                          <p:spTgt spid="4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3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1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1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6" grpId="0" animBg="1"/>
      <p:bldP spid="18" grpId="0" animBg="1"/>
      <p:bldP spid="19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84" name="Picture 16" descr="C:\Documents and Settings\Alena T\Local Settings\Temporary Internet Files\Content.IE5\VGA6LEDH\MP900448648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40512" y="1835621"/>
            <a:ext cx="2762870" cy="3683827"/>
          </a:xfrm>
          <a:prstGeom prst="rect">
            <a:avLst/>
          </a:prstGeom>
          <a:ln>
            <a:solidFill>
              <a:srgbClr val="CCFF99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4031" y="302387"/>
            <a:ext cx="9072785" cy="1259946"/>
          </a:xfrm>
          <a:solidFill>
            <a:srgbClr val="008000"/>
          </a:solidFill>
          <a:ln>
            <a:solidFill>
              <a:schemeClr val="tx1">
                <a:lumMod val="75000"/>
              </a:schemeClr>
            </a:solidFill>
          </a:ln>
        </p:spPr>
        <p:txBody>
          <a:bodyPr>
            <a:normAutofit/>
          </a:bodyPr>
          <a:lstStyle/>
          <a:p>
            <a:pPr algn="ctr"/>
            <a:r>
              <a:rPr lang="cs-CZ" sz="6600" dirty="0" smtClean="0">
                <a:ln>
                  <a:solidFill>
                    <a:schemeClr val="tx1">
                      <a:lumMod val="95000"/>
                    </a:schemeClr>
                  </a:solidFill>
                </a:ln>
                <a:solidFill>
                  <a:srgbClr val="FFC000"/>
                </a:solidFill>
                <a:latin typeface="Arial Black" pitchFamily="34" charset="0"/>
              </a:rPr>
              <a:t>BYLINY</a:t>
            </a:r>
            <a:endParaRPr lang="cs-CZ" sz="6600" dirty="0">
              <a:ln>
                <a:solidFill>
                  <a:schemeClr val="tx1">
                    <a:lumMod val="95000"/>
                  </a:schemeClr>
                </a:solidFill>
              </a:ln>
              <a:solidFill>
                <a:srgbClr val="FFC000"/>
              </a:solidFill>
              <a:latin typeface="Arial Black" pitchFamily="34" charset="0"/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503808" y="1763613"/>
            <a:ext cx="7646176" cy="607531"/>
          </a:xfrm>
          <a:prstGeom prst="rect">
            <a:avLst/>
          </a:prstGeom>
          <a:solidFill>
            <a:srgbClr val="B08200"/>
          </a:solidFill>
          <a:ln>
            <a:solidFill>
              <a:schemeClr val="tx1">
                <a:lumMod val="8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lIns="91430" tIns="45716" rIns="91430" bIns="45716" rtlCol="0">
            <a:spAutoFit/>
          </a:bodyPr>
          <a:lstStyle/>
          <a:p>
            <a:r>
              <a:rPr lang="cs-CZ" sz="3600" b="1" dirty="0" smtClean="0">
                <a:solidFill>
                  <a:srgbClr val="CCFF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- dužnatý (nedřevnatý) stonek</a:t>
            </a:r>
            <a:endParaRPr lang="cs-CZ" sz="3600" b="1" dirty="0">
              <a:solidFill>
                <a:srgbClr val="CCFF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791840" y="5292005"/>
            <a:ext cx="1382089" cy="664789"/>
          </a:xfrm>
          <a:prstGeom prst="rect">
            <a:avLst/>
          </a:prstGeom>
          <a:solidFill>
            <a:srgbClr val="008000"/>
          </a:solidFill>
          <a:ln>
            <a:solidFill>
              <a:schemeClr val="tx1">
                <a:lumMod val="95000"/>
              </a:schemeClr>
            </a:solidFill>
          </a:ln>
        </p:spPr>
        <p:txBody>
          <a:bodyPr wrap="none" lIns="91430" tIns="45716" rIns="91430" bIns="45716" rtlCol="0">
            <a:spAutoFit/>
          </a:bodyPr>
          <a:lstStyle/>
          <a:p>
            <a:pPr marL="457200" indent="-457200"/>
            <a:r>
              <a:rPr lang="cs-CZ" sz="4000" b="1" dirty="0" smtClean="0">
                <a:solidFill>
                  <a:srgbClr val="FFC000"/>
                </a:solidFill>
              </a:rPr>
              <a:t>stvol</a:t>
            </a:r>
            <a:endParaRPr lang="cs-CZ" sz="2400" b="1" dirty="0" smtClean="0">
              <a:solidFill>
                <a:schemeClr val="tx1">
                  <a:lumMod val="85000"/>
                </a:schemeClr>
              </a:solidFill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215776" y="6084093"/>
            <a:ext cx="2335495" cy="893826"/>
          </a:xfrm>
          <a:prstGeom prst="rect">
            <a:avLst/>
          </a:prstGeom>
          <a:noFill/>
        </p:spPr>
        <p:txBody>
          <a:bodyPr wrap="square" lIns="91430" tIns="45716" rIns="91430" bIns="45716" rtlCol="0">
            <a:spAutoFit/>
          </a:bodyPr>
          <a:lstStyle/>
          <a:p>
            <a:pPr algn="ctr"/>
            <a:r>
              <a:rPr lang="cs-CZ" sz="2800" b="1" dirty="0" smtClean="0">
                <a:solidFill>
                  <a:srgbClr val="CCFF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 Stonek je</a:t>
            </a:r>
          </a:p>
          <a:p>
            <a:pPr algn="ctr"/>
            <a:r>
              <a:rPr lang="cs-CZ" sz="2800" b="1" dirty="0" smtClean="0">
                <a:solidFill>
                  <a:srgbClr val="CCFF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 bez listů.</a:t>
            </a:r>
            <a:endParaRPr lang="cs-CZ" sz="2800" b="1" dirty="0">
              <a:solidFill>
                <a:srgbClr val="CCFF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</a:endParaRPr>
          </a:p>
        </p:txBody>
      </p:sp>
      <p:pic>
        <p:nvPicPr>
          <p:cNvPr id="32771" name="Picture 3" descr="C:\Documents and Settings\Alena T\Local Settings\Temporary Internet Files\Content.IE5\IBIYOWO6\MC900122853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47824" y="2699716"/>
            <a:ext cx="2232248" cy="254835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2779" name="Picture 11" descr="C:\Documents and Settings\Alena T\Local Settings\Temporary Internet Files\Content.IE5\VGA6LEDH\MC900216810[1]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384128" y="2555701"/>
            <a:ext cx="2592288" cy="252874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7" name="TextovéPole 26"/>
          <p:cNvSpPr txBox="1"/>
          <p:nvPr/>
        </p:nvSpPr>
        <p:spPr>
          <a:xfrm>
            <a:off x="7920632" y="5652045"/>
            <a:ext cx="1694675" cy="664789"/>
          </a:xfrm>
          <a:prstGeom prst="rect">
            <a:avLst/>
          </a:prstGeom>
          <a:solidFill>
            <a:srgbClr val="008000"/>
          </a:solidFill>
          <a:ln>
            <a:solidFill>
              <a:schemeClr val="tx1">
                <a:lumMod val="95000"/>
              </a:schemeClr>
            </a:solidFill>
          </a:ln>
        </p:spPr>
        <p:txBody>
          <a:bodyPr wrap="none" lIns="91430" tIns="45716" rIns="91430" bIns="45716" rtlCol="0">
            <a:spAutoFit/>
          </a:bodyPr>
          <a:lstStyle/>
          <a:p>
            <a:pPr marL="457200" indent="-457200"/>
            <a:r>
              <a:rPr lang="cs-CZ" sz="4000" b="1" dirty="0" smtClean="0">
                <a:solidFill>
                  <a:srgbClr val="FFC000"/>
                </a:solidFill>
              </a:rPr>
              <a:t>stéblo</a:t>
            </a:r>
            <a:endParaRPr lang="cs-CZ" sz="2400" b="1" dirty="0" smtClean="0">
              <a:solidFill>
                <a:schemeClr val="tx1">
                  <a:lumMod val="85000"/>
                </a:schemeClr>
              </a:solidFill>
            </a:endParaRPr>
          </a:p>
        </p:txBody>
      </p:sp>
      <p:sp>
        <p:nvSpPr>
          <p:cNvPr id="28" name="TextovéPole 27"/>
          <p:cNvSpPr txBox="1"/>
          <p:nvPr/>
        </p:nvSpPr>
        <p:spPr>
          <a:xfrm>
            <a:off x="3888184" y="5147989"/>
            <a:ext cx="1835739" cy="664789"/>
          </a:xfrm>
          <a:prstGeom prst="rect">
            <a:avLst/>
          </a:prstGeom>
          <a:solidFill>
            <a:srgbClr val="008000"/>
          </a:solidFill>
          <a:ln>
            <a:solidFill>
              <a:schemeClr val="tx1">
                <a:lumMod val="95000"/>
              </a:schemeClr>
            </a:solidFill>
          </a:ln>
        </p:spPr>
        <p:txBody>
          <a:bodyPr wrap="none" lIns="91430" tIns="45716" rIns="91430" bIns="45716" rtlCol="0">
            <a:spAutoFit/>
          </a:bodyPr>
          <a:lstStyle/>
          <a:p>
            <a:pPr marL="457200" indent="-457200"/>
            <a:r>
              <a:rPr lang="cs-CZ" sz="4000" b="1" dirty="0" smtClean="0">
                <a:solidFill>
                  <a:srgbClr val="FFC000"/>
                </a:solidFill>
              </a:rPr>
              <a:t>lodyha</a:t>
            </a:r>
            <a:endParaRPr lang="cs-CZ" sz="2400" b="1" dirty="0" smtClean="0">
              <a:solidFill>
                <a:schemeClr val="tx1">
                  <a:lumMod val="85000"/>
                </a:schemeClr>
              </a:solidFill>
            </a:endParaRPr>
          </a:p>
        </p:txBody>
      </p:sp>
      <p:sp>
        <p:nvSpPr>
          <p:cNvPr id="29" name="TextovéPole 28"/>
          <p:cNvSpPr txBox="1"/>
          <p:nvPr/>
        </p:nvSpPr>
        <p:spPr>
          <a:xfrm>
            <a:off x="3888184" y="5868069"/>
            <a:ext cx="1827531" cy="893826"/>
          </a:xfrm>
          <a:prstGeom prst="rect">
            <a:avLst/>
          </a:prstGeom>
          <a:noFill/>
        </p:spPr>
        <p:txBody>
          <a:bodyPr wrap="none" lIns="91430" tIns="45716" rIns="91430" bIns="45716" rtlCol="0">
            <a:spAutoFit/>
          </a:bodyPr>
          <a:lstStyle/>
          <a:p>
            <a:pPr algn="ctr"/>
            <a:r>
              <a:rPr lang="cs-CZ" sz="2800" b="1" dirty="0" smtClean="0">
                <a:solidFill>
                  <a:srgbClr val="CCFF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Stonek  </a:t>
            </a:r>
          </a:p>
          <a:p>
            <a:pPr algn="ctr"/>
            <a:r>
              <a:rPr lang="cs-CZ" sz="2800" b="1" dirty="0" smtClean="0">
                <a:solidFill>
                  <a:srgbClr val="CCFF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má listy.</a:t>
            </a:r>
          </a:p>
        </p:txBody>
      </p:sp>
      <p:sp>
        <p:nvSpPr>
          <p:cNvPr id="30" name="TextovéPole 29"/>
          <p:cNvSpPr txBox="1"/>
          <p:nvPr/>
        </p:nvSpPr>
        <p:spPr>
          <a:xfrm>
            <a:off x="6192440" y="6265098"/>
            <a:ext cx="3660534" cy="1294577"/>
          </a:xfrm>
          <a:prstGeom prst="rect">
            <a:avLst/>
          </a:prstGeom>
          <a:noFill/>
        </p:spPr>
        <p:txBody>
          <a:bodyPr wrap="none" lIns="91430" tIns="45716" rIns="91430" bIns="45716" rtlCol="0">
            <a:spAutoFit/>
          </a:bodyPr>
          <a:lstStyle/>
          <a:p>
            <a:r>
              <a:rPr lang="cs-CZ" sz="2800" b="1" dirty="0" smtClean="0">
                <a:solidFill>
                  <a:srgbClr val="CCFF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Stonek  </a:t>
            </a:r>
          </a:p>
          <a:p>
            <a:r>
              <a:rPr lang="cs-CZ" sz="2800" b="1" dirty="0" smtClean="0">
                <a:solidFill>
                  <a:srgbClr val="CCFF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je většinou </a:t>
            </a:r>
          </a:p>
          <a:p>
            <a:r>
              <a:rPr lang="cs-CZ" sz="2800" b="1" dirty="0" smtClean="0">
                <a:solidFill>
                  <a:srgbClr val="CCFF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dutý, má kolénka.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327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6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7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4000"/>
                            </p:stCondLst>
                            <p:childTnLst>
                              <p:par>
                                <p:cTn id="19" presetID="1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6" dur="2000"/>
                                        <p:tgtEl>
                                          <p:spTgt spid="327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6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0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4000"/>
                            </p:stCondLst>
                            <p:childTnLst>
                              <p:par>
                                <p:cTn id="32" presetID="1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4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9" dur="2000"/>
                                        <p:tgtEl>
                                          <p:spTgt spid="327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000"/>
                            </p:stCondLst>
                            <p:childTnLst>
                              <p:par>
                                <p:cTn id="41" presetID="6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43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000"/>
                            </p:stCondLst>
                            <p:childTnLst>
                              <p:par>
                                <p:cTn id="45" presetID="1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7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8" grpId="0" animBg="1"/>
      <p:bldP spid="17" grpId="0"/>
      <p:bldP spid="27" grpId="0" animBg="1"/>
      <p:bldP spid="28" grpId="0" animBg="1"/>
      <p:bldP spid="29" grpId="0"/>
      <p:bldP spid="30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text 4"/>
          <p:cNvSpPr>
            <a:spLocks noGrp="1"/>
          </p:cNvSpPr>
          <p:nvPr>
            <p:ph type="body" idx="1"/>
          </p:nvPr>
        </p:nvSpPr>
        <p:spPr>
          <a:xfrm>
            <a:off x="359792" y="1331565"/>
            <a:ext cx="9001000" cy="5472608"/>
          </a:xfrm>
        </p:spPr>
        <p:txBody>
          <a:bodyPr>
            <a:normAutofit lnSpcReduction="10000"/>
          </a:bodyPr>
          <a:lstStyle/>
          <a:p>
            <a:endParaRPr lang="cs-CZ" b="1" dirty="0" smtClean="0">
              <a:solidFill>
                <a:schemeClr val="bg1">
                  <a:lumMod val="85000"/>
                </a:schemeClr>
              </a:solidFill>
            </a:endParaRPr>
          </a:p>
          <a:p>
            <a:endParaRPr lang="cs-CZ" b="1" dirty="0" smtClean="0">
              <a:solidFill>
                <a:schemeClr val="bg1">
                  <a:lumMod val="85000"/>
                </a:schemeClr>
              </a:solidFill>
            </a:endParaRPr>
          </a:p>
          <a:p>
            <a:endParaRPr lang="cs-CZ" b="1" dirty="0" smtClean="0">
              <a:solidFill>
                <a:schemeClr val="bg1">
                  <a:lumMod val="85000"/>
                </a:schemeClr>
              </a:solidFill>
            </a:endParaRPr>
          </a:p>
          <a:p>
            <a:r>
              <a:rPr lang="cs-CZ" b="1" dirty="0" smtClean="0">
                <a:solidFill>
                  <a:schemeClr val="bg1">
                    <a:lumMod val="85000"/>
                  </a:schemeClr>
                </a:solidFill>
              </a:rPr>
              <a:t>Zdroje:</a:t>
            </a:r>
          </a:p>
          <a:p>
            <a:endParaRPr lang="cs-CZ" sz="1500" b="1" dirty="0" smtClean="0">
              <a:solidFill>
                <a:schemeClr val="bg1">
                  <a:lumMod val="85000"/>
                </a:schemeClr>
              </a:solidFill>
            </a:endParaRPr>
          </a:p>
          <a:p>
            <a:pPr marL="342900" indent="-342900"/>
            <a:r>
              <a:rPr lang="cs-CZ" sz="1600" dirty="0" smtClean="0">
                <a:solidFill>
                  <a:schemeClr val="tx1">
                    <a:lumMod val="85000"/>
                  </a:schemeClr>
                </a:solidFill>
              </a:rPr>
              <a:t>Učebnice: ŠTIKOVÁ, Věra. </a:t>
            </a:r>
            <a:r>
              <a:rPr lang="cs-CZ" sz="1600" i="1" dirty="0" smtClean="0">
                <a:solidFill>
                  <a:schemeClr val="tx1">
                    <a:lumMod val="85000"/>
                  </a:schemeClr>
                </a:solidFill>
              </a:rPr>
              <a:t>Prvouka 3</a:t>
            </a:r>
            <a:r>
              <a:rPr lang="cs-CZ" sz="1600" dirty="0" smtClean="0">
                <a:solidFill>
                  <a:schemeClr val="tx1">
                    <a:lumMod val="85000"/>
                  </a:schemeClr>
                </a:solidFill>
              </a:rPr>
              <a:t>. Brno: Nová škola, s.</a:t>
            </a:r>
            <a:r>
              <a:rPr lang="cs-CZ" sz="1600" dirty="0" err="1" smtClean="0">
                <a:solidFill>
                  <a:schemeClr val="tx1">
                    <a:lumMod val="85000"/>
                  </a:schemeClr>
                </a:solidFill>
              </a:rPr>
              <a:t>r.o</a:t>
            </a:r>
            <a:r>
              <a:rPr lang="cs-CZ" sz="1600" dirty="0" smtClean="0">
                <a:solidFill>
                  <a:schemeClr val="tx1">
                    <a:lumMod val="85000"/>
                  </a:schemeClr>
                </a:solidFill>
              </a:rPr>
              <a:t>, 2011, ISBN 978-80-7289-256-3</a:t>
            </a:r>
          </a:p>
          <a:p>
            <a:endParaRPr lang="cs-CZ" sz="1600" dirty="0" smtClean="0"/>
          </a:p>
          <a:p>
            <a:r>
              <a:rPr lang="cs-CZ" b="1" dirty="0" smtClean="0">
                <a:solidFill>
                  <a:schemeClr val="bg1">
                    <a:lumMod val="85000"/>
                  </a:schemeClr>
                </a:solidFill>
              </a:rPr>
              <a:t>Obrázky</a:t>
            </a:r>
          </a:p>
          <a:p>
            <a:r>
              <a:rPr lang="cs-CZ" sz="1500" b="1" dirty="0" smtClean="0">
                <a:solidFill>
                  <a:schemeClr val="bg1">
                    <a:lumMod val="85000"/>
                  </a:schemeClr>
                </a:solidFill>
                <a:hlinkClick r:id="rId2"/>
              </a:rPr>
              <a:t>www.office.</a:t>
            </a:r>
            <a:r>
              <a:rPr lang="cs-CZ" sz="1500" b="1" dirty="0" err="1" smtClean="0">
                <a:solidFill>
                  <a:schemeClr val="bg1">
                    <a:lumMod val="85000"/>
                  </a:schemeClr>
                </a:solidFill>
                <a:hlinkClick r:id="rId2"/>
              </a:rPr>
              <a:t>microsoft.com</a:t>
            </a:r>
            <a:endParaRPr lang="cs-CZ" sz="1500" b="1" dirty="0" smtClean="0">
              <a:solidFill>
                <a:schemeClr val="bg1">
                  <a:lumMod val="85000"/>
                </a:schemeClr>
              </a:solidFill>
            </a:endParaRPr>
          </a:p>
          <a:p>
            <a:r>
              <a:rPr lang="cs-CZ" sz="1400" dirty="0" smtClean="0"/>
              <a:t>RASBAK. </a:t>
            </a:r>
            <a:r>
              <a:rPr lang="cs-CZ" sz="1400" i="1" dirty="0" err="1" smtClean="0"/>
              <a:t>Wikipedia.cz</a:t>
            </a:r>
            <a:r>
              <a:rPr lang="cs-CZ" sz="1400" dirty="0" smtClean="0"/>
              <a:t> [online]. [cit. 15.2.2013]. Dostupný na WWW: </a:t>
            </a:r>
            <a:r>
              <a:rPr lang="cs-CZ" sz="1400" dirty="0" smtClean="0">
                <a:hlinkClick r:id="rId3"/>
              </a:rPr>
              <a:t>http://upload.wikimedia.org/wikipedia/commons/e/e6/Prei_wortels.jpg?uselang=cs</a:t>
            </a:r>
            <a:endParaRPr lang="cs-CZ" sz="1400" dirty="0" smtClean="0"/>
          </a:p>
          <a:p>
            <a:r>
              <a:rPr lang="cs-CZ" sz="1400" dirty="0" smtClean="0"/>
              <a:t>BBIRD. </a:t>
            </a:r>
            <a:r>
              <a:rPr lang="cs-CZ" sz="1400" i="1" dirty="0" err="1" smtClean="0"/>
              <a:t>Wikipedia.cz</a:t>
            </a:r>
            <a:r>
              <a:rPr lang="cs-CZ" sz="1400" dirty="0" smtClean="0"/>
              <a:t> [online]. [cit. 15.2.2013]. Dostupný na WWW: </a:t>
            </a:r>
            <a:r>
              <a:rPr lang="cs-CZ" sz="1400" dirty="0" smtClean="0">
                <a:hlinkClick r:id="rId4"/>
              </a:rPr>
              <a:t>http://upload.wikimedia.org/wikipedia/commons/0/04/Carrot_por_apr_06.jpg?uselang=cs</a:t>
            </a:r>
            <a:endParaRPr lang="cs-CZ" sz="1400" dirty="0" smtClean="0"/>
          </a:p>
          <a:p>
            <a:r>
              <a:rPr lang="cs-CZ" sz="1400" dirty="0" smtClean="0"/>
              <a:t>VINCENTZ. </a:t>
            </a:r>
            <a:r>
              <a:rPr lang="cs-CZ" sz="1400" i="1" dirty="0" err="1" smtClean="0"/>
              <a:t>Wikipedia.cz</a:t>
            </a:r>
            <a:r>
              <a:rPr lang="cs-CZ" sz="1400" dirty="0" smtClean="0"/>
              <a:t> [online]. [cit. 15.2.2013]. Dostupný na WWW: </a:t>
            </a:r>
            <a:r>
              <a:rPr lang="cs-CZ" sz="1400" dirty="0" smtClean="0">
                <a:hlinkClick r:id="rId5"/>
              </a:rPr>
              <a:t>http://upload.wikimedia.org/wikipedia/commons/5/58/Pinus_canariensis_%28Garaf%C3%ADa%29_04_ies.jpg?uselang=cs</a:t>
            </a:r>
            <a:endParaRPr lang="cs-CZ" sz="1400" dirty="0" smtClean="0"/>
          </a:p>
          <a:p>
            <a:r>
              <a:rPr lang="cs-CZ" sz="1400" dirty="0" smtClean="0"/>
              <a:t>TAXELSON. </a:t>
            </a:r>
            <a:r>
              <a:rPr lang="cs-CZ" sz="1400" i="1" dirty="0" err="1" smtClean="0"/>
              <a:t>Wikipedia.cz</a:t>
            </a:r>
            <a:r>
              <a:rPr lang="cs-CZ" sz="1400" dirty="0" smtClean="0"/>
              <a:t> [online]. [cit. 16.2.2013]. Dostupný na WWW: </a:t>
            </a:r>
            <a:r>
              <a:rPr lang="cs-CZ" sz="1400" dirty="0" smtClean="0">
                <a:hlinkClick r:id="rId6"/>
              </a:rPr>
              <a:t>http://upload.wikimedia.org/wikipedia/commons/f/f6/V%C3%A4ggtimmer-_genomsk%C3%A4rning-DjBC03.jpg?uselang=cs</a:t>
            </a:r>
            <a:endParaRPr lang="cs-CZ" sz="1400" dirty="0" smtClean="0"/>
          </a:p>
          <a:p>
            <a:r>
              <a:rPr lang="cs-CZ" sz="1400" dirty="0" smtClean="0"/>
              <a:t>Suk – Alena </a:t>
            </a:r>
            <a:r>
              <a:rPr lang="cs-CZ" sz="1400" dirty="0" err="1" smtClean="0"/>
              <a:t>Tučímová</a:t>
            </a:r>
            <a:r>
              <a:rPr lang="cs-CZ" sz="1400" dirty="0" smtClean="0"/>
              <a:t> (se souhlasem autorky)</a:t>
            </a:r>
          </a:p>
          <a:p>
            <a:endParaRPr lang="cs-CZ" sz="1400" dirty="0" smtClean="0"/>
          </a:p>
          <a:p>
            <a:endParaRPr lang="cs-CZ" sz="1400" dirty="0" smtClean="0"/>
          </a:p>
          <a:p>
            <a:endParaRPr lang="cs-CZ" sz="1400" dirty="0" smtClean="0"/>
          </a:p>
          <a:p>
            <a:endParaRPr lang="cs-CZ" sz="1400" dirty="0" smtClean="0"/>
          </a:p>
          <a:p>
            <a:endParaRPr lang="cs-CZ" sz="1400" dirty="0" smtClean="0"/>
          </a:p>
          <a:p>
            <a:endParaRPr lang="cs-CZ" b="1" dirty="0">
              <a:solidFill>
                <a:schemeClr val="bg1">
                  <a:lumMod val="8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chnický">
  <a:themeElements>
    <a:clrScheme name="Technický">
      <a:dk1>
        <a:sysClr val="windowText" lastClr="000000"/>
      </a:dk1>
      <a:lt1>
        <a:sysClr val="window" lastClr="FFFFFF"/>
      </a:lt1>
      <a:dk2>
        <a:srgbClr val="3B3B3B"/>
      </a:dk2>
      <a:lt2>
        <a:srgbClr val="D4D2D0"/>
      </a:lt2>
      <a:accent1>
        <a:srgbClr val="6EA0B0"/>
      </a:accent1>
      <a:accent2>
        <a:srgbClr val="CCAF0A"/>
      </a:accent2>
      <a:accent3>
        <a:srgbClr val="8D89A4"/>
      </a:accent3>
      <a:accent4>
        <a:srgbClr val="748560"/>
      </a:accent4>
      <a:accent5>
        <a:srgbClr val="9E9273"/>
      </a:accent5>
      <a:accent6>
        <a:srgbClr val="7E848D"/>
      </a:accent6>
      <a:hlink>
        <a:srgbClr val="00C8C3"/>
      </a:hlink>
      <a:folHlink>
        <a:srgbClr val="A116E0"/>
      </a:folHlink>
    </a:clrScheme>
    <a:fontScheme name="Technický">
      <a:majorFont>
        <a:latin typeface="Franklin Gothic Book"/>
        <a:ea typeface=""/>
        <a:cs typeface=""/>
        <a:font script="Jpan" typeface="ＭＳ Ｐゴシック"/>
        <a:font script="Hang" typeface="HY견고딕"/>
        <a:font script="Hans" typeface="宋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HGｺﾞｼｯｸM"/>
        <a:font script="Hang" typeface="HY중고딕"/>
        <a:font script="Hans" typeface="黑体"/>
        <a:font script="Hant" typeface="微軟正黑體"/>
        <a:font script="Arab" typeface="Tahoma"/>
        <a:font script="Hebr" typeface="Levenim MT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Technický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</a:schemeClr>
            </a:gs>
            <a:gs pos="68000">
              <a:schemeClr val="phClr">
                <a:tint val="77000"/>
              </a:schemeClr>
            </a:gs>
            <a:gs pos="81000">
              <a:schemeClr val="phClr">
                <a:tint val="79000"/>
              </a:schemeClr>
            </a:gs>
            <a:gs pos="86000">
              <a:schemeClr val="phClr">
                <a:tint val="73000"/>
              </a:schemeClr>
            </a:gs>
            <a:gs pos="100000">
              <a:schemeClr val="phClr">
                <a:tint val="35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3000"/>
                <a:satMod val="150000"/>
              </a:schemeClr>
            </a:gs>
            <a:gs pos="25000">
              <a:schemeClr val="phClr">
                <a:tint val="96000"/>
                <a:shade val="80000"/>
                <a:satMod val="105000"/>
              </a:schemeClr>
            </a:gs>
            <a:gs pos="38000">
              <a:schemeClr val="phClr">
                <a:tint val="96000"/>
                <a:shade val="59000"/>
                <a:satMod val="120000"/>
              </a:schemeClr>
            </a:gs>
            <a:gs pos="55000">
              <a:schemeClr val="phClr">
                <a:shade val="57000"/>
                <a:satMod val="120000"/>
              </a:schemeClr>
            </a:gs>
            <a:gs pos="80000">
              <a:schemeClr val="phClr">
                <a:shade val="56000"/>
                <a:satMod val="145000"/>
              </a:schemeClr>
            </a:gs>
            <a:gs pos="88000">
              <a:schemeClr val="phClr">
                <a:shade val="63000"/>
                <a:satMod val="160000"/>
              </a:schemeClr>
            </a:gs>
            <a:gs pos="100000">
              <a:schemeClr val="phClr">
                <a:tint val="99555"/>
                <a:satMod val="155000"/>
              </a:schemeClr>
            </a:gs>
          </a:gsLst>
          <a:lin ang="5400000" scaled="1"/>
        </a:gradFill>
      </a:fillStyleLst>
      <a:lnStyleLst>
        <a:ln w="9525" cap="flat" cmpd="sng" algn="ctr">
          <a:solidFill>
            <a:schemeClr val="phClr">
              <a:shade val="60000"/>
              <a:satMod val="300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00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62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  <a:scene3d>
            <a:camera prst="orthographicFront" fov="0">
              <a:rot lat="0" lon="0" rev="0"/>
            </a:camera>
            <a:lightRig rig="harsh" dir="t">
              <a:rot lat="6000000" lon="6000000" rev="0"/>
            </a:lightRig>
          </a:scene3d>
          <a:sp3d contourW="10000" prstMaterial="metal">
            <a:bevelT w="20000" h="9000" prst="softRound"/>
            <a:contourClr>
              <a:schemeClr val="phClr">
                <a:shade val="30000"/>
                <a:satMod val="2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50000"/>
              </a:schemeClr>
            </a:gs>
            <a:gs pos="30000">
              <a:schemeClr val="phClr">
                <a:shade val="60000"/>
                <a:satMod val="150000"/>
              </a:schemeClr>
            </a:gs>
            <a:gs pos="100000">
              <a:schemeClr val="phClr">
                <a:tint val="83000"/>
                <a:satMod val="200000"/>
              </a:schemeClr>
            </a:gs>
          </a:gsLst>
          <a:lin ang="13000000" scaled="0"/>
        </a:gra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60000" t="50000" r="4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Technic</Template>
  <TotalTime>2379</TotalTime>
  <Words>463</Words>
  <Application>Microsoft Office PowerPoint</Application>
  <PresentationFormat>Vlastní</PresentationFormat>
  <Paragraphs>125</Paragraphs>
  <Slides>11</Slides>
  <Notes>9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Technický</vt:lpstr>
      <vt:lpstr>Snímek 1</vt:lpstr>
      <vt:lpstr>Snímek 2</vt:lpstr>
      <vt:lpstr>Hlavní části rostlin už známe…</vt:lpstr>
      <vt:lpstr>KOŘENY - podzemní část</vt:lpstr>
      <vt:lpstr>Vlastnosti kořenů:</vt:lpstr>
      <vt:lpstr>STONEK - nadzemní část </vt:lpstr>
      <vt:lpstr>DŘEVINY</vt:lpstr>
      <vt:lpstr>STROMY</vt:lpstr>
      <vt:lpstr>Víte, jak můžeme určit stáří stromu?</vt:lpstr>
      <vt:lpstr>BYLINY</vt:lpstr>
      <vt:lpstr>Snímek 11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Kořen a stonek</dc:title>
  <dc:subject>Prvouka 3</dc:subject>
  <dc:creator>Mgr. Jana Kneřová</dc:creator>
  <cp:lastModifiedBy>Alena T.</cp:lastModifiedBy>
  <cp:revision>278</cp:revision>
  <cp:lastPrinted>1601-01-01T00:00:00Z</cp:lastPrinted>
  <dcterms:created xsi:type="dcterms:W3CDTF">2011-08-21T18:05:50Z</dcterms:created>
  <dcterms:modified xsi:type="dcterms:W3CDTF">2013-02-16T18:58:23Z</dcterms:modified>
  <cp:category>Živá příroda</cp:category>
</cp:coreProperties>
</file>