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12"/>
  </p:notesMasterIdLst>
  <p:sldIdLst>
    <p:sldId id="256" r:id="rId2"/>
    <p:sldId id="257" r:id="rId3"/>
    <p:sldId id="269" r:id="rId4"/>
    <p:sldId id="270" r:id="rId5"/>
    <p:sldId id="276" r:id="rId6"/>
    <p:sldId id="280" r:id="rId7"/>
    <p:sldId id="282" r:id="rId8"/>
    <p:sldId id="283" r:id="rId9"/>
    <p:sldId id="284" r:id="rId10"/>
    <p:sldId id="267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6F3505"/>
    <a:srgbClr val="006600"/>
    <a:srgbClr val="B08200"/>
    <a:srgbClr val="663300"/>
    <a:srgbClr val="008000"/>
    <a:srgbClr val="996633"/>
    <a:srgbClr val="CC99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948" y="-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postupně plody pojmenují a zařadí. Kontroluje vyučující.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rIns="50397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 anchor="ctr"/>
          <a:lstStyle>
            <a:lvl1pPr algn="l">
              <a:defRPr sz="51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918" y="7079137"/>
            <a:ext cx="840052" cy="402483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04031" y="7079137"/>
            <a:ext cx="2352146" cy="402483"/>
          </a:xfrm>
        </p:spPr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8232510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4031" y="7079137"/>
            <a:ext cx="2352146" cy="402483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214" y="7079137"/>
            <a:ext cx="3192198" cy="402483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557" y="7079137"/>
            <a:ext cx="840052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654" indent="-423336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6275" indent="-302383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737" indent="-282224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11120" indent="-262065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2947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wmf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d/Homochlamyde.png?uselang=cs" TargetMode="External"/><Relationship Id="rId7" Type="http://schemas.openxmlformats.org/officeDocument/2006/relationships/hyperlink" Target="http://upload.wikimedia.org/wikipedia/commons/9/97/Papaver_open_zaadkleppen.jpg?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a/ac/Photos-photos_1088103921_Floating.jpg" TargetMode="External"/><Relationship Id="rId5" Type="http://schemas.openxmlformats.org/officeDocument/2006/relationships/hyperlink" Target="http://upload.wikimedia.org/wikipedia/commons/f/f5/Aesculus_hippocastanum_5-5-2005.jpg?uselang=cs" TargetMode="External"/><Relationship Id="rId4" Type="http://schemas.openxmlformats.org/officeDocument/2006/relationships/hyperlink" Target="http://upload.wikimedia.org/wikipedia/commons/8/8d/Aesculus_hippocastanum_PICT347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26833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VY_32_INOVACE_04_PRV_Květ_plod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 stavbou květu a s různými opylovači. Třídění</a:t>
                      </a:r>
                      <a:r>
                        <a:rPr lang="cs-CZ" sz="1800" kern="12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plodů na dužnaté                   a suché.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Návaznost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na předchozí znalosti.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a tvořivého myšlení. 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lena T\Local Settings\Temporary Internet Files\Content.IE5\LV7IRU1Y\MC9001511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56435" y="395461"/>
            <a:ext cx="3570242" cy="36724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1" name="Picture 7" descr="C:\Documents and Settings\Alena T\Local Settings\Temporary Internet Files\Content.IE5\LV7IRU1Y\MP9004392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4494491"/>
            <a:ext cx="3816424" cy="2555187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7784" y="1619597"/>
            <a:ext cx="9072563" cy="498903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85000" lnSpcReduction="10000"/>
          </a:bodyPr>
          <a:lstStyle/>
          <a:p>
            <a:pPr algn="ctr">
              <a:buNone/>
            </a:pPr>
            <a:endParaRPr lang="cs-CZ" dirty="0"/>
          </a:p>
          <a:p>
            <a:pPr>
              <a:buNone/>
            </a:pPr>
            <a:r>
              <a:rPr lang="cs-CZ" sz="15000" b="1" dirty="0" smtClean="0">
                <a:solidFill>
                  <a:srgbClr val="CCFF99"/>
                </a:solidFill>
                <a:latin typeface="Arial Black" pitchFamily="34" charset="0"/>
              </a:rPr>
              <a:t>   Květ,</a:t>
            </a:r>
          </a:p>
          <a:p>
            <a:pPr>
              <a:buNone/>
            </a:pPr>
            <a:r>
              <a:rPr lang="cs-CZ" sz="15000" b="1" dirty="0" smtClean="0">
                <a:solidFill>
                  <a:srgbClr val="CCFF99"/>
                </a:solidFill>
                <a:latin typeface="Arial Black" pitchFamily="34" charset="0"/>
              </a:rPr>
              <a:t> </a:t>
            </a:r>
            <a:r>
              <a:rPr lang="cs-CZ" sz="15000" b="1" dirty="0" smtClean="0">
                <a:solidFill>
                  <a:srgbClr val="CCFF99"/>
                </a:solidFill>
                <a:latin typeface="Arial Black" pitchFamily="34" charset="0"/>
              </a:rPr>
              <a:t>       plod               </a:t>
            </a:r>
            <a:endParaRPr lang="cs-CZ" sz="8800" b="1" dirty="0" smtClean="0">
              <a:solidFill>
                <a:srgbClr val="CCFF99"/>
              </a:solidFill>
              <a:latin typeface="Arial Black" pitchFamily="34" charset="0"/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K čemu slouží květ?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20232" y="6588149"/>
            <a:ext cx="3315311" cy="664789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CCFF99"/>
                </a:solidFill>
                <a:latin typeface="Arial Black" pitchFamily="34" charset="0"/>
              </a:rPr>
              <a:t>části květu</a:t>
            </a:r>
            <a:endParaRPr lang="cs-CZ" sz="40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691605"/>
            <a:ext cx="9073008" cy="607539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6600"/>
                </a:solidFill>
                <a:latin typeface="Arial Black" pitchFamily="34" charset="0"/>
              </a:rPr>
              <a:t>Květ slouží k rozmnožování rostlin.</a:t>
            </a:r>
            <a:endParaRPr lang="cs-CZ" sz="36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44568" y="3347789"/>
            <a:ext cx="2080999" cy="1122800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pestík</a:t>
            </a:r>
          </a:p>
          <a:p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(samičí</a:t>
            </a:r>
          </a:p>
          <a:p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část květu)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1800" y="2627709"/>
            <a:ext cx="2252520" cy="1122800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tyčinka</a:t>
            </a:r>
          </a:p>
          <a:p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(samčí část </a:t>
            </a:r>
          </a:p>
          <a:p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květu)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3314" name="Picture 2" descr="File:Homochlamyd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52080" y="2627709"/>
            <a:ext cx="4147405" cy="3528392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ovéPole 20"/>
          <p:cNvSpPr txBox="1"/>
          <p:nvPr/>
        </p:nvSpPr>
        <p:spPr>
          <a:xfrm>
            <a:off x="431800" y="4283893"/>
            <a:ext cx="1551687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korunní </a:t>
            </a:r>
          </a:p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lístek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1800" y="5436021"/>
            <a:ext cx="1205310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kalich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cxnSp>
        <p:nvCxnSpPr>
          <p:cNvPr id="54" name="Přímá spojovací šipka 53"/>
          <p:cNvCxnSpPr/>
          <p:nvPr/>
        </p:nvCxnSpPr>
        <p:spPr>
          <a:xfrm>
            <a:off x="1727944" y="5652045"/>
            <a:ext cx="2808312" cy="0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1943968" y="2771725"/>
            <a:ext cx="1800200" cy="864096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1871960" y="4643933"/>
            <a:ext cx="1584176" cy="144016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5184328" y="3707829"/>
            <a:ext cx="2016224" cy="72008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3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3" grpId="0" animBg="1"/>
      <p:bldP spid="34" grpId="0" animBg="1"/>
      <p:bldP spid="35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Documents and Settings\Alena T\Local Settings\Temporary Internet Files\Content.IE5\I0BVL639\MP9002894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0352" y="1619597"/>
            <a:ext cx="2232248" cy="1480725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ln>
                  <a:solidFill>
                    <a:schemeClr val="tx1">
                      <a:lumMod val="85000"/>
                    </a:schemeClr>
                  </a:solidFill>
                </a:ln>
                <a:solidFill>
                  <a:srgbClr val="FFC000"/>
                </a:solidFill>
                <a:latin typeface="Arial Black" pitchFamily="34" charset="0"/>
              </a:rPr>
              <a:t>Kdo květy opyluje?</a:t>
            </a:r>
            <a:endParaRPr lang="cs-CZ" sz="4000" dirty="0">
              <a:ln>
                <a:solidFill>
                  <a:schemeClr val="tx1">
                    <a:lumMod val="85000"/>
                  </a:schemeClr>
                </a:solidFill>
              </a:ln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3808" y="1763613"/>
            <a:ext cx="1529566" cy="550271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HMYZ</a:t>
            </a:r>
            <a:endParaRPr lang="cs-CZ" sz="32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02930" y="1763613"/>
            <a:ext cx="2779907" cy="1809783"/>
          </a:xfrm>
          <a:prstGeom prst="rect">
            <a:avLst/>
          </a:prstGeom>
          <a:noFill/>
          <a:ln>
            <a:noFill/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Včely a vosy</a:t>
            </a:r>
          </a:p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velké,</a:t>
            </a:r>
          </a:p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silně vonící</a:t>
            </a:r>
          </a:p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květy,</a:t>
            </a:r>
          </a:p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modré, žluté, bílé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1800" y="2555701"/>
            <a:ext cx="3240360" cy="1466163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Různé květy </a:t>
            </a:r>
          </a:p>
          <a:p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si vybírá </a:t>
            </a:r>
          </a:p>
          <a:p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různý hmyz.</a:t>
            </a:r>
            <a:endParaRPr lang="cs-CZ" sz="32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1265" name="Picture 1" descr="C:\Documents and Settings\Alena T\Local Settings\Temporary Internet Files\Content.IE5\Y7RZOU83\MP90044836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6177" y="1619597"/>
            <a:ext cx="1947274" cy="2448272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268" name="Picture 4" descr="C:\Documents and Settings\Alena T\Local Settings\Temporary Internet Files\Content.IE5\7NYZ7OHH\MC90043801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112320" y="3059757"/>
            <a:ext cx="1875656" cy="18756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271" name="Picture 7" descr="C:\Documents and Settings\Alena T\Local Settings\Temporary Internet Files\Content.IE5\7NYZ7OHH\MP9004423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9792" y="5364013"/>
            <a:ext cx="1871431" cy="1403573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269" name="Picture 5" descr="C:\Documents and Settings\Alena T\Local Settings\Temporary Internet Files\Content.IE5\I0BVL639\MC9001497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79872" y="4283893"/>
            <a:ext cx="1929897" cy="22392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273" name="Picture 9" descr="C:\Documents and Settings\Alena T\Local Settings\Temporary Internet Files\Content.IE5\HDCMJNQ0\MP90042248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60592" y="4355901"/>
            <a:ext cx="2173804" cy="2717918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277" name="Picture 13" descr="C:\Documents and Settings\Alena T\Local Settings\Temporary Internet Files\Content.IE5\LV7IRU1Y\MC90034689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4864380">
            <a:off x="6126343" y="5784739"/>
            <a:ext cx="1109167" cy="18352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279" name="Picture 15" descr="C:\Documents and Settings\Alena T\Local Settings\Temporary Internet Files\Content.IE5\LV7IRU1Y\MP90022767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56136" y="4715941"/>
            <a:ext cx="2044824" cy="1356400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TextovéPole 24"/>
          <p:cNvSpPr txBox="1"/>
          <p:nvPr/>
        </p:nvSpPr>
        <p:spPr>
          <a:xfrm>
            <a:off x="215776" y="6780367"/>
            <a:ext cx="3169052" cy="77930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Čmeláci - květy </a:t>
            </a:r>
          </a:p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hlubokými kalichy.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24488" y="7123858"/>
            <a:ext cx="3158217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Žluté květy – brouci.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413303" y="4571925"/>
            <a:ext cx="1451018" cy="146629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Motýli</a:t>
            </a:r>
          </a:p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pestré</a:t>
            </a:r>
          </a:p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barevné</a:t>
            </a:r>
          </a:p>
          <a:p>
            <a:pPr algn="r"/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květy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456136" y="6372125"/>
            <a:ext cx="2016224" cy="951022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Květy umí 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opylovat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i noční hmyz.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10" grpId="0"/>
      <p:bldP spid="15" grpId="0" animBg="1"/>
      <p:bldP spid="25" grpId="0"/>
      <p:bldP spid="26" grpId="0"/>
      <p:bldP spid="27" grpId="0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Jak vznikne plod?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1800" y="1691605"/>
            <a:ext cx="8759109" cy="664789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Plod vznikne z opylovaných květů. </a:t>
            </a:r>
            <a:endParaRPr lang="cs-CZ" sz="40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84128" y="2411685"/>
            <a:ext cx="6235938" cy="893826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Uvnitř plodu jsou semena,</a:t>
            </a:r>
          </a:p>
          <a:p>
            <a:pPr algn="r"/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mají schopnost opět vyklíčit.</a:t>
            </a:r>
            <a:endParaRPr lang="cs-CZ" sz="28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24088" y="6948189"/>
            <a:ext cx="832279" cy="435825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plod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35856" y="6948189"/>
            <a:ext cx="801801" cy="435817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FFC000"/>
                </a:solidFill>
              </a:rPr>
              <a:t>květ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5816" y="2555701"/>
            <a:ext cx="2087984" cy="1008217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jírovec </a:t>
            </a:r>
          </a:p>
          <a:p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(kaštan)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pic>
        <p:nvPicPr>
          <p:cNvPr id="9217" name="Picture 1" descr="C:\Documents and Settings\Alena T\Local Settings\Temporary Internet Files\Content.IE5\I0BVL639\MC9001228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6096" y="3275781"/>
            <a:ext cx="2886472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219" name="Picture 3" descr="File:Aesculus hippocastanum PICT347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76416" y="4067869"/>
            <a:ext cx="3552395" cy="2664296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221" name="Picture 5" descr="File:Aesculus hippocastanum 5-5-200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5816" y="3851845"/>
            <a:ext cx="2106234" cy="2808312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4536256" y="6948189"/>
            <a:ext cx="1348446" cy="435825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semeno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40512" y="6948189"/>
            <a:ext cx="2637260" cy="378565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zakořeněné semeno</a:t>
            </a:r>
            <a:endParaRPr lang="cs-CZ" sz="2000" b="1" dirty="0">
              <a:solidFill>
                <a:srgbClr val="FFC000"/>
              </a:solidFill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 flipV="1">
            <a:off x="3384128" y="5868069"/>
            <a:ext cx="72008" cy="7920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5328344" y="6084093"/>
            <a:ext cx="72008" cy="64807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31" grpId="0" animBg="1"/>
      <p:bldP spid="24" grpId="0" animBg="1"/>
      <p:bldP spid="21" grpId="0" animBg="1"/>
      <p:bldP spid="17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Jak jsou semena rostlin roznášena do okolí?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44568" y="4787949"/>
            <a:ext cx="2419232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semena odnáší</a:t>
            </a:r>
          </a:p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 do okolí i voda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1840" y="5292005"/>
            <a:ext cx="3058831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s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emena roznáší vítr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7174" name="Picture 6" descr="Soubor:Photos-photos 1088103921 Float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824" y="2411685"/>
            <a:ext cx="3384376" cy="2538282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2" name="Picture 4" descr="C:\Documents and Settings\Alena T\Local Settings\Temporary Internet Files\Content.IE5\027WU3ZU\MP9004231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792" y="4139877"/>
            <a:ext cx="1105737" cy="1115542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80" name="Picture 12" descr="C:\Documents and Settings\Alena T\Local Settings\Temporary Internet Files\Content.IE5\HDCMJNQ0\MC9004296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48424" y="2195661"/>
            <a:ext cx="3691825" cy="25887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82" name="Picture 14" descr="C:\Documents and Settings\Alena T\Local Settings\Temporary Internet Files\Content.IE5\HDCMJNQ0\MC9001933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16576" y="3851845"/>
            <a:ext cx="1224136" cy="7907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Documents and Settings\Alena T\Local Settings\Temporary Internet Files\Content.IE5\Y7RZOU83\MP90022765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64248" y="3275781"/>
            <a:ext cx="2476872" cy="1638864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TextovéPole 19"/>
          <p:cNvSpPr txBox="1"/>
          <p:nvPr/>
        </p:nvSpPr>
        <p:spPr>
          <a:xfrm>
            <a:off x="4019185" y="5147989"/>
            <a:ext cx="3143854" cy="1122800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ptáci zobají bobule,</a:t>
            </a:r>
          </a:p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semena pak roznáší</a:t>
            </a:r>
          </a:p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v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e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svém trusu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1030" name="Picture 6" descr="C:\Documents and Settings\Alena T\Local Settings\Temporary Internet Files\Content.IE5\027WU3ZU\MP9004001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9792" y="5868068"/>
            <a:ext cx="1944216" cy="1555373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ovéPole 20"/>
          <p:cNvSpPr txBox="1"/>
          <p:nvPr/>
        </p:nvSpPr>
        <p:spPr>
          <a:xfrm>
            <a:off x="2448024" y="6588149"/>
            <a:ext cx="6630320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Když jdou lidé do přírody, mohou roznášet </a:t>
            </a:r>
          </a:p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do okolí semena zachycená na svém oděvu.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Semena jsou většinou ukrytá v plodech.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03808" y="3419797"/>
            <a:ext cx="4663436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Plody ovocných stromů a keřů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92240" y="2267669"/>
            <a:ext cx="3498117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Mají jádro nebo pecku,</a:t>
            </a:r>
          </a:p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obalené dužninou.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2267669"/>
            <a:ext cx="3801020" cy="664789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6F3505"/>
                </a:solidFill>
              </a:rPr>
              <a:t>Plody dužnaté </a:t>
            </a:r>
            <a:endParaRPr lang="cs-CZ" sz="4000" b="1" dirty="0">
              <a:solidFill>
                <a:srgbClr val="6F3505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7824" y="6300117"/>
            <a:ext cx="3095699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CFF99"/>
                </a:solidFill>
              </a:rPr>
              <a:t>peckovice (švestka)</a:t>
            </a:r>
            <a:endParaRPr lang="cs-CZ" sz="2400" b="1" dirty="0">
              <a:solidFill>
                <a:srgbClr val="CCFF99"/>
              </a:solidFill>
            </a:endParaRPr>
          </a:p>
        </p:txBody>
      </p:sp>
      <p:pic>
        <p:nvPicPr>
          <p:cNvPr id="2050" name="Picture 2" descr="C:\Documents and Settings\Alena T\Local Settings\Temporary Internet Files\Content.IE5\Y7RZOU83\MC9001127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824" y="3923853"/>
            <a:ext cx="2920282" cy="18953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 descr="C:\Documents and Settings\Alena T\Local Settings\Temporary Internet Files\Content.IE5\Y7RZOU83\MP9004309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04208" y="3923852"/>
            <a:ext cx="2088232" cy="2365431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5" name="Picture 7" descr="C:\Documents and Settings\Alena T\Local Settings\Temporary Internet Files\Content.IE5\LV7IRU1Y\MC9002460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16375" y="3131765"/>
            <a:ext cx="4391569" cy="2448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4176216" y="6660157"/>
            <a:ext cx="2492970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CFF99"/>
                </a:solidFill>
              </a:rPr>
              <a:t>malvice (jablko)</a:t>
            </a:r>
            <a:endParaRPr lang="cs-CZ" sz="2400" b="1" dirty="0">
              <a:solidFill>
                <a:srgbClr val="CCFF99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272560" y="6300117"/>
            <a:ext cx="2270152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CFF99"/>
                </a:solidFill>
              </a:rPr>
              <a:t>bobule (rajské</a:t>
            </a:r>
          </a:p>
          <a:p>
            <a:pPr algn="r"/>
            <a:r>
              <a:rPr lang="cs-CZ" sz="2400" b="1" dirty="0" smtClean="0">
                <a:solidFill>
                  <a:srgbClr val="CCFF99"/>
                </a:solidFill>
              </a:rPr>
              <a:t>jablko)</a:t>
            </a:r>
            <a:endParaRPr lang="cs-CZ" sz="2400" b="1" dirty="0">
              <a:solidFill>
                <a:srgbClr val="CC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0" grpId="0" animBg="1"/>
      <p:bldP spid="21" grpId="0" animBg="1"/>
      <p:bldP spid="16" grpId="0" animBg="1"/>
      <p:bldP spid="23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Semena jsou většinou ukrytá v plodech.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2267669"/>
            <a:ext cx="3345768" cy="664789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6F3505"/>
                </a:solidFill>
              </a:rPr>
              <a:t>Plody suché </a:t>
            </a:r>
            <a:endParaRPr lang="cs-CZ" sz="4000" b="1" dirty="0">
              <a:solidFill>
                <a:srgbClr val="6F3505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32200" y="2555701"/>
            <a:ext cx="3427521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Plody nemají dužninu.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6146" name="Picture 2" descr="File:Papaver open zaadklepp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75816" y="3203773"/>
            <a:ext cx="2592288" cy="2823238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0" name="Picture 6" descr="C:\Documents and Settings\Alena T\Local Settings\Temporary Internet Files\Content.IE5\HDCMJNQ0\MC9002155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28144" y="3203773"/>
            <a:ext cx="3535154" cy="2376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1" name="Picture 7" descr="C:\Documents and Settings\Alena T\Local Settings\Temporary Internet Files\Content.IE5\IBIYOWO6\MC9001227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08463" y="4499917"/>
            <a:ext cx="3250873" cy="28609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575816" y="6228109"/>
            <a:ext cx="1588876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CFF99"/>
                </a:solidFill>
              </a:rPr>
              <a:t>makovice</a:t>
            </a:r>
            <a:endParaRPr lang="cs-CZ" sz="2400" b="1" dirty="0">
              <a:solidFill>
                <a:srgbClr val="CCFF99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60192" y="5796061"/>
            <a:ext cx="1023017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ořech</a:t>
            </a:r>
            <a:endParaRPr lang="cs-CZ" sz="2400" b="1" dirty="0">
              <a:solidFill>
                <a:srgbClr val="CCFF99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424688" y="3563813"/>
            <a:ext cx="800199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lusk</a:t>
            </a:r>
            <a:endParaRPr lang="cs-CZ" sz="2400" b="1" dirty="0">
              <a:solidFill>
                <a:srgbClr val="CC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2" grpId="0" animBg="1"/>
      <p:bldP spid="13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677250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Určete, jestli tyto plody patří mezi dužnaté nebo suché.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3794" name="Picture 2" descr="C:\Documents and Settings\Alena T\Local Settings\Temporary Internet Files\Content.IE5\LV7IRU1Y\MP9003828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800" y="2267669"/>
            <a:ext cx="3168352" cy="2263109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795" name="Picture 3" descr="C:\Documents and Settings\Alena T\Local Settings\Temporary Internet Files\Content.IE5\027WU3ZU\MP9001826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04408" y="2195661"/>
            <a:ext cx="3657600" cy="2450592"/>
          </a:xfrm>
          <a:prstGeom prst="rect">
            <a:avLst/>
          </a:prstGeom>
          <a:ln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798" name="Picture 6" descr="C:\Documents and Settings\Alena T\Local Settings\Temporary Internet Files\Content.IE5\LV7IRU1Y\MC9003312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88184" y="3131765"/>
            <a:ext cx="2448272" cy="2448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799" name="Picture 7" descr="C:\Documents and Settings\Alena T\Local Settings\Temporary Internet Files\Content.IE5\IBIYOWO6\MC90012282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1800" y="4427909"/>
            <a:ext cx="3456384" cy="29130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800" name="Picture 8" descr="C:\Documents and Settings\Alena T\Local Settings\Temporary Internet Files\Content.IE5\I0BVL639\MC90043690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72560" y="4571925"/>
            <a:ext cx="2376264" cy="2376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4536256" y="6660157"/>
            <a:ext cx="5013524" cy="664797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srgbClr val="FFC000"/>
                </a:solidFill>
              </a:rPr>
              <a:t>Vymyslete i další příklady  dužnatých nebo suchých plodů.</a:t>
            </a:r>
            <a:endParaRPr lang="cs-CZ" sz="20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59792" y="1331565"/>
            <a:ext cx="8856984" cy="5472608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</a:p>
          <a:p>
            <a:endParaRPr lang="cs-CZ" sz="1500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342900" indent="-342900"/>
            <a:r>
              <a:rPr lang="cs-CZ" sz="1600" dirty="0" smtClean="0">
                <a:solidFill>
                  <a:schemeClr val="tx1">
                    <a:lumMod val="95000"/>
                  </a:schemeClr>
                </a:solidFill>
              </a:rPr>
              <a:t>Učebnice: ŠTIKOVÁ, Věra. </a:t>
            </a:r>
            <a:r>
              <a:rPr lang="cs-CZ" sz="1600" i="1" dirty="0" smtClean="0">
                <a:solidFill>
                  <a:schemeClr val="tx1">
                    <a:lumMod val="95000"/>
                  </a:schemeClr>
                </a:solidFill>
              </a:rPr>
              <a:t>Prvouka 3</a:t>
            </a:r>
            <a:r>
              <a:rPr lang="cs-CZ" sz="1600" dirty="0" smtClean="0">
                <a:solidFill>
                  <a:schemeClr val="tx1">
                    <a:lumMod val="95000"/>
                  </a:schemeClr>
                </a:solidFill>
              </a:rPr>
              <a:t>. Brno: Nová škola, s.</a:t>
            </a:r>
            <a:r>
              <a:rPr lang="cs-CZ" sz="1600" dirty="0" err="1" smtClean="0">
                <a:solidFill>
                  <a:schemeClr val="tx1">
                    <a:lumMod val="95000"/>
                  </a:schemeClr>
                </a:solidFill>
              </a:rPr>
              <a:t>r.o</a:t>
            </a:r>
            <a:r>
              <a:rPr lang="cs-CZ" sz="1600" dirty="0" smtClean="0">
                <a:solidFill>
                  <a:schemeClr val="tx1">
                    <a:lumMod val="95000"/>
                  </a:schemeClr>
                </a:solidFill>
              </a:rPr>
              <a:t>, 2011, ISBN 978-80-7289-256-3</a:t>
            </a:r>
          </a:p>
          <a:p>
            <a:endParaRPr lang="cs-CZ" sz="1600" dirty="0" smtClean="0"/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r>
              <a:rPr lang="cs-CZ" sz="1500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sz="1500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sz="15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5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400" dirty="0" smtClean="0"/>
              <a:t>Květ – schéma - THEFORGOTTENPANZER.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20.2.2013]. Dostupný na WWW: </a:t>
            </a:r>
            <a:r>
              <a:rPr lang="cs-CZ" sz="1400" dirty="0" smtClean="0">
                <a:hlinkClick r:id="rId3"/>
              </a:rPr>
              <a:t>http://upload.wikimedia.org/wikipedia/commons/d/dd/Homochlamyde.png?uselang=cs</a:t>
            </a:r>
            <a:endParaRPr lang="cs-CZ" sz="1400" dirty="0" smtClean="0"/>
          </a:p>
          <a:p>
            <a:r>
              <a:rPr lang="cs-CZ" sz="1400" dirty="0" smtClean="0"/>
              <a:t>Naklíčený kaštan - OPUNTIA.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20.2.2013]. Dostupný na WWW: </a:t>
            </a:r>
            <a:r>
              <a:rPr lang="cs-CZ" sz="1400" dirty="0" smtClean="0">
                <a:hlinkClick r:id="rId4"/>
              </a:rPr>
              <a:t>http://upload.wikimedia.org/wikipedia/commons/8/8d/Aesculus_hippocastanum_PICT3472.jpg?uselang=cs</a:t>
            </a:r>
            <a:endParaRPr lang="cs-CZ" sz="1400" dirty="0" smtClean="0"/>
          </a:p>
          <a:p>
            <a:r>
              <a:rPr lang="cs-CZ" sz="1400" dirty="0" smtClean="0"/>
              <a:t>Květ kaštanu - OPUNTIA.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20.2.2013]. Dostupný na WWW: </a:t>
            </a:r>
            <a:r>
              <a:rPr lang="cs-CZ" sz="1400" dirty="0" smtClean="0">
                <a:hlinkClick r:id="rId5"/>
              </a:rPr>
              <a:t>http://upload.wikimedia.org/wikipedia/commons/f/f5/Aesculus_hippocastanum_5-5-2005.jpg?uselang=cs</a:t>
            </a:r>
            <a:endParaRPr lang="cs-CZ" sz="1400" dirty="0" smtClean="0"/>
          </a:p>
          <a:p>
            <a:r>
              <a:rPr lang="cs-CZ" sz="1400" dirty="0" smtClean="0"/>
              <a:t>Semena pampelišky - PICCOLONAMEK.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20.2.2013]. Dostupný na WWW: </a:t>
            </a:r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upload.wikimedia.org/wikipedia/commons/a/ac/Photos-photos_1088103921_Floating.jpg</a:t>
            </a:r>
            <a:endParaRPr lang="cs-CZ" sz="1400" dirty="0" smtClean="0"/>
          </a:p>
          <a:p>
            <a:r>
              <a:rPr lang="cs-CZ" sz="1400" dirty="0" smtClean="0"/>
              <a:t>Makovice - RASBAK.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21.2.2013]. Dostupný na WWW: </a:t>
            </a:r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upload.wikimedia.org/wikipedia/commons/9/97/Papaver_open_zaadkleppen.jpg?uselang=cs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3089</TotalTime>
  <Words>423</Words>
  <Application>Microsoft Office PowerPoint</Application>
  <PresentationFormat>Vlastní</PresentationFormat>
  <Paragraphs>111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Snímek 1</vt:lpstr>
      <vt:lpstr>Snímek 2</vt:lpstr>
      <vt:lpstr>K čemu slouží květ?</vt:lpstr>
      <vt:lpstr>Kdo květy opyluje?</vt:lpstr>
      <vt:lpstr>Jak vznikne plod?</vt:lpstr>
      <vt:lpstr>Jak jsou semena rostlin roznášena do okolí?</vt:lpstr>
      <vt:lpstr>Semena jsou většinou ukrytá v plodech.</vt:lpstr>
      <vt:lpstr>Semena jsou většinou ukrytá v plodech.</vt:lpstr>
      <vt:lpstr>Určete, jestli tyto plody patří mezi dužnaté nebo suché.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Květ, plod</dc:title>
  <dc:subject>Prvouka 3</dc:subject>
  <dc:creator>Mgr. Jana Kneřová</dc:creator>
  <cp:lastModifiedBy>Alena T.</cp:lastModifiedBy>
  <cp:revision>336</cp:revision>
  <cp:lastPrinted>1601-01-01T00:00:00Z</cp:lastPrinted>
  <dcterms:created xsi:type="dcterms:W3CDTF">2011-08-21T18:05:50Z</dcterms:created>
  <dcterms:modified xsi:type="dcterms:W3CDTF">2013-02-21T15:21:32Z</dcterms:modified>
  <cp:category>Živá příroda</cp:category>
</cp:coreProperties>
</file>