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3"/>
  </p:notesMasterIdLst>
  <p:sldIdLst>
    <p:sldId id="256" r:id="rId2"/>
    <p:sldId id="257" r:id="rId3"/>
    <p:sldId id="269" r:id="rId4"/>
    <p:sldId id="280" r:id="rId5"/>
    <p:sldId id="276" r:id="rId6"/>
    <p:sldId id="289" r:id="rId7"/>
    <p:sldId id="281" r:id="rId8"/>
    <p:sldId id="290" r:id="rId9"/>
    <p:sldId id="292" r:id="rId10"/>
    <p:sldId id="287" r:id="rId11"/>
    <p:sldId id="267" r:id="rId12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008000"/>
    <a:srgbClr val="B08200"/>
    <a:srgbClr val="CC9900"/>
    <a:srgbClr val="663300"/>
    <a:srgbClr val="006600"/>
    <a:srgbClr val="996633"/>
    <a:srgbClr val="6F350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 txBox="1">
            <a:spLocks noGrp="1" noRot="1" noChangeAspect="1" noChangeArrowheads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Opakování – žáci postupně popisují obrázek, doplňují názvy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409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731000" y="0"/>
            <a:ext cx="33496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E386-A78F-43E3-BFF1-9F86319FF5CA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06EEC-724E-41FF-B3F4-8F631CF59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F27B9-322E-4905-B223-F389B8EFCD1D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7BEE4-47BF-44C7-B065-204482B1D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731000" y="0"/>
            <a:ext cx="33496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89344-FE01-4E59-8D6D-E5ED1A37FC4D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4EAF6-84BB-4E90-A8BA-B9B567DCE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FBDAB-3E64-4CCD-981C-6231F4191F30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D873B-5D14-4002-9CCD-583E4110B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307D0-9F6C-4FDD-B56B-3DF0AFB32E4E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83B48-FFFB-4A95-B56A-EC025F66A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/>
          <a:lstStyle>
            <a:lvl1pPr algn="l">
              <a:defRPr sz="51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67588-D081-41F6-B75E-4E207656F507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79BBE-DE44-44C9-857B-D0B8717F6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627B0-BB13-4F1A-9282-129733804746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38118-E819-42E2-A6E6-D151E58F6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1A29-B3B3-4653-A6C9-548E0D7DC90A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600" y="7078663"/>
            <a:ext cx="839788" cy="4032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FC9EC-0BED-4DF5-8E9C-8A44C43F4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5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3F2E5-6710-4351-A24D-4DB0116A8073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B03FA-578D-48CF-8727-73887ACA5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7BBE3-E09E-4F7B-9ABA-458E19A30400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624A6-D450-47C9-B587-86235CFCEF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A838E-963D-4C24-830C-BDF9500D735A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634F3-0B05-413C-A494-E90FCB142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823277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0397" tIns="50397" rIns="50397" bIns="5039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8232775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3238" y="7078663"/>
            <a:ext cx="2352675" cy="403225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 smtClean="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CF24DF6A-B9F0-4B85-B32A-23E017F06819}" type="datetimeFigureOut">
              <a:rPr lang="cs-CZ"/>
              <a:pPr>
                <a:defRPr/>
              </a:pPr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875" y="7078663"/>
            <a:ext cx="3190875" cy="403225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425" y="7078663"/>
            <a:ext cx="839788" cy="4032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 smtClean="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A5340527-0DBF-4E70-AF74-7CE4454EAF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7" r:id="rId2"/>
    <p:sldLayoutId id="2147483889" r:id="rId3"/>
    <p:sldLayoutId id="2147483886" r:id="rId4"/>
    <p:sldLayoutId id="2147483885" r:id="rId5"/>
    <p:sldLayoutId id="2147483884" r:id="rId6"/>
    <p:sldLayoutId id="2147483883" r:id="rId7"/>
    <p:sldLayoutId id="2147483890" r:id="rId8"/>
    <p:sldLayoutId id="2147483882" r:id="rId9"/>
    <p:sldLayoutId id="2147483881" r:id="rId10"/>
    <p:sldLayoutId id="21474838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1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9pPr>
    </p:titleStyle>
    <p:bodyStyle>
      <a:lvl1pPr marL="463550" indent="-422275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5338" indent="-3016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075" indent="-2809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09700" indent="-261938" algn="l" rtl="0" fontAlgn="base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1475" indent="-200025" algn="l" rtl="0" fontAlgn="base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1.jpeg"/><Relationship Id="rId7" Type="http://schemas.openxmlformats.org/officeDocument/2006/relationships/image" Target="../media/image5.jpeg"/><Relationship Id="rId12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11" Type="http://schemas.openxmlformats.org/officeDocument/2006/relationships/image" Target="../media/image27.jpeg"/><Relationship Id="rId5" Type="http://schemas.openxmlformats.org/officeDocument/2006/relationships/image" Target="../media/image23.jpeg"/><Relationship Id="rId10" Type="http://schemas.openxmlformats.org/officeDocument/2006/relationships/image" Target="../media/image26.jpeg"/><Relationship Id="rId4" Type="http://schemas.openxmlformats.org/officeDocument/2006/relationships/image" Target="../media/image22.jpe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11" Type="http://schemas.openxmlformats.org/officeDocument/2006/relationships/image" Target="../media/image32.jpeg"/><Relationship Id="rId5" Type="http://schemas.openxmlformats.org/officeDocument/2006/relationships/image" Target="../media/image23.jpeg"/><Relationship Id="rId10" Type="http://schemas.openxmlformats.org/officeDocument/2006/relationships/image" Target="../media/image31.jpeg"/><Relationship Id="rId4" Type="http://schemas.openxmlformats.org/officeDocument/2006/relationships/image" Target="../media/image22.jpeg"/><Relationship Id="rId9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11" Type="http://schemas.openxmlformats.org/officeDocument/2006/relationships/image" Target="../media/image33.jpeg"/><Relationship Id="rId5" Type="http://schemas.openxmlformats.org/officeDocument/2006/relationships/image" Target="../media/image23.jpeg"/><Relationship Id="rId10" Type="http://schemas.openxmlformats.org/officeDocument/2006/relationships/image" Target="../media/image31.jpeg"/><Relationship Id="rId4" Type="http://schemas.openxmlformats.org/officeDocument/2006/relationships/image" Target="../media/image22.jpeg"/><Relationship Id="rId9" Type="http://schemas.openxmlformats.org/officeDocument/2006/relationships/image" Target="../media/image3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6.png"/><Relationship Id="rId4" Type="http://schemas.openxmlformats.org/officeDocument/2006/relationships/hyperlink" Target="http://cs.wikipedia.org/wiki/Ovoc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2163" y="2771775"/>
          <a:ext cx="8712200" cy="4268541"/>
        </p:xfrm>
        <a:graphic>
          <a:graphicData uri="http://schemas.openxmlformats.org/drawingml/2006/table">
            <a:tbl>
              <a:tblPr/>
              <a:tblGrid>
                <a:gridCol w="4259262"/>
                <a:gridCol w="4452938"/>
              </a:tblGrid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VY_32_INOVACE_07_PRV_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Ovoce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34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Seznámení s druhy ovoce, ukázky jednotlivých druhů. Třídění do skupin. Řazení ovoce podle abecedy. Návaznost na předchozí znalosti.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Alena T\Local Settings\Temporary Internet Files\Content.IE5\HRBNR3WH\MP9004035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2553" y="3707829"/>
            <a:ext cx="4478261" cy="3616513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HRBNR3WH\MP9004066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1" y="323453"/>
            <a:ext cx="4646331" cy="3096344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R0IWH9L4\MP9002276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8424" y="323453"/>
            <a:ext cx="3657600" cy="2414016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HRBNR3WH\MP900182662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3563813"/>
            <a:ext cx="2420112" cy="3657600"/>
          </a:xfrm>
          <a:prstGeom prst="rect">
            <a:avLst/>
          </a:prstGeom>
          <a:ln w="1905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238" y="1331913"/>
            <a:ext cx="9072562" cy="4987925"/>
          </a:xfrm>
        </p:spPr>
        <p:txBody>
          <a:bodyPr>
            <a:normAutofit/>
          </a:bodyPr>
          <a:lstStyle/>
          <a:p>
            <a:pPr algn="ctr">
              <a:buFont typeface="Wingdings 2" pitchFamily="18" charset="2"/>
              <a:buNone/>
            </a:pPr>
            <a:endParaRPr lang="cs-CZ" dirty="0" smtClean="0"/>
          </a:p>
          <a:p>
            <a:pPr algn="ctr">
              <a:buFont typeface="Wingdings 2" pitchFamily="18" charset="2"/>
              <a:buNone/>
            </a:pPr>
            <a:r>
              <a:rPr lang="cs-CZ" sz="15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Ovoce</a:t>
            </a:r>
            <a:endParaRPr lang="cs-CZ" sz="8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Wingdings 2" pitchFamily="18" charset="2"/>
              <a:buNone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Wingdings 2" pitchFamily="18" charset="2"/>
              <a:buNone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Wingdings 2" pitchFamily="18" charset="2"/>
              <a:buNone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>
              <a:buFont typeface="Wingdings 2" pitchFamily="18" charset="2"/>
              <a:buNone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8000" smtClean="0">
                <a:solidFill>
                  <a:srgbClr val="FFC000"/>
                </a:solidFill>
                <a:latin typeface="Arial Black" pitchFamily="34" charset="0"/>
              </a:rPr>
              <a:t>Ovoce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56136" y="2267669"/>
            <a:ext cx="6083633" cy="664789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algn="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000" b="1" dirty="0">
                <a:solidFill>
                  <a:srgbClr val="D9D9D9"/>
                </a:solidFill>
                <a:latin typeface="Arial Black" pitchFamily="34" charset="0"/>
              </a:rPr>
              <a:t>Na čem roste ovoce?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59792" y="3995861"/>
            <a:ext cx="9504362" cy="893826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Ovoce roste na stromech a keřích, jsou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 plody rostlin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většinou sladké.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IL6531S2\MP9001826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99644" y="5075981"/>
            <a:ext cx="3334372" cy="222847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OY3FIJ4E\MP9001826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07" y="1979637"/>
            <a:ext cx="2686865" cy="18002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GLXR8KB9\MP90014447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04008" y="5057413"/>
            <a:ext cx="3384376" cy="223368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7200" smtClean="0">
                <a:solidFill>
                  <a:srgbClr val="FFC000"/>
                </a:solidFill>
                <a:latin typeface="Arial Black" pitchFamily="34" charset="0"/>
              </a:rPr>
              <a:t>Ovoce - dělení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31800" y="1692275"/>
            <a:ext cx="5543550" cy="488950"/>
          </a:xfrm>
          <a:prstGeom prst="rect">
            <a:avLst/>
          </a:prstGeom>
          <a:noFill/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Ovoce dělíme na několik druhů.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3238" y="2700338"/>
            <a:ext cx="2584450" cy="723900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400" b="1" dirty="0">
                <a:solidFill>
                  <a:srgbClr val="D9D9D9"/>
                </a:solidFill>
                <a:latin typeface="Arial Black" pitchFamily="34" charset="0"/>
              </a:rPr>
              <a:t>malvice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3238" y="4427538"/>
            <a:ext cx="3332162" cy="723900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400" b="1">
                <a:solidFill>
                  <a:srgbClr val="D9D9D9"/>
                </a:solidFill>
                <a:latin typeface="Arial Black" pitchFamily="34" charset="0"/>
              </a:rPr>
              <a:t>peckovice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3238" y="6227763"/>
            <a:ext cx="2244725" cy="723900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400" b="1" dirty="0">
                <a:solidFill>
                  <a:srgbClr val="D9D9D9"/>
                </a:solidFill>
                <a:latin typeface="Arial Black" pitchFamily="34" charset="0"/>
              </a:rPr>
              <a:t>bobule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3240088" y="2916238"/>
            <a:ext cx="3600450" cy="360362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887788" y="4572000"/>
            <a:ext cx="1223962" cy="360363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3095625" y="6443663"/>
            <a:ext cx="3744913" cy="358775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pic>
        <p:nvPicPr>
          <p:cNvPr id="2050" name="Picture 2" descr="C:\Documents and Settings\Alena T\Local Settings\Temporary Internet Files\Content.IE5\OY3FIJ4E\MP9004309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72560" y="1835621"/>
            <a:ext cx="2256768" cy="2556339"/>
          </a:xfrm>
          <a:prstGeom prst="rect">
            <a:avLst/>
          </a:prstGeom>
          <a:ln w="19050">
            <a:solidFill>
              <a:srgbClr val="CCFF99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GLXR8KB9\MC9001125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00352" y="3491805"/>
            <a:ext cx="2569106" cy="19135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C:\Documents and Settings\Alena T\Local Settings\Temporary Internet Files\Content.IE5\9A2L0IKU\MC9002460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84528" y="4931965"/>
            <a:ext cx="2491803" cy="2300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0" grpId="0" animBg="1"/>
      <p:bldP spid="11" grpId="0" animBg="1"/>
      <p:bldP spid="12" grpId="0" animBg="1"/>
      <p:bldP spid="22" grpId="0" animBg="1"/>
      <p:bldP spid="23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600" dirty="0" smtClean="0">
                <a:solidFill>
                  <a:srgbClr val="FFC000"/>
                </a:solidFill>
                <a:latin typeface="Arial Black" pitchFamily="34" charset="0"/>
              </a:rPr>
              <a:t>Přiřaďte ovoce                                k jednotlivým druhům.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968875" y="2627313"/>
            <a:ext cx="2592388" cy="61277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6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malvice</a:t>
            </a:r>
            <a:endParaRPr lang="cs-CZ" sz="36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238" y="2195513"/>
            <a:ext cx="1657350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jablko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3238" y="3203575"/>
            <a:ext cx="2016794" cy="550271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borůvka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238" y="4284663"/>
            <a:ext cx="2376487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663300"/>
                </a:solidFill>
                <a:latin typeface="Arial Black" pitchFamily="34" charset="0"/>
              </a:rPr>
              <a:t>meruňka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3238" y="6443663"/>
            <a:ext cx="1728787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663300"/>
                </a:solidFill>
                <a:latin typeface="Arial Black" pitchFamily="34" charset="0"/>
              </a:rPr>
              <a:t>hruška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03239" y="5364163"/>
            <a:ext cx="1656754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třešeň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40313" y="4140200"/>
            <a:ext cx="2592387" cy="55562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peckovice</a:t>
            </a:r>
            <a:endParaRPr lang="cs-CZ" sz="32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968875" y="5508625"/>
            <a:ext cx="2592388" cy="612775"/>
          </a:xfrm>
          <a:prstGeom prst="rect">
            <a:avLst/>
          </a:prstGeom>
          <a:solidFill>
            <a:srgbClr val="B08200"/>
          </a:solidFill>
          <a:ln w="9525">
            <a:solidFill>
              <a:srgbClr val="BFBFBF"/>
            </a:solidFill>
            <a:miter lim="800000"/>
            <a:headEnd/>
            <a:tailEnd/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6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bobule</a:t>
            </a:r>
            <a:endParaRPr lang="cs-CZ" sz="36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304008" y="2411685"/>
            <a:ext cx="2448967" cy="43152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664048" y="3635821"/>
            <a:ext cx="1871440" cy="1872804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952080" y="4356101"/>
            <a:ext cx="1943770" cy="28783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cxnSpLocks noChangeShapeType="1"/>
          </p:cNvCxnSpPr>
          <p:nvPr/>
        </p:nvCxnSpPr>
        <p:spPr bwMode="auto">
          <a:xfrm flipV="1">
            <a:off x="2304008" y="4643439"/>
            <a:ext cx="2448967" cy="936598"/>
          </a:xfrm>
          <a:prstGeom prst="straightConnector1">
            <a:avLst/>
          </a:prstGeom>
          <a:noFill/>
          <a:ln w="57150" algn="ctr">
            <a:solidFill>
              <a:srgbClr val="CC9900"/>
            </a:solidFill>
            <a:round/>
            <a:headEnd/>
            <a:tailEnd type="arrow" w="med" len="med"/>
          </a:ln>
        </p:spPr>
      </p:cxnSp>
      <p:cxnSp>
        <p:nvCxnSpPr>
          <p:cNvPr id="40" name="Přímá spojovací šipka 39"/>
          <p:cNvCxnSpPr/>
          <p:nvPr/>
        </p:nvCxnSpPr>
        <p:spPr>
          <a:xfrm flipV="1">
            <a:off x="2376016" y="3132139"/>
            <a:ext cx="2232497" cy="352801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Alena T\Local Settings\Temporary Internet Files\Content.IE5\GLXR8KB9\MP9001826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1783" y="1979637"/>
            <a:ext cx="1831625" cy="122413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C:\Documents and Settings\Alena T\Local Settings\Temporary Internet Files\Content.IE5\IL6531S2\MC9001934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16576" y="3707829"/>
            <a:ext cx="2335794" cy="1554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3" name="Picture 7" descr="C:\Documents and Settings\Alena T\Local Settings\Temporary Internet Files\Content.IE5\IL6531S2\MP90040240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429751" y="5508029"/>
            <a:ext cx="1186101" cy="161942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4" name="Picture 8" descr="C:\Documents and Settings\Alena T\Local Settings\Temporary Internet Files\Content.IE5\OY3FIJ4E\MP9001826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60592" y="5075980"/>
            <a:ext cx="936104" cy="1414767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7" name="Picture 11" descr="C:\Documents and Settings\Alena T\Local Settings\Temporary Internet Files\Content.IE5\9A2L0IKU\MC9001935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51928" y="2915741"/>
            <a:ext cx="1322418" cy="1308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Alena T\Local Settings\Temporary Internet Files\Content.IE5\OY3FIJ4E\MP9004021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76616" y="3059756"/>
            <a:ext cx="1008112" cy="1511429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4" name="Picture 2" descr="C:\Documents and Settings\Alena T\Local Settings\Temporary Internet Files\Content.IE5\IL6531S2\MP9001826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04609" y="2022561"/>
            <a:ext cx="1872208" cy="1254379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968875" y="2627313"/>
            <a:ext cx="2592388" cy="61277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6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malvice</a:t>
            </a:r>
            <a:endParaRPr lang="cs-CZ" sz="36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238" y="2195513"/>
            <a:ext cx="1873250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663300"/>
                </a:solidFill>
                <a:latin typeface="Arial Black" pitchFamily="34" charset="0"/>
              </a:rPr>
              <a:t>hr. víno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3238" y="3203575"/>
            <a:ext cx="2016794" cy="550271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broskev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238" y="4284663"/>
            <a:ext cx="2089150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rybíz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238" y="6443663"/>
            <a:ext cx="2016125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663300"/>
                </a:solidFill>
                <a:latin typeface="Arial Black" pitchFamily="34" charset="0"/>
              </a:rPr>
              <a:t>angrešt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03238" y="5364163"/>
            <a:ext cx="2016125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663300"/>
                </a:solidFill>
                <a:latin typeface="Arial Black" pitchFamily="34" charset="0"/>
              </a:rPr>
              <a:t>švestka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040313" y="4140200"/>
            <a:ext cx="2592387" cy="55562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2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peckovice</a:t>
            </a:r>
            <a:endParaRPr lang="cs-CZ" sz="32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968875" y="5508625"/>
            <a:ext cx="2592388" cy="612775"/>
          </a:xfrm>
          <a:prstGeom prst="rect">
            <a:avLst/>
          </a:prstGeom>
          <a:solidFill>
            <a:srgbClr val="B08200"/>
          </a:solidFill>
          <a:ln w="9525">
            <a:solidFill>
              <a:srgbClr val="BFBFBF"/>
            </a:solidFill>
            <a:miter lim="800000"/>
            <a:headEnd/>
            <a:tailEnd/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3600" b="1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bobule</a:t>
            </a:r>
            <a:endParaRPr lang="cs-CZ" sz="3600" b="1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592388" y="2411413"/>
            <a:ext cx="2231900" cy="302460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736056" y="3563813"/>
            <a:ext cx="2160240" cy="576064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2808288" y="4572000"/>
            <a:ext cx="2016000" cy="1152053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cxnSpLocks noChangeShapeType="1"/>
          </p:cNvCxnSpPr>
          <p:nvPr/>
        </p:nvCxnSpPr>
        <p:spPr bwMode="auto">
          <a:xfrm flipV="1">
            <a:off x="2736850" y="4499917"/>
            <a:ext cx="2087438" cy="1080147"/>
          </a:xfrm>
          <a:prstGeom prst="straightConnector1">
            <a:avLst/>
          </a:prstGeom>
          <a:noFill/>
          <a:ln w="57150" algn="ctr">
            <a:solidFill>
              <a:srgbClr val="CC9900"/>
            </a:solidFill>
            <a:round/>
            <a:headEnd/>
            <a:tailEnd type="arrow" w="med" len="med"/>
          </a:ln>
        </p:spPr>
      </p:cxnSp>
      <p:cxnSp>
        <p:nvCxnSpPr>
          <p:cNvPr id="40" name="Přímá spojovací šipka 39"/>
          <p:cNvCxnSpPr/>
          <p:nvPr/>
        </p:nvCxnSpPr>
        <p:spPr>
          <a:xfrm flipV="1">
            <a:off x="2664048" y="5940077"/>
            <a:ext cx="2088232" cy="79208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Documents and Settings\Alena T\Local Settings\Temporary Internet Files\Content.IE5\GLXR8KB9\MC9004238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40712" y="3779837"/>
            <a:ext cx="951516" cy="119660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C:\Documents and Settings\Alena T\Local Settings\Temporary Internet Files\Content.IE5\IL6531S2\MC9002461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82139" y="4715941"/>
            <a:ext cx="2742239" cy="14348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1" name="Picture 9" descr="C:\Documents and Settings\Alena T\Local Settings\Temporary Internet Files\Content.IE5\OY3FIJ4E\MC9003312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76616" y="5508029"/>
            <a:ext cx="1812202" cy="16794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Nadpis 1"/>
          <p:cNvSpPr txBox="1">
            <a:spLocks/>
          </p:cNvSpPr>
          <p:nvPr/>
        </p:nvSpPr>
        <p:spPr>
          <a:xfrm>
            <a:off x="503238" y="301625"/>
            <a:ext cx="9074150" cy="1533525"/>
          </a:xfrm>
          <a:prstGeom prst="rect">
            <a:avLst/>
          </a:prstGeo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600" b="0" i="0" u="none" strike="noStrike" kern="1200" cap="none" spc="0" normalizeH="0" baseline="0" noProof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Přiřaďte ovoce                                k jednotlivým druhům.</a:t>
            </a:r>
            <a:endParaRPr kumimoji="0" lang="cs-CZ" sz="46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Které ovoce je cizokrajné?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R0IWH9L4\MP900400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2915741"/>
            <a:ext cx="1512168" cy="1890672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T4LW47DQ\MP9004006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76016" y="2915741"/>
            <a:ext cx="1497400" cy="1872208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R0IWH9L4\MP900439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04208" y="3203773"/>
            <a:ext cx="2048272" cy="1371367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PZRAJRNI\MP9004068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80472" y="2843733"/>
            <a:ext cx="1296915" cy="194442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HRBNR3WH\MP9001826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03224" y="2843733"/>
            <a:ext cx="1286423" cy="1944216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PZRAJRNI\MP90018266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04008" y="5652045"/>
            <a:ext cx="1721325" cy="1153288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T4LW47DQ\MP90040322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5816" y="5147989"/>
            <a:ext cx="1440160" cy="2162353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9" name="Picture 15" descr="C:\Documents and Settings\Alena T\Local Settings\Temporary Internet Files\Content.IE5\HRBNR3WH\MP90040059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48424" y="5003973"/>
            <a:ext cx="1785362" cy="2232248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R0IWH9L4\MP90038624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064648" y="5075981"/>
            <a:ext cx="1435224" cy="2152836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C:\Documents and Settings\Alena T\Local Settings\Temporary Internet Files\Content.IE5\R0IWH9L4\MP90040210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48224" y="5003973"/>
            <a:ext cx="1512168" cy="226714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9" name="TextovéPole 38"/>
          <p:cNvSpPr txBox="1"/>
          <p:nvPr/>
        </p:nvSpPr>
        <p:spPr>
          <a:xfrm>
            <a:off x="431800" y="1907629"/>
            <a:ext cx="9504362" cy="750710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Pojmenujte ovoce a určete, jestli roste u nás nebo ne.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Řešte po řadách,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kontrolujte kliknutím na </a:t>
            </a:r>
            <a:r>
              <a:rPr lang="cs-CZ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vybrané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CIZOKRAJNÉ</a:t>
            </a:r>
            <a:r>
              <a:rPr lang="cs-CZ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ovoce.</a:t>
            </a:r>
            <a:endParaRPr lang="cs-CZ" b="1" dirty="0">
              <a:solidFill>
                <a:srgbClr val="CC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Ovoce a český jazyk?...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R0IWH9L4\MP900400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4859957"/>
            <a:ext cx="1512168" cy="1890672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T4LW47DQ\MP9004006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4" y="2699717"/>
            <a:ext cx="1497400" cy="1872208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R0IWH9L4\MP900439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72360" y="2915741"/>
            <a:ext cx="2048272" cy="1371367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PZRAJRNI\MP9004068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76016" y="5580037"/>
            <a:ext cx="1056771" cy="158438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HRBNR3WH\MP9001826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08664" y="2627709"/>
            <a:ext cx="1286423" cy="1944216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R0IWH9L4\MP90038624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64448" y="4787949"/>
            <a:ext cx="1224136" cy="183620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9" name="TextovéPole 38"/>
          <p:cNvSpPr txBox="1"/>
          <p:nvPr/>
        </p:nvSpPr>
        <p:spPr>
          <a:xfrm>
            <a:off x="431800" y="1907629"/>
            <a:ext cx="9504362" cy="493076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Pojmenujte ovoce a seřaďte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 podle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abecedy.</a:t>
            </a:r>
            <a:endParaRPr lang="cs-CZ" b="1" dirty="0">
              <a:solidFill>
                <a:srgbClr val="CC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52" name="Picture 4" descr="C:\Documents and Settings\Alena T\Local Settings\Temporary Internet Files\Content.IE5\HRBNR3WH\MP90038612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816176" y="5292005"/>
            <a:ext cx="1872208" cy="1235657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C:\Documents and Settings\Alena T\Local Settings\Temporary Internet Files\Content.IE5\T4LW47DQ\MP90038280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704608" y="5796061"/>
            <a:ext cx="1889854" cy="134989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2" name="Picture 10" descr="C:\Documents and Settings\Alena T\Local Settings\Temporary Internet Files\Content.IE5\T4LW47DQ\MP90040059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96096" y="2555701"/>
            <a:ext cx="1896228" cy="2370864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6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301625"/>
            <a:ext cx="9145588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Ovoce a český jazyk?...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R0IWH9L4\MP9004006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0112" y="5075981"/>
            <a:ext cx="1512168" cy="1890672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T4LW47DQ\MP9004006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8424" y="2555701"/>
            <a:ext cx="1497400" cy="1872208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R0IWH9L4\MP9004392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3808" y="5219997"/>
            <a:ext cx="2048272" cy="1371367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PZRAJRNI\MP90040687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808" y="2627709"/>
            <a:ext cx="1056771" cy="158438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HRBNR3WH\MP9001826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52680" y="5075981"/>
            <a:ext cx="1286423" cy="1944216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R0IWH9L4\MP90038624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87984" y="2555701"/>
            <a:ext cx="1224136" cy="1836204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9" name="TextovéPole 38"/>
          <p:cNvSpPr txBox="1"/>
          <p:nvPr/>
        </p:nvSpPr>
        <p:spPr>
          <a:xfrm>
            <a:off x="359792" y="1907629"/>
            <a:ext cx="9504362" cy="493076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Pojmenujte ovoce a seřaďte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 podle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abecedy -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052" name="Picture 4" descr="C:\Documents and Settings\Alena T\Local Settings\Temporary Internet Files\Content.IE5\HRBNR3WH\MP90038612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76616" y="2915741"/>
            <a:ext cx="1872208" cy="1235657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C:\Documents and Settings\Alena T\Local Settings\Temporary Internet Files\Content.IE5\T4LW47DQ\MP900382805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44168" y="2771725"/>
            <a:ext cx="1889854" cy="1349896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431800" y="4427909"/>
            <a:ext cx="1296144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A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nanas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15976" y="4427909"/>
            <a:ext cx="1368152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B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anán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44168" y="4427909"/>
            <a:ext cx="1872208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B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orůvka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48424" y="4427909"/>
            <a:ext cx="1512168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itron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48624" y="4427909"/>
            <a:ext cx="1800200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ruška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7020197"/>
            <a:ext cx="2088232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J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ablko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40112" y="7020197"/>
            <a:ext cx="1512168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J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ahoda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2360" y="7020197"/>
            <a:ext cx="2016224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omeranč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352680" y="7020197"/>
            <a:ext cx="1296144" cy="378557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T</a:t>
            </a:r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řešně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2" name="Picture 10" descr="C:\Documents and Settings\Alena T\Local Settings\Temporary Internet Files\Content.IE5\T4LW47DQ\MP90040059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60393" y="5003973"/>
            <a:ext cx="1512168" cy="189067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87338" y="301625"/>
            <a:ext cx="95059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Proč máme rádi ovoce?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051645"/>
            <a:ext cx="9505950" cy="1294577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Ovoce </a:t>
            </a: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je velice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zdravé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a obsahuje </a:t>
            </a: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spoustu 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vitamínů, </a:t>
            </a: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které potřebujeme pro své tělo</a:t>
            </a:r>
            <a:r>
              <a:rPr lang="cs-CZ" sz="28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. Navíc je chutné, sladké.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363" y="3419475"/>
            <a:ext cx="9359900" cy="1981200"/>
          </a:xfrm>
          <a:prstGeom prst="rect">
            <a:avLst/>
          </a:prstGeom>
          <a:solidFill>
            <a:srgbClr val="008000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Nejlepší je vždy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syrové ovoce, 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měli bychom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je 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jíst denně, nezapomeňte si </a:t>
            </a: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je ale 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vždy omýt.</a:t>
            </a:r>
          </a:p>
        </p:txBody>
      </p:sp>
      <p:pic>
        <p:nvPicPr>
          <p:cNvPr id="3074" name="Picture 2" descr="C:\Documents and Settings\Alena T\Local Settings\Temporary Internet Files\Content.IE5\R0IWH9L4\MP9002277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792" y="5436021"/>
            <a:ext cx="2875824" cy="190763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8" name="Picture 6" descr="C:\Documents and Settings\Alena T\Local Settings\Temporary Internet Files\Content.IE5\T4LW47DQ\MP9002276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6012085"/>
            <a:ext cx="2048114" cy="134492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08264" y="5796061"/>
            <a:ext cx="3456384" cy="1122800"/>
          </a:xfrm>
          <a:prstGeom prst="rect">
            <a:avLst/>
          </a:prstGeom>
          <a:solidFill>
            <a:srgbClr val="B08200"/>
          </a:solidFill>
          <a:ln w="9525">
            <a:solidFill>
              <a:srgbClr val="BFBFBF"/>
            </a:solidFill>
            <a:miter lim="800000"/>
            <a:headEnd/>
            <a:tailEnd/>
          </a:ln>
        </p:spPr>
        <p:txBody>
          <a:bodyPr wrap="squar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Podívejte se 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na nejběžnější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 dirty="0" smtClean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druhy ovoce: </a:t>
            </a:r>
            <a:endParaRPr lang="cs-CZ" sz="24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pic>
        <p:nvPicPr>
          <p:cNvPr id="3079" name="Picture 7" descr="C:\Documents and Settings\Alena T\Local Settings\Temporary Internet Files\Content.IE5\HRBNR3WH\MC900432646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76616" y="5436021"/>
            <a:ext cx="1979638" cy="197963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832400" y="7020197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CFF99"/>
                </a:solidFill>
              </a:rPr>
              <a:t>Klikněte na obrázek</a:t>
            </a:r>
            <a:endParaRPr lang="cs-CZ" dirty="0">
              <a:solidFill>
                <a:srgbClr val="CCFF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3" grpId="1" animBg="1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60363" y="1331913"/>
            <a:ext cx="9001125" cy="547211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Učebnice: ŠTIKOVÁ, Věra. </a:t>
            </a:r>
            <a:r>
              <a:rPr lang="cs-CZ" sz="1600" i="1" dirty="0" smtClean="0">
                <a:solidFill>
                  <a:schemeClr val="tx1">
                    <a:lumMod val="85000"/>
                  </a:schemeClr>
                </a:solidFill>
              </a:rPr>
              <a:t>Prvouka 3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. Brno: Nová škola, s.</a:t>
            </a:r>
            <a:r>
              <a:rPr lang="cs-CZ" sz="1600" dirty="0" err="1" smtClean="0">
                <a:solidFill>
                  <a:schemeClr val="tx1">
                    <a:lumMod val="85000"/>
                  </a:schemeClr>
                </a:solidFill>
              </a:rPr>
              <a:t>r.o</a:t>
            </a:r>
            <a:r>
              <a:rPr lang="cs-CZ" sz="1600" dirty="0" smtClean="0">
                <a:solidFill>
                  <a:schemeClr val="tx1">
                    <a:lumMod val="85000"/>
                  </a:schemeClr>
                </a:solidFill>
              </a:rPr>
              <a:t>, 2011, ISBN 978-80-7289-256-3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5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5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2856</TotalTime>
  <Words>266</Words>
  <Application>Microsoft Office PowerPoint</Application>
  <PresentationFormat>Vlastní</PresentationFormat>
  <Paragraphs>85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Snímek 1</vt:lpstr>
      <vt:lpstr>Snímek 2</vt:lpstr>
      <vt:lpstr>Ovoce</vt:lpstr>
      <vt:lpstr>Ovoce - dělení</vt:lpstr>
      <vt:lpstr>Přiřaďte ovoce                                k jednotlivým druhům.</vt:lpstr>
      <vt:lpstr>Snímek 6</vt:lpstr>
      <vt:lpstr>Které ovoce je cizokrajné?</vt:lpstr>
      <vt:lpstr>Ovoce a český jazyk?...</vt:lpstr>
      <vt:lpstr>Ovoce a český jazyk?...</vt:lpstr>
      <vt:lpstr>Proč máme rádi ovoce?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07 - Ovoce</dc:title>
  <dc:subject>Prvouka 3</dc:subject>
  <dc:creator>Mgr. Jana Kneřová</dc:creator>
  <cp:lastModifiedBy>Alena T.</cp:lastModifiedBy>
  <cp:revision>288</cp:revision>
  <cp:lastPrinted>1601-01-01T00:00:00Z</cp:lastPrinted>
  <dcterms:created xsi:type="dcterms:W3CDTF">2011-08-21T18:05:50Z</dcterms:created>
  <dcterms:modified xsi:type="dcterms:W3CDTF">2013-03-23T16:53:29Z</dcterms:modified>
  <cp:category>Živá příroda</cp:category>
</cp:coreProperties>
</file>