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15"/>
  </p:notesMasterIdLst>
  <p:sldIdLst>
    <p:sldId id="256" r:id="rId2"/>
    <p:sldId id="257" r:id="rId3"/>
    <p:sldId id="269" r:id="rId4"/>
    <p:sldId id="280" r:id="rId5"/>
    <p:sldId id="276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67" r:id="rId14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8000"/>
    <a:srgbClr val="B08200"/>
    <a:srgbClr val="CC9900"/>
    <a:srgbClr val="663300"/>
    <a:srgbClr val="CCFF99"/>
    <a:srgbClr val="006600"/>
    <a:srgbClr val="996633"/>
    <a:srgbClr val="6F3505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498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– žáci postupně popisují obrázek,</a:t>
            </a:r>
            <a:r>
              <a:rPr lang="cs-CZ" baseline="0" dirty="0" smtClean="0"/>
              <a:t> doplňují názvy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rIns="50397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 anchor="ctr"/>
          <a:lstStyle>
            <a:lvl1pPr algn="l">
              <a:defRPr sz="51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918" y="7079137"/>
            <a:ext cx="840052" cy="402483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04031" y="7079137"/>
            <a:ext cx="2352146" cy="402483"/>
          </a:xfrm>
        </p:spPr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8232510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4031" y="7079137"/>
            <a:ext cx="2352146" cy="402483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214" y="7079137"/>
            <a:ext cx="3192198" cy="402483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557" y="7079137"/>
            <a:ext cx="840052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654" indent="-423336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6275" indent="-302383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737" indent="-282224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11120" indent="-262065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2947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5.png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11" Type="http://schemas.openxmlformats.org/officeDocument/2006/relationships/image" Target="../media/image30.jpe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11" Type="http://schemas.openxmlformats.org/officeDocument/2006/relationships/image" Target="../media/image30.jpe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11" Type="http://schemas.openxmlformats.org/officeDocument/2006/relationships/image" Target="../media/image30.jpe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8/Chou_brux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24847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VY_32_INOVACE_08_PRV_Zelenina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druhy zeleniny,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ukázky jednotlivých druhů.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Třídění do skupin.</a:t>
                      </a:r>
                      <a:r>
                        <a:rPr lang="cs-CZ" sz="1800" kern="12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Návaznost na předchozí znalosti.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a tvořivého myšlení. 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C:\Documents and Settings\Alena T\Local Settings\Temporary Internet Files\Content.IE5\OY3FIJ4E\MP9002890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784" y="2699717"/>
            <a:ext cx="6961988" cy="4583308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7" descr="C:\Documents and Settings\Alena T\Local Settings\Temporary Internet Files\Content.IE5\GLXR8KB9\MP9003137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3639" y="467469"/>
            <a:ext cx="6109769" cy="4032448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331565"/>
            <a:ext cx="9072563" cy="498903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1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</a:t>
            </a:r>
            <a:endParaRPr lang="cs-CZ" sz="88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FFC000"/>
                </a:solidFill>
                <a:latin typeface="Arial Black" pitchFamily="34" charset="0"/>
              </a:rPr>
              <a:t>Zelenina</a:t>
            </a:r>
            <a:endParaRPr lang="cs-CZ" sz="8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1800" y="1691605"/>
            <a:ext cx="8794375" cy="493076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Zeleninu pěstujeme na zahradách nebo na polích.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24088" y="3059757"/>
            <a:ext cx="5310215" cy="550271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Víte, co je to </a:t>
            </a:r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zelenina</a:t>
            </a:r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?</a:t>
            </a:r>
            <a:endParaRPr lang="cs-CZ" sz="32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59792" y="4355901"/>
            <a:ext cx="9505056" cy="893826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Zelenina, to jsou listy, plody a nadzemní i podzemní</a:t>
            </a:r>
          </a:p>
          <a:p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některých rostlin..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lena T\Local Settings\Temporary Internet Files\Content.IE5\9A2L0IKU\MC9001934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2411685"/>
            <a:ext cx="2246726" cy="1816394"/>
          </a:xfrm>
          <a:prstGeom prst="rect">
            <a:avLst/>
          </a:prstGeom>
          <a:noFill/>
        </p:spPr>
      </p:pic>
      <p:pic>
        <p:nvPicPr>
          <p:cNvPr id="1028" name="Picture 4" descr="C:\Documents and Settings\Alena T\Local Settings\Temporary Internet Files\Content.IE5\IL6531S2\MC90044178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44568" y="4931965"/>
            <a:ext cx="2455168" cy="2455168"/>
          </a:xfrm>
          <a:prstGeom prst="rect">
            <a:avLst/>
          </a:prstGeom>
          <a:noFill/>
        </p:spPr>
      </p:pic>
      <p:pic>
        <p:nvPicPr>
          <p:cNvPr id="1029" name="Picture 5" descr="C:\Documents and Settings\Alena T\Local Settings\Temporary Internet Files\Content.IE5\9A2L0IKU\MC90044178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00902">
            <a:off x="4272333" y="4596032"/>
            <a:ext cx="2743200" cy="2743200"/>
          </a:xfrm>
          <a:prstGeom prst="rect">
            <a:avLst/>
          </a:prstGeom>
          <a:noFill/>
        </p:spPr>
      </p:pic>
      <p:pic>
        <p:nvPicPr>
          <p:cNvPr id="1030" name="Picture 6" descr="C:\Documents and Settings\Alena T\Local Settings\Temporary Internet Files\Content.IE5\9A2L0IKU\MC90011242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1799" y="5436021"/>
            <a:ext cx="3427779" cy="18516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 animBg="1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Zelenina - dělení</a:t>
            </a:r>
            <a:endParaRPr lang="cs-CZ" sz="7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1800" y="1691605"/>
            <a:ext cx="5974692" cy="493076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Zeleninu dělíme na několik druhů.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2339677"/>
            <a:ext cx="2233220" cy="722049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4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listová</a:t>
            </a:r>
            <a:endParaRPr lang="cs-CZ" sz="4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808" y="3419797"/>
            <a:ext cx="2581071" cy="722049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plodová</a:t>
            </a:r>
            <a:endParaRPr lang="cs-CZ" sz="4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3808" y="4427909"/>
            <a:ext cx="3259077" cy="722049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košťálová</a:t>
            </a:r>
            <a:endParaRPr lang="cs-CZ" sz="4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808" y="5436021"/>
            <a:ext cx="2768623" cy="722049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cibulová</a:t>
            </a:r>
            <a:endParaRPr lang="cs-CZ" sz="4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3808" y="6444133"/>
            <a:ext cx="3000994" cy="722049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kořenová</a:t>
            </a:r>
            <a:endParaRPr lang="cs-CZ" sz="4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Alena T\Local Settings\Temporary Internet Files\Content.IE5\IL6531S2\MC900331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08464" y="1835621"/>
            <a:ext cx="1525528" cy="1368152"/>
          </a:xfrm>
          <a:prstGeom prst="rect">
            <a:avLst/>
          </a:prstGeom>
          <a:noFill/>
        </p:spPr>
      </p:pic>
      <p:pic>
        <p:nvPicPr>
          <p:cNvPr id="2052" name="Picture 4" descr="C:\Documents and Settings\Alena T\Local Settings\Temporary Internet Files\Content.IE5\IL6531S2\MC9002151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12520" y="2699718"/>
            <a:ext cx="2260099" cy="1903386"/>
          </a:xfrm>
          <a:prstGeom prst="rect">
            <a:avLst/>
          </a:prstGeom>
          <a:noFill/>
        </p:spPr>
      </p:pic>
      <p:pic>
        <p:nvPicPr>
          <p:cNvPr id="2053" name="Picture 5" descr="C:\Documents and Settings\Alena T\Local Settings\Temporary Internet Files\Content.IE5\IL6531S2\MC9002153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84328" y="3779837"/>
            <a:ext cx="1965283" cy="1612102"/>
          </a:xfrm>
          <a:prstGeom prst="rect">
            <a:avLst/>
          </a:prstGeom>
          <a:noFill/>
        </p:spPr>
      </p:pic>
      <p:pic>
        <p:nvPicPr>
          <p:cNvPr id="2054" name="Picture 6" descr="C:\Documents and Settings\Alena T\Local Settings\Temporary Internet Files\Content.IE5\IL6531S2\MC9000883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28544" y="4571925"/>
            <a:ext cx="2619719" cy="1780326"/>
          </a:xfrm>
          <a:prstGeom prst="rect">
            <a:avLst/>
          </a:prstGeom>
          <a:noFill/>
        </p:spPr>
      </p:pic>
      <p:pic>
        <p:nvPicPr>
          <p:cNvPr id="2055" name="Picture 7" descr="C:\Documents and Settings\Alena T\Local Settings\Temporary Internet Files\Content.IE5\OY3FIJ4E\MC90044178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637939">
            <a:off x="4561591" y="5389348"/>
            <a:ext cx="2219521" cy="2219521"/>
          </a:xfrm>
          <a:prstGeom prst="rect">
            <a:avLst/>
          </a:prstGeom>
          <a:noFill/>
        </p:spPr>
      </p:pic>
      <p:sp>
        <p:nvSpPr>
          <p:cNvPr id="20" name="Šipka doprava 19"/>
          <p:cNvSpPr/>
          <p:nvPr/>
        </p:nvSpPr>
        <p:spPr>
          <a:xfrm>
            <a:off x="2952080" y="2483693"/>
            <a:ext cx="3312368" cy="360040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3240112" y="3563813"/>
            <a:ext cx="3600400" cy="360040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3888184" y="4571925"/>
            <a:ext cx="1224136" cy="360040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3456136" y="5508029"/>
            <a:ext cx="3744416" cy="360040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3672160" y="6588149"/>
            <a:ext cx="1296144" cy="360040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6000"/>
                            </p:stCondLst>
                            <p:childTnLst>
                              <p:par>
                                <p:cTn id="5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000"/>
                            </p:stCondLst>
                            <p:childTnLst>
                              <p:par>
                                <p:cTn id="7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 animBg="1"/>
      <p:bldP spid="10" grpId="0" animBg="1"/>
      <p:bldP spid="11" grpId="0" animBg="1"/>
      <p:bldP spid="12" grpId="0" animBg="1"/>
      <p:bldP spid="13" grpId="0" animBg="1"/>
      <p:bldP spid="20" grpId="0" animBg="1"/>
      <p:bldP spid="22" grpId="0" animBg="1"/>
      <p:bldP spid="23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533234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Určete, jaká část rostliny se bere jako zelenina.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84328" y="2339677"/>
            <a:ext cx="2232248" cy="664789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plod</a:t>
            </a:r>
            <a:endParaRPr lang="cs-CZ" sz="40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051645"/>
            <a:ext cx="1944216" cy="6647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mrkev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808" y="3203773"/>
            <a:ext cx="1224136" cy="6647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zelí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808" y="4283893"/>
            <a:ext cx="1728192" cy="6647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rajče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6444133"/>
            <a:ext cx="2880320" cy="6647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brambora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5364013"/>
            <a:ext cx="2160240" cy="6647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květák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84328" y="3491805"/>
            <a:ext cx="2160239" cy="664789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list</a:t>
            </a:r>
            <a:endParaRPr lang="cs-CZ" sz="40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184328" y="4787949"/>
            <a:ext cx="2175254" cy="89382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podzemní </a:t>
            </a:r>
          </a:p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část</a:t>
            </a:r>
            <a:endParaRPr lang="cs-CZ" sz="28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84328" y="6156101"/>
            <a:ext cx="2215330" cy="1094202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nadzemní </a:t>
            </a:r>
          </a:p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část </a:t>
            </a:r>
          </a:p>
          <a:p>
            <a:pPr algn="r"/>
            <a:r>
              <a:rPr lang="cs-CZ" sz="1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(kromě plodu a listu)</a:t>
            </a:r>
            <a:endParaRPr lang="cs-CZ" sz="28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3074" name="Picture 2" descr="C:\Documents and Settings\Alena T\Local Settings\Temporary Internet Files\Content.IE5\OY3FIJ4E\MC90044178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2680" y="1763613"/>
            <a:ext cx="1515616" cy="15156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5" name="Picture 3" descr="C:\Documents and Settings\Alena T\Local Settings\Temporary Internet Files\Content.IE5\GLXR8KB9\MC9001934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16576" y="2915741"/>
            <a:ext cx="1543706" cy="12480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4" descr="C:\Documents and Settings\Alena T\Local Settings\Temporary Internet Files\Content.IE5\9A2L0IKU\MC90044178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52680" y="3851845"/>
            <a:ext cx="1299592" cy="1299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7" name="Picture 5" descr="C:\Documents and Settings\Alena T\Local Settings\Temporary Internet Files\Content.IE5\IL6531S2\MC90033124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76616" y="5147989"/>
            <a:ext cx="1367896" cy="10699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8" name="Picture 6" descr="C:\Documents and Settings\Alena T\Local Settings\Temporary Internet Files\Content.IE5\9A2L0IKU\MC900112420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60592" y="6156101"/>
            <a:ext cx="2065601" cy="11158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32" name="Přímá spojovací šipka 31"/>
          <p:cNvCxnSpPr/>
          <p:nvPr/>
        </p:nvCxnSpPr>
        <p:spPr>
          <a:xfrm>
            <a:off x="2592040" y="2411685"/>
            <a:ext cx="2448272" cy="2808312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087984" y="3635821"/>
            <a:ext cx="2808312" cy="144016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2448024" y="3131765"/>
            <a:ext cx="2592288" cy="1584176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2880072" y="5652045"/>
            <a:ext cx="2088232" cy="1008112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3528144" y="5508029"/>
            <a:ext cx="1368152" cy="1368152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533234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Určete, jaká část rostliny se bere jako zelenina.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84328" y="2339677"/>
            <a:ext cx="2232248" cy="664789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plod</a:t>
            </a:r>
            <a:endParaRPr lang="cs-CZ" sz="40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051645"/>
            <a:ext cx="2304256" cy="6647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paprika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808" y="3203773"/>
            <a:ext cx="1944216" cy="6647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cibule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808" y="4283893"/>
            <a:ext cx="2232248" cy="6647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okurka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6444133"/>
            <a:ext cx="1584176" cy="6647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salát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5364013"/>
            <a:ext cx="2880320" cy="66478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brokolice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84328" y="3491805"/>
            <a:ext cx="2160239" cy="664789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list</a:t>
            </a:r>
            <a:endParaRPr lang="cs-CZ" sz="40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184328" y="4787949"/>
            <a:ext cx="2175254" cy="89382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podzemní </a:t>
            </a:r>
          </a:p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část</a:t>
            </a:r>
            <a:endParaRPr lang="cs-CZ" sz="28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84328" y="6156101"/>
            <a:ext cx="2215330" cy="1094202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nadzemní </a:t>
            </a:r>
          </a:p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část </a:t>
            </a:r>
          </a:p>
          <a:p>
            <a:pPr algn="r"/>
            <a:r>
              <a:rPr lang="cs-CZ" sz="1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(kromě plodu a listu)</a:t>
            </a:r>
            <a:endParaRPr lang="cs-CZ" sz="28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952080" y="2483693"/>
            <a:ext cx="2016224" cy="216024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664048" y="3635821"/>
            <a:ext cx="2232248" cy="1584176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2880072" y="2843733"/>
            <a:ext cx="2016224" cy="1728192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3528144" y="5724053"/>
            <a:ext cx="1440160" cy="936104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2376016" y="3851845"/>
            <a:ext cx="2664296" cy="295232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Documents and Settings\Alena T\Local Settings\Temporary Internet Files\Content.IE5\OY3FIJ4E\MC9004133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23222" y="1619597"/>
            <a:ext cx="1657403" cy="16277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9" name="Picture 3" descr="C:\Documents and Settings\Alena T\Local Settings\Temporary Internet Files\Content.IE5\GLXR8KB9\MC9000883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88584" y="2555701"/>
            <a:ext cx="2335795" cy="1587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3" name="Picture 7" descr="C:\Documents and Settings\Alena T\Local Settings\Temporary Internet Files\Content.IE5\OY3FIJ4E\MC9001124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44568" y="3851845"/>
            <a:ext cx="2080793" cy="13920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5" name="Picture 9" descr="C:\Documents and Settings\Alena T\Local Settings\Temporary Internet Files\Content.IE5\9A2L0IKU\MC90033125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24688" y="4859957"/>
            <a:ext cx="1229383" cy="12119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6" name="Picture 10" descr="C:\Documents and Settings\Alena T\Local Settings\Temporary Internet Files\Content.IE5\GLXR8KB9\MC9004301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32600" y="6111875"/>
            <a:ext cx="1835150" cy="1447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533234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Rozdělte zeleninu podle jednotlivých druhů.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40312" y="2195661"/>
            <a:ext cx="2232248" cy="779308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Listová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zelenina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051645"/>
            <a:ext cx="2304256" cy="664789"/>
          </a:xfrm>
          <a:prstGeom prst="rect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paprika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808" y="3203773"/>
            <a:ext cx="1944216" cy="664789"/>
          </a:xfrm>
          <a:prstGeom prst="rect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cibule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808" y="4283893"/>
            <a:ext cx="2232248" cy="664789"/>
          </a:xfrm>
          <a:prstGeom prst="rect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okurka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6444133"/>
            <a:ext cx="1584176" cy="664789"/>
          </a:xfrm>
          <a:prstGeom prst="rect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salát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5364013"/>
            <a:ext cx="2880320" cy="664789"/>
          </a:xfrm>
          <a:prstGeom prst="rect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brokolice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952080" y="2483693"/>
            <a:ext cx="1944216" cy="1080120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664048" y="3635821"/>
            <a:ext cx="2160240" cy="115212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2880072" y="3779837"/>
            <a:ext cx="1944216" cy="79208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3528144" y="5724053"/>
            <a:ext cx="1224136" cy="7200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2376016" y="2411685"/>
            <a:ext cx="2520280" cy="439248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Documents and Settings\Alena T\Local Settings\Temporary Internet Files\Content.IE5\OY3FIJ4E\MC9004133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23222" y="1619597"/>
            <a:ext cx="1657403" cy="16277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9" name="Picture 3" descr="C:\Documents and Settings\Alena T\Local Settings\Temporary Internet Files\Content.IE5\GLXR8KB9\MC9000883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88584" y="2555701"/>
            <a:ext cx="2335795" cy="1587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3" name="Picture 7" descr="C:\Documents and Settings\Alena T\Local Settings\Temporary Internet Files\Content.IE5\OY3FIJ4E\MC9001124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44568" y="3851845"/>
            <a:ext cx="2080793" cy="13920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5" name="Picture 9" descr="C:\Documents and Settings\Alena T\Local Settings\Temporary Internet Files\Content.IE5\9A2L0IKU\MC90033125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24688" y="4859957"/>
            <a:ext cx="1229383" cy="12119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6" name="Picture 10" descr="C:\Documents and Settings\Alena T\Local Settings\Temporary Internet Files\Content.IE5\GLXR8KB9\MC9004301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32600" y="6111875"/>
            <a:ext cx="1835150" cy="1447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TextovéPole 23"/>
          <p:cNvSpPr txBox="1"/>
          <p:nvPr/>
        </p:nvSpPr>
        <p:spPr>
          <a:xfrm>
            <a:off x="4968304" y="3275781"/>
            <a:ext cx="2232248" cy="779308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Plodová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zelenina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68304" y="4283893"/>
            <a:ext cx="2232248" cy="779308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Cibulová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zelenina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68304" y="5364013"/>
            <a:ext cx="2232248" cy="779308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Košťálová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zelenina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968304" y="6372125"/>
            <a:ext cx="2232248" cy="779308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Kořenová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zelenina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8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533234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Rozdělte zeleninu podle jednotlivých druhů.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40312" y="2195661"/>
            <a:ext cx="2232248" cy="779308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Listová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zelenina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051645"/>
            <a:ext cx="1368152" cy="664789"/>
          </a:xfrm>
          <a:prstGeom prst="rect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zelí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808" y="3203773"/>
            <a:ext cx="2304256" cy="664789"/>
          </a:xfrm>
          <a:prstGeom prst="rect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česnek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808" y="4283893"/>
            <a:ext cx="1656184" cy="664789"/>
          </a:xfrm>
          <a:prstGeom prst="rect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rajče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6444133"/>
            <a:ext cx="2952328" cy="664789"/>
          </a:xfrm>
          <a:prstGeom prst="rect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ředkvička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5364013"/>
            <a:ext cx="2880320" cy="664789"/>
          </a:xfrm>
          <a:prstGeom prst="rect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663300"/>
                </a:solidFill>
                <a:latin typeface="Arial Black" pitchFamily="34" charset="0"/>
              </a:rPr>
              <a:t>kapusta</a:t>
            </a:r>
            <a:endParaRPr lang="cs-CZ" sz="4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159992" y="2411685"/>
            <a:ext cx="2736304" cy="43204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664048" y="3635821"/>
            <a:ext cx="2160240" cy="115212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2304008" y="3779837"/>
            <a:ext cx="2520280" cy="79208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3528144" y="5724053"/>
            <a:ext cx="1296144" cy="0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3528144" y="6732165"/>
            <a:ext cx="1296144" cy="7200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968304" y="3275781"/>
            <a:ext cx="2232248" cy="779308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Plodová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zelenina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68304" y="4283893"/>
            <a:ext cx="2232248" cy="779308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Cibulová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zelenina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68304" y="5364013"/>
            <a:ext cx="2232248" cy="779308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Košťálová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zelenina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968304" y="6372125"/>
            <a:ext cx="2232248" cy="779308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Kořenová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zelenina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5122" name="Picture 2" descr="C:\Documents and Settings\Alena T\Local Settings\Temporary Internet Files\Content.IE5\IL6531S2\MC9002155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72561" y="1643401"/>
            <a:ext cx="1872208" cy="15603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4" name="Picture 4" descr="C:\Documents and Settings\Alena T\Local Settings\Temporary Internet Files\Content.IE5\GLXR8KB9\MC9002083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36656" y="2771725"/>
            <a:ext cx="1656184" cy="15652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5" name="Picture 5" descr="C:\Documents and Settings\Alena T\Local Settings\Temporary Internet Files\Content.IE5\9A2L0IKU\MC900441781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72560" y="3851845"/>
            <a:ext cx="1443608" cy="14436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30" name="Picture 10" descr="R&amp;uring;&amp;zcaron;i&amp;ccaron;ková kapust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96696" y="4355901"/>
            <a:ext cx="1161306" cy="1548409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31" name="Picture 11" descr="C:\Documents and Settings\Alena T\Local Settings\Temporary Internet Files\Content.IE5\OY3FIJ4E\MC90023257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60592" y="5724053"/>
            <a:ext cx="2051671" cy="14122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lena T\Local Settings\Temporary Internet Files\Content.IE5\GLXR8KB9\MP9003879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784" y="5147989"/>
            <a:ext cx="1540768" cy="10990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87784" y="302387"/>
            <a:ext cx="9505055" cy="1533234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Dejte na misku pouze 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  <a:latin typeface="Arial Black" pitchFamily="34" charset="0"/>
              </a:rPr>
              <a:t>plodovou zeleninu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  <a:b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V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ybírejte zleva doprava, kontrola kliknutím na vybraný obrázek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  <a:endParaRPr lang="cs-CZ" sz="2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30" name="Picture 6" descr="C:\Documents and Settings\Alena T\Local Settings\Temporary Internet Files\Content.IE5\GLXR8KB9\MP9001780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32400" y="5147989"/>
            <a:ext cx="1828800" cy="1219200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2" name="Picture 8" descr="C:\Documents and Settings\Alena T\Local Settings\Temporary Internet Files\Content.IE5\IL6531S2\MP9001779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15976" y="5147989"/>
            <a:ext cx="1656184" cy="1104123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4" name="Picture 10" descr="C:\Documents and Settings\Alena T\Local Settings\Temporary Internet Files\Content.IE5\GLXR8KB9\MP90017794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88184" y="5147989"/>
            <a:ext cx="1728192" cy="1152128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6" name="Picture 12" descr="C:\Documents and Settings\Alena T\Local Settings\Temporary Internet Files\Content.IE5\OY3FIJ4E\MP90038787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48624" y="5147989"/>
            <a:ext cx="1615133" cy="1152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7" name="Picture 13" descr="C:\Documents and Settings\Alena T\Local Settings\Temporary Internet Files\Content.IE5\GLXR8KB9\MP90038785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7783" y="6372125"/>
            <a:ext cx="1664789" cy="1187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9" name="Picture 15" descr="C:\Documents and Settings\Alena T\Local Settings\Temporary Internet Files\Content.IE5\GLXR8KB9\MP90038786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48624" y="6429630"/>
            <a:ext cx="1584176" cy="1130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0" name="Picture 16" descr="C:\Documents and Settings\Alena T\Local Settings\Temporary Internet Files\Content.IE5\OY3FIJ4E\MP90014441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59992" y="6444133"/>
            <a:ext cx="1681721" cy="1115542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3" name="Picture 19" descr="C:\Documents and Settings\Alena T\Local Settings\Temporary Internet Files\Content.IE5\OY3FIJ4E\MP90044846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04408" y="6444133"/>
            <a:ext cx="1673312" cy="1115542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6" name="Picture 22" descr="C:\Documents and Settings\Alena T\Local Settings\Temporary Internet Files\Content.IE5\IL6531S2\MP90038790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4259265" y="6202564"/>
            <a:ext cx="1130046" cy="15841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Lichoběžník 4"/>
          <p:cNvSpPr/>
          <p:nvPr/>
        </p:nvSpPr>
        <p:spPr>
          <a:xfrm rot="10800000">
            <a:off x="2520032" y="3995861"/>
            <a:ext cx="4824536" cy="792088"/>
          </a:xfrm>
          <a:prstGeom prst="trapezoid">
            <a:avLst/>
          </a:prstGeom>
          <a:solidFill>
            <a:srgbClr val="CC9900"/>
          </a:solidFill>
          <a:ln>
            <a:solidFill>
              <a:schemeClr val="tx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18863E-6 2.41343E-6 C 0.00126 -0.00924 0.00267 -0.01742 0.00362 -0.02665 C 0.00283 -0.05813 0.0022 -0.0894 0.00126 -0.12088 C 0.00047 -0.14796 -0.00362 -0.18741 0.01307 -0.20861 C 0.01606 -0.22162 0.0359 -0.21889 0.04361 -0.21973 C 0.05023 -0.22183 0.05432 -0.22749 0.06015 -0.23232 C 0.06975 -0.24051 0.07542 -0.2489 0.07888 -0.26359 C 0.0781 -0.28458 0.07778 -0.30556 0.07652 -0.32655 C 0.07558 -0.34313 0.07007 -0.35908 0.06723 -0.37503 C 0.06534 -0.39958 0.06345 -0.42749 0.08597 -0.43316 C 0.10124 -0.44638 0.11919 -0.44575 0.13667 -0.44743 C 0.14218 -0.4468 0.14769 -0.4468 0.1532 -0.44575 C 0.17225 -0.44218 0.19036 -0.42833 0.20957 -0.4254 C 0.22327 -0.42812 0.23335 -0.41952 0.24626 -0.4128 C 0.25649 -0.40756 0.26673 -0.40189 0.2768 -0.39706 C 0.28672 -0.38447 0.29129 -0.36433 0.29806 -0.34838 C 0.29727 -0.34061 0.29727 -0.33243 0.2957 -0.32487 C 0.29523 -0.32277 0.29286 -0.32214 0.29208 -0.32025 C 0.29129 -0.31837 0.29208 -0.31564 0.29098 -0.31396 C 0.28798 -0.30955 0.28043 -0.30284 0.28043 -0.30284 C 0.27806 -0.29633 0.27539 -0.29129 0.27208 -0.28563 C 0.2735 -0.25058 0.27334 -0.26569 0.27334 -0.24009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7892E-6 -8.18468E-7 C 0.00047 -0.01574 -0.00142 -0.03232 0.00236 -0.04722 C 0.00834 -0.07094 0.04062 -0.07681 0.05542 -0.07849 C 0.05936 -0.07891 0.06313 -0.07954 0.06707 -0.08017 C 0.07368 -0.0829 0.07951 -0.08647 0.08597 -0.08962 C 0.10549 -0.09885 0.12045 -0.1041 0.13667 -0.12403 C 0.14076 -0.12907 0.15068 -0.14061 0.1543 -0.14775 C 0.15777 -0.15446 0.15981 -0.15992 0.16485 -0.16496 C 0.17068 -0.17755 0.16564 -0.16852 0.1732 -0.17755 C 0.17776 -0.183 0.1828 -0.19224 0.18847 -0.19476 C 0.19414 -0.19728 0.20122 -0.20189 0.20736 -0.20252 C 0.21949 -0.20399 0.23161 -0.20441 0.24374 -0.20567 C 0.26295 -0.21574 0.26877 -0.23799 0.27916 -0.25919 C 0.2831 -0.28731 0.27696 -0.30515 0.26153 -0.32026 C 0.25303 -0.32865 0.24531 -0.33704 0.23555 -0.34229 C 0.2261 -0.35488 0.23618 -0.34334 0.22374 -0.35174 C 0.22201 -0.35299 0.22075 -0.3553 0.21902 -0.35656 C 0.21476 -0.35971 0.20957 -0.36076 0.205 -0.36265 C 0.17776 -0.36076 0.15131 -0.36118 0.12486 -0.35488 C 0.0762 -0.32865 0.04959 -0.33788 -0.01418 -0.336 C -0.02976 -0.33138 -0.04409 -0.32424 -0.06 -0.32193 C -0.06566 -0.31438 -0.07228 -0.30913 -0.07889 -0.30305 C -0.08172 -0.30053 -0.08598 -0.2936 -0.08598 -0.2936 C -0.08771 -0.28731 -0.09023 -0.28059 -0.09306 -0.27493 C -0.09432 -0.26947 -0.09322 -0.27115 -0.09542 -0.26863 " pathEditMode="relative" ptsTypes="ffffffffffffffffffffffffA">
                                      <p:cBhvr>
                                        <p:cTn id="1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87784" y="302387"/>
            <a:ext cx="9505055" cy="1533234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Dejte na misku pouze 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  <a:latin typeface="Arial Black" pitchFamily="34" charset="0"/>
              </a:rPr>
              <a:t>listovou zeleninu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  <a:b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V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ybírejte zleva doprava, kontrola kliknutím na vybraný obrázek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  <a:endParaRPr lang="cs-CZ" sz="2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Alena T\Local Settings\Temporary Internet Files\Content.IE5\GLXR8KB9\MP9003879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784" y="5147989"/>
            <a:ext cx="1540768" cy="10990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C:\Documents and Settings\Alena T\Local Settings\Temporary Internet Files\Content.IE5\GLXR8KB9\MP9001780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32400" y="5147989"/>
            <a:ext cx="1828800" cy="1219200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2" name="Picture 8" descr="C:\Documents and Settings\Alena T\Local Settings\Temporary Internet Files\Content.IE5\IL6531S2\MP9001779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15976" y="5147989"/>
            <a:ext cx="1656184" cy="1104123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4" name="Picture 10" descr="C:\Documents and Settings\Alena T\Local Settings\Temporary Internet Files\Content.IE5\GLXR8KB9\MP90017794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88184" y="5147989"/>
            <a:ext cx="1728192" cy="1152128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6" name="Picture 12" descr="C:\Documents and Settings\Alena T\Local Settings\Temporary Internet Files\Content.IE5\OY3FIJ4E\MP90038787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48624" y="5147989"/>
            <a:ext cx="1615133" cy="1152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7" name="Picture 13" descr="C:\Documents and Settings\Alena T\Local Settings\Temporary Internet Files\Content.IE5\GLXR8KB9\MP90038785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7783" y="6372125"/>
            <a:ext cx="1664789" cy="1187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9" name="Picture 15" descr="C:\Documents and Settings\Alena T\Local Settings\Temporary Internet Files\Content.IE5\GLXR8KB9\MP90038786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48624" y="6429630"/>
            <a:ext cx="1584176" cy="1130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0" name="Picture 16" descr="C:\Documents and Settings\Alena T\Local Settings\Temporary Internet Files\Content.IE5\OY3FIJ4E\MP90014441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59992" y="6444133"/>
            <a:ext cx="1681721" cy="1115542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3" name="Picture 19" descr="C:\Documents and Settings\Alena T\Local Settings\Temporary Internet Files\Content.IE5\OY3FIJ4E\MP90044846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04408" y="6444133"/>
            <a:ext cx="1673312" cy="1115542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6" name="Picture 22" descr="C:\Documents and Settings\Alena T\Local Settings\Temporary Internet Files\Content.IE5\IL6531S2\MP90038790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4259265" y="6202564"/>
            <a:ext cx="1130046" cy="15841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Lichoběžník 4"/>
          <p:cNvSpPr/>
          <p:nvPr/>
        </p:nvSpPr>
        <p:spPr>
          <a:xfrm rot="10800000">
            <a:off x="2520032" y="3995861"/>
            <a:ext cx="4824536" cy="792088"/>
          </a:xfrm>
          <a:prstGeom prst="trapezoid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33774E-7 -5.45645E-7 C 0.00535 -0.00861 0.01024 -0.01658 0.01527 -0.02518 C 0.01685 -0.02812 0.01827 -0.03148 0.02 -0.03463 C 0.02063 -0.0361 0.02236 -0.03925 0.02236 -0.03925 C 0.02283 -0.04302 0.02393 -0.04806 0.02472 -0.05184 C 0.02582 -0.05645 0.02819 -0.0659 0.02819 -0.0659 C 0.02645 -0.07471 0.02519 -0.08374 0.02346 -0.09255 C 0.01827 -0.11606 -0.00803 -0.12781 -0.02362 -0.13033 C -0.05778 -0.14355 -0.01952 -0.1297 -0.10959 -0.13662 C -0.11321 -0.13683 -0.11778 -0.14292 -0.1214 -0.14439 C -0.12722 -0.15026 -0.13084 -0.15761 -0.13667 -0.16327 C -0.14124 -0.17314 -0.14454 -0.18174 -0.15084 -0.18993 C -0.15415 -0.20126 -0.15793 -0.21175 -0.16139 -0.22288 C -0.16407 -0.24617 -0.16045 -0.2233 -0.16611 -0.24176 C -0.17131 -0.25813 -0.1743 -0.2766 -0.17792 -0.2936 C -0.1795 -0.3213 -0.17603 -0.33809 -0.17084 -0.36411 C -0.16926 -0.37167 -0.16879 -0.37755 -0.16611 -0.38468 C -0.16312 -0.40294 -0.16422 -0.39391 -0.16265 -0.41133 C -0.16344 -0.42812 -0.16312 -0.44491 -0.16501 -0.46149 C -0.16548 -0.46611 -0.16863 -0.46968 -0.16974 -0.47408 C -0.17052 -0.47765 -0.17021 -0.48143 -0.17084 -0.485 C -0.17225 -0.49318 -0.17556 -0.50095 -0.17792 -0.50871 C -0.17745 -0.51543 -0.17824 -0.52256 -0.17666 -0.52907 C -0.17052 -0.55488 -0.15116 -0.55929 -0.13431 -0.56348 C -0.1162 -0.56181 -0.10203 -0.55929 -0.08487 -0.55572 C -0.07652 -0.55089 -0.07038 -0.54649 -0.06125 -0.54481 C -0.03968 -0.54628 -0.01811 -0.54754 0.00347 -0.54942 C 0.0137 -0.55026 0.02378 -0.55467 0.03417 -0.55572 C 0.03921 -0.5553 0.05905 -0.55488 0.06708 -0.55257 C 0.07338 -0.55089 0.07826 -0.54649 0.08471 -0.54481 C 0.08802 -0.5404 0.09164 -0.5383 0.09306 -0.53222 C 0.09432 -0.52697 0.09652 -0.51648 0.09652 -0.51648 C 0.09416 -0.48269 0.094 -0.48667 0.08833 -0.46317 C 0.08991 -0.43547 0.08944 -0.45058 0.08944 -0.41763 " pathEditMode="relative" ptsTypes="fffffffffffffffffffffffffffffffffA">
                                      <p:cBhvr>
                                        <p:cTn id="6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1401E-6 -2.36097E-6 C 0.00031 -0.04596 -1.01401E-6 -0.09213 0.0011 -0.13809 C 0.00126 -0.14753 0.00693 -0.1574 0.01055 -0.16495 C 0.01244 -0.16873 0.01259 -0.1744 0.01527 -0.17733 C 0.01684 -0.17901 0.01921 -0.17922 0.0211 -0.18048 C 0.03322 -0.18804 0.04377 -0.19433 0.05652 -0.19937 C 0.0718 -0.20546 0.08707 -0.21217 0.10234 -0.21826 C 0.11399 -0.22287 0.12643 -0.22602 0.13777 -0.23232 C 0.14627 -0.23715 0.15289 -0.24239 0.16013 -0.24974 C 0.17021 -0.2596 0.18123 -0.26653 0.19068 -0.27786 C 0.19792 -0.28667 0.20233 -0.29759 0.20847 -0.30766 C 0.21618 -0.32046 0.22201 -0.32886 0.22847 -0.34376 C 0.23461 -0.35761 0.24342 -0.36978 0.24846 -0.38468 C 0.25476 -0.40315 0.25933 -0.42245 0.26499 -0.44113 C 0.26657 -0.46149 0.26736 -0.48269 0.25901 -0.50073 C 0.25633 -0.51228 0.24752 -0.51962 0.24027 -0.52592 C 0.22232 -0.54187 0.2017 -0.55278 0.18013 -0.55572 C 0.15525 -0.56285 0.12911 -0.55929 0.10471 -0.5511 C 0.09935 -0.54753 0.09353 -0.54543 0.08833 -0.54166 C 0.08156 -0.53683 0.07621 -0.5276 0.06944 -0.52277 C 0.06219 -0.51752 0.05149 -0.51437 0.04345 -0.51186 C 0.03842 -0.51291 0.03306 -0.51291 0.02818 -0.515 C 0.01448 -0.52088 0.0033 -0.53179 -0.01071 -0.53683 C -0.01717 -0.54585 -0.02394 -0.54606 -0.03307 -0.54795 C -0.03874 -0.54292 -0.04504 -0.54124 -0.0496 -0.53389 C -0.057 -0.52193 -0.0474 -0.53578 -0.05307 -0.52445 C -0.05401 -0.52256 -0.05558 -0.52151 -0.05653 -0.51962 C -0.06031 -0.51165 -0.0611 -0.50346 -0.06487 -0.49612 C -0.06865 -0.47429 -0.06676 -0.46044 -0.06598 -0.43484 C -0.0685 -0.41532 -0.06472 -0.42015 -0.0696 -0.41448 " pathEditMode="relative" ptsTypes="fffffffffffffffffffffffffffffA">
                                      <p:cBhvr>
                                        <p:cTn id="10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87784" y="302387"/>
            <a:ext cx="9505055" cy="1533234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Dejte na misku pouze 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  <a:latin typeface="Arial Black" pitchFamily="34" charset="0"/>
              </a:rPr>
              <a:t>cibulovou zeleninu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  <a:b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V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ybírejte zleva doprava, kontrola kliknutím na vybraný obrázek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  <a:endParaRPr lang="cs-CZ" sz="2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Alena T\Local Settings\Temporary Internet Files\Content.IE5\GLXR8KB9\MP9003879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784" y="5147989"/>
            <a:ext cx="1540768" cy="10990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C:\Documents and Settings\Alena T\Local Settings\Temporary Internet Files\Content.IE5\GLXR8KB9\MP9001780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32400" y="5147989"/>
            <a:ext cx="1828800" cy="1219200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2" name="Picture 8" descr="C:\Documents and Settings\Alena T\Local Settings\Temporary Internet Files\Content.IE5\IL6531S2\MP9001779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15976" y="5147989"/>
            <a:ext cx="1656184" cy="1104123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4" name="Picture 10" descr="C:\Documents and Settings\Alena T\Local Settings\Temporary Internet Files\Content.IE5\GLXR8KB9\MP90017794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88184" y="5147989"/>
            <a:ext cx="1728192" cy="1152128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6" name="Picture 12" descr="C:\Documents and Settings\Alena T\Local Settings\Temporary Internet Files\Content.IE5\OY3FIJ4E\MP90038787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48624" y="5147989"/>
            <a:ext cx="1615133" cy="1152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7" name="Picture 13" descr="C:\Documents and Settings\Alena T\Local Settings\Temporary Internet Files\Content.IE5\GLXR8KB9\MP90038785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7783" y="6372125"/>
            <a:ext cx="1664789" cy="1187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9" name="Picture 15" descr="C:\Documents and Settings\Alena T\Local Settings\Temporary Internet Files\Content.IE5\GLXR8KB9\MP90038786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48624" y="6429630"/>
            <a:ext cx="1584176" cy="1130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0" name="Picture 16" descr="C:\Documents and Settings\Alena T\Local Settings\Temporary Internet Files\Content.IE5\OY3FIJ4E\MP90014441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59992" y="6444133"/>
            <a:ext cx="1681721" cy="1115542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3" name="Picture 19" descr="C:\Documents and Settings\Alena T\Local Settings\Temporary Internet Files\Content.IE5\OY3FIJ4E\MP90044846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04408" y="6444133"/>
            <a:ext cx="1673312" cy="1115542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6" name="Picture 22" descr="C:\Documents and Settings\Alena T\Local Settings\Temporary Internet Files\Content.IE5\IL6531S2\MP90038790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4259265" y="6202564"/>
            <a:ext cx="1130046" cy="15841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Lichoběžník 4"/>
          <p:cNvSpPr/>
          <p:nvPr/>
        </p:nvSpPr>
        <p:spPr>
          <a:xfrm rot="10800000">
            <a:off x="2520032" y="3995861"/>
            <a:ext cx="4824536" cy="792088"/>
          </a:xfrm>
          <a:prstGeom prst="trapezoid">
            <a:avLst/>
          </a:prstGeom>
          <a:solidFill>
            <a:srgbClr val="663300"/>
          </a:solidFill>
          <a:ln>
            <a:solidFill>
              <a:schemeClr val="tx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9491E-6 9.44386E-8 C -0.00393 -0.0021 -0.00787 -0.00441 -0.0118 -0.0063 C -0.01448 -0.00756 -0.01731 -0.00798 -0.01999 -0.00924 C -0.03038 -0.01406 -0.04077 -0.02162 -0.0518 -0.02351 C -0.05652 -0.02435 -0.06124 -0.02435 -0.06597 -0.02498 C -0.06864 -0.0254 -0.07148 -0.02603 -0.07415 -0.02665 C -0.08093 -0.02603 -0.0877 -0.02686 -0.09431 -0.02498 C -0.09919 -0.02351 -0.1036 -0.01994 -0.10832 -0.01721 C -0.1269 -0.00672 -0.14249 0.0086 -0.16028 0.02056 C -0.17996 0.03379 -0.20138 0.04365 -0.22264 0.05183 C -0.25302 0.04764 -0.28924 0.04176 -0.31223 0.01112 C -0.31774 -0.00756 -0.32656 -0.02456 -0.33333 -0.04239 C -0.34136 -0.0638 -0.34702 -0.08731 -0.35568 -0.10829 C -0.3623 -0.12445 -0.37017 -0.14019 -0.37584 -0.15698 C -0.38198 -0.17482 -0.38686 -0.19266 -0.39347 -0.21029 C -0.39442 -0.21616 -0.39599 -0.22162 -0.39694 -0.22749 C -0.38922 -0.28416 -0.35757 -0.31186 -0.32152 -0.33578 C -0.31317 -0.34124 -0.30561 -0.3511 -0.29806 -0.35782 C -0.28703 -0.36747 -0.27444 -0.37503 -0.26263 -0.383 C -0.25806 -0.39035 -0.25491 -0.39455 -0.24862 -0.39874 C -0.24468 -0.40903 -0.23759 -0.41364 -0.23082 -0.42057 C -0.22641 -0.42498 -0.22248 -0.43085 -0.21791 -0.43484 C -0.21146 -0.4403 -0.19823 -0.44575 -0.19083 -0.44743 C -0.18579 -0.44638 -0.18059 -0.44596 -0.17556 -0.44428 C -0.16973 -0.44239 -0.16658 -0.43316 -0.16264 -0.42854 C -0.16091 -0.42644 -0.15855 -0.42561 -0.15666 -0.42372 C -0.15005 -0.41658 -0.14816 -0.40924 -0.14013 -0.40504 C -0.13934 -0.40336 -0.13871 -0.40168 -0.13777 -0.40021 C -0.13682 -0.39895 -0.13525 -0.39853 -0.1343 -0.39706 C -0.13226 -0.39392 -0.13163 -0.3893 -0.12958 -0.38615 C -0.12627 -0.3809 -0.12297 -0.37608 -0.12013 -0.37041 C -0.11808 -0.35572 -0.12045 -0.36915 -0.11667 -0.35635 C -0.11572 -0.3532 -0.11431 -0.34691 -0.11431 -0.34691 C -0.11289 -0.3341 -0.1121 -0.32025 -0.10958 -0.30766 C -0.10911 -0.30535 -0.10738 -0.30367 -0.10722 -0.30137 C -0.10659 -0.28563 -0.10722 -0.26989 -0.10722 -0.25415 " pathEditMode="relative" ptsTypes="fffffffffffffffffffffffffffffffffffA">
                                      <p:cBhvr>
                                        <p:cTn id="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6788E-6 2.04617E-6 C -0.01811 -0.00504 -0.03354 -0.01197 -0.04834 -0.02666 C -0.06157 -0.03988 -0.04551 -0.02624 -0.05653 -0.03925 C -0.07007 -0.05541 -0.05716 -0.034 -0.0707 -0.05499 C -0.07558 -0.06254 -0.07952 -0.07136 -0.08487 -0.07849 C -0.09605 -0.0936 -0.10235 -0.10745 -0.10723 -0.12718 C -0.10613 -0.14208 -0.10503 -0.15782 -0.09904 -0.17104 C -0.09133 -0.18804 -0.08172 -0.20357 -0.07306 -0.21973 C -0.06519 -0.23442 -0.05842 -0.25079 -0.0507 -0.26527 C -0.0474 -0.27157 -0.04881 -0.27346 -0.04598 -0.28101 C -0.04315 -0.28878 -0.03905 -0.29465 -0.03653 -0.30305 C -0.03543 -0.31081 -0.03212 -0.31585 -0.03071 -0.3234 C -0.0285 -0.33474 -0.02756 -0.34439 -0.02362 -0.35488 C -0.02095 -0.37419 -0.02189 -0.3935 -0.0189 -0.4128 C -0.02016 -0.43799 -0.01858 -0.4638 -0.02362 -0.48815 C -0.03086 -0.52235 -0.04535 -0.54964 -0.06251 -0.57608 C -0.0685 -0.5851 -0.08015 -0.59035 -0.08834 -0.59497 C -0.11731 -0.61134 -0.14644 -0.61658 -0.17793 -0.61847 C -0.20737 -0.617 -0.25461 -0.62771 -0.27807 -0.61218 C -0.28327 -0.60294 -0.28815 -0.59434 -0.29208 -0.58405 C -0.29445 -0.56622 -0.2935 -0.55048 -0.29208 -0.53222 C -0.2913 -0.5085 -0.28453 -0.46905 -0.29571 -0.44743 C -0.29759 -0.43715 -0.29681 -0.44323 -0.29681 -0.42854 " pathEditMode="relative" ptsTypes="ffffffffffffffffffffffA">
                                      <p:cBhvr>
                                        <p:cTn id="10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87784" y="302387"/>
            <a:ext cx="9505055" cy="1533234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Proč máme rádi zeleninu?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7784" y="2411685"/>
            <a:ext cx="9505056" cy="893826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 je velice zdravá, obsahuje spoustu vitamínů  a nerostných látek, které potřebujeme pro své tělo.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9792" y="3419797"/>
            <a:ext cx="9361040" cy="1981496"/>
          </a:xfrm>
          <a:prstGeom prst="rect">
            <a:avLst/>
          </a:prstGeom>
          <a:solidFill>
            <a:srgbClr val="0080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Nejlepší je vždy syrová zelenina, měli bychom ji jíst denně, nezapomeňte si ji vždy omýt.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4" name="Picture 6" descr="C:\Documents and Settings\Alena T\Local Settings\Temporary Internet Files\Content.IE5\OY3FIJ4E\MP9002890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9792" y="5364012"/>
            <a:ext cx="3024336" cy="1991021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5" name="Picture 7" descr="C:\Documents and Settings\Alena T\Local Settings\Temporary Internet Files\Content.IE5\GLXR8KB9\MP9003137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76016" y="5868069"/>
            <a:ext cx="2332856" cy="1539685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4824288" y="6228109"/>
            <a:ext cx="4848777" cy="1122800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Jak často jíte zeleninu vy?</a:t>
            </a:r>
          </a:p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Která zelenina vám chutná nejvíce?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16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59792" y="1331565"/>
            <a:ext cx="9001000" cy="5472608"/>
          </a:xfrm>
        </p:spPr>
        <p:txBody>
          <a:bodyPr>
            <a:normAutofit/>
          </a:bodyPr>
          <a:lstStyle/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</a:p>
          <a:p>
            <a:endParaRPr lang="cs-CZ" sz="15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/>
            <a:r>
              <a:rPr lang="cs-CZ" sz="1600" dirty="0" smtClean="0">
                <a:solidFill>
                  <a:schemeClr val="tx1">
                    <a:lumMod val="85000"/>
                  </a:schemeClr>
                </a:solidFill>
              </a:rPr>
              <a:t>Učebnice: ŠTIKOVÁ, Věra. </a:t>
            </a:r>
            <a:r>
              <a:rPr lang="cs-CZ" sz="1600" i="1" dirty="0" smtClean="0">
                <a:solidFill>
                  <a:schemeClr val="tx1">
                    <a:lumMod val="85000"/>
                  </a:schemeClr>
                </a:solidFill>
              </a:rPr>
              <a:t>Prvouka 3</a:t>
            </a:r>
            <a:r>
              <a:rPr lang="cs-CZ" sz="1600" dirty="0" smtClean="0">
                <a:solidFill>
                  <a:schemeClr val="tx1">
                    <a:lumMod val="85000"/>
                  </a:schemeClr>
                </a:solidFill>
              </a:rPr>
              <a:t>. Brno: Nová škola, s.</a:t>
            </a:r>
            <a:r>
              <a:rPr lang="cs-CZ" sz="1600" dirty="0" err="1" smtClean="0">
                <a:solidFill>
                  <a:schemeClr val="tx1">
                    <a:lumMod val="85000"/>
                  </a:schemeClr>
                </a:solidFill>
              </a:rPr>
              <a:t>r.o</a:t>
            </a:r>
            <a:r>
              <a:rPr lang="cs-CZ" sz="1600" dirty="0" smtClean="0">
                <a:solidFill>
                  <a:schemeClr val="tx1">
                    <a:lumMod val="85000"/>
                  </a:schemeClr>
                </a:solidFill>
              </a:rPr>
              <a:t>, 2011, ISBN 978-80-7289-256-3</a:t>
            </a:r>
          </a:p>
          <a:p>
            <a:endParaRPr lang="cs-CZ" sz="1600" dirty="0" smtClean="0"/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r>
              <a:rPr lang="cs-CZ" sz="1500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sz="1500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sz="15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400" dirty="0" smtClean="0"/>
              <a:t>Kapusta - FULL.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19.3.2013]. Dostupný na WWW: </a:t>
            </a:r>
            <a:r>
              <a:rPr lang="cs-CZ" sz="1400" dirty="0" smtClean="0">
                <a:hlinkClick r:id="rId3"/>
              </a:rPr>
              <a:t>http://upload.wikimedia.org/wikipedia/commons/6/68/Chou_brux.jpg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2676</TotalTime>
  <Words>314</Words>
  <Application>Microsoft Office PowerPoint</Application>
  <PresentationFormat>Vlastní</PresentationFormat>
  <Paragraphs>115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Snímek 1</vt:lpstr>
      <vt:lpstr>Snímek 2</vt:lpstr>
      <vt:lpstr>Zelenina</vt:lpstr>
      <vt:lpstr>Zelenina - dělení</vt:lpstr>
      <vt:lpstr>Určete, jaká část rostliny se bere jako zelenina.</vt:lpstr>
      <vt:lpstr>Určete, jaká část rostliny se bere jako zelenina.</vt:lpstr>
      <vt:lpstr>Rozdělte zeleninu podle jednotlivých druhů.</vt:lpstr>
      <vt:lpstr>Rozdělte zeleninu podle jednotlivých druhů.</vt:lpstr>
      <vt:lpstr>Dejte na misku pouze plodovou zeleninu. Vybírejte zleva doprava, kontrola kliknutím na vybraný obrázek.</vt:lpstr>
      <vt:lpstr>Dejte na misku pouze listovou zeleninu. Vybírejte zleva doprava, kontrola kliknutím na vybraný obrázek.</vt:lpstr>
      <vt:lpstr>Dejte na misku pouze cibulovou zeleninu. Vybírejte zleva doprava, kontrola kliknutím na vybraný obrázek.</vt:lpstr>
      <vt:lpstr>Proč máme rádi zeleninu?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08 - Zelenina</dc:title>
  <dc:subject>Prvouka 3</dc:subject>
  <dc:creator>Mgr. Jana Kneřová</dc:creator>
  <cp:lastModifiedBy>Alena T.</cp:lastModifiedBy>
  <cp:revision>281</cp:revision>
  <cp:lastPrinted>1601-01-01T00:00:00Z</cp:lastPrinted>
  <dcterms:created xsi:type="dcterms:W3CDTF">2011-08-21T18:05:50Z</dcterms:created>
  <dcterms:modified xsi:type="dcterms:W3CDTF">2013-03-20T11:08:30Z</dcterms:modified>
  <cp:category>Živá příroda</cp:category>
</cp:coreProperties>
</file>