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876" r:id="rId1"/>
  </p:sldMasterIdLst>
  <p:notesMasterIdLst>
    <p:notesMasterId r:id="rId15"/>
  </p:notesMasterIdLst>
  <p:sldIdLst>
    <p:sldId id="256" r:id="rId2"/>
    <p:sldId id="257" r:id="rId3"/>
    <p:sldId id="269" r:id="rId4"/>
    <p:sldId id="280" r:id="rId5"/>
    <p:sldId id="293" r:id="rId6"/>
    <p:sldId id="294" r:id="rId7"/>
    <p:sldId id="295" r:id="rId8"/>
    <p:sldId id="296" r:id="rId9"/>
    <p:sldId id="276" r:id="rId10"/>
    <p:sldId id="298" r:id="rId11"/>
    <p:sldId id="299" r:id="rId12"/>
    <p:sldId id="297" r:id="rId13"/>
    <p:sldId id="267" r:id="rId14"/>
  </p:sldIdLst>
  <p:sldSz cx="10080625" cy="7559675"/>
  <p:notesSz cx="7559675" cy="10691813"/>
  <p:defaultTextStyle>
    <a:defPPr>
      <a:defRPr lang="en-GB"/>
    </a:defPPr>
    <a:lvl1pPr algn="l" defTabSz="447675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741363" indent="-284163" algn="l" defTabSz="447675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1141413" indent="-227013" algn="l" defTabSz="447675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598613" indent="-227013" algn="l" defTabSz="447675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2055813" indent="-227013" algn="l" defTabSz="447675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</p:showPr>
  <p:clrMru>
    <a:srgbClr val="663300"/>
    <a:srgbClr val="CCFF99"/>
    <a:srgbClr val="008000"/>
    <a:srgbClr val="B08200"/>
    <a:srgbClr val="CC9900"/>
    <a:srgbClr val="006600"/>
    <a:srgbClr val="996633"/>
    <a:srgbClr val="6F3505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D03447BB-5D67-496B-8E87-E561075AD55C}" styleName="Tmavý styl 1 – zvýraznění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33" d="100"/>
          <a:sy n="33" d="100"/>
        </p:scale>
        <p:origin x="-1470" y="-162"/>
      </p:cViewPr>
      <p:guideLst>
        <p:guide orient="horz" pos="2161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2362" cy="36988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24462" cy="41052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noProof="0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47675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7675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7675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7675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7675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5289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2347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199405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6462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1"/>
          <p:cNvSpPr>
            <a:spLocks noGrp="1" noRot="1" noChangeAspect="1" noChangeArrowheads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5363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169988" y="5086350"/>
            <a:ext cx="5226050" cy="4106863"/>
          </a:xfrm>
          <a:noFill/>
          <a:ln/>
        </p:spPr>
        <p:txBody>
          <a:bodyPr wrap="none" anchor="ctr"/>
          <a:lstStyle/>
          <a:p>
            <a:endParaRPr 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8434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20482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22530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r>
              <a:rPr lang="cs-CZ" smtClean="0">
                <a:latin typeface="Times New Roman" pitchFamily="18" charset="0"/>
              </a:rPr>
              <a:t>Žáci se snaží sami určit jméno rostlin. Kontrola kliknutím.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24578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26626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28674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0722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2770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4818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lný tvar 6"/>
          <p:cNvSpPr>
            <a:spLocks/>
          </p:cNvSpPr>
          <p:nvPr/>
        </p:nvSpPr>
        <p:spPr bwMode="auto">
          <a:xfrm>
            <a:off x="0" y="5238750"/>
            <a:ext cx="10080625" cy="2328863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lIns="100794" tIns="50397" rIns="100794" bIns="50397"/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en-US">
              <a:cs typeface="+mn-cs"/>
            </a:endParaRPr>
          </a:p>
        </p:txBody>
      </p:sp>
      <p:sp>
        <p:nvSpPr>
          <p:cNvPr id="5" name="Volný tvar 7"/>
          <p:cNvSpPr>
            <a:spLocks/>
          </p:cNvSpPr>
          <p:nvPr/>
        </p:nvSpPr>
        <p:spPr bwMode="auto">
          <a:xfrm>
            <a:off x="6731000" y="0"/>
            <a:ext cx="3349625" cy="7559675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lIns="100794" tIns="50397" rIns="100794" bIns="50397"/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en-US">
              <a:cs typeface="+mn-cs"/>
            </a:endParaRPr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73013" y="3679042"/>
            <a:ext cx="7143803" cy="2536691"/>
          </a:xfrm>
        </p:spPr>
        <p:txBody>
          <a:bodyPr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77408" y="1702869"/>
            <a:ext cx="7143803" cy="1931917"/>
          </a:xfrm>
        </p:spPr>
        <p:txBody>
          <a:bodyPr tIns="0" rIns="50397" bIns="0" anchor="b">
            <a:normAutofit/>
          </a:bodyPr>
          <a:lstStyle>
            <a:lvl1pPr marL="0" indent="0" algn="r">
              <a:buNone/>
              <a:defRPr sz="2200">
                <a:solidFill>
                  <a:schemeClr val="tx1"/>
                </a:solidFill>
                <a:effectLst/>
              </a:defRPr>
            </a:lvl1pPr>
            <a:lvl2pPr marL="503972" indent="0" algn="ctr">
              <a:buNone/>
            </a:lvl2pPr>
            <a:lvl3pPr marL="1007943" indent="0" algn="ctr">
              <a:buNone/>
            </a:lvl3pPr>
            <a:lvl4pPr marL="1511915" indent="0" algn="ctr">
              <a:buNone/>
            </a:lvl4pPr>
            <a:lvl5pPr marL="2015886" indent="0" algn="ctr">
              <a:buNone/>
            </a:lvl5pPr>
            <a:lvl6pPr marL="2519858" indent="0" algn="ctr">
              <a:buNone/>
            </a:lvl6pPr>
            <a:lvl7pPr marL="3023829" indent="0" algn="ctr">
              <a:buNone/>
            </a:lvl7pPr>
            <a:lvl8pPr marL="3527801" indent="0" algn="ctr">
              <a:buNone/>
            </a:lvl8pPr>
            <a:lvl9pPr marL="4031772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A1D539-8ADE-49DA-B17C-047249354909}" type="datetimeFigureOut">
              <a:rPr lang="cs-CZ"/>
              <a:pPr>
                <a:defRPr/>
              </a:pPr>
              <a:t>10.11.2013</a:t>
            </a:fld>
            <a:endParaRPr lang="cs-CZ"/>
          </a:p>
        </p:txBody>
      </p:sp>
      <p:sp>
        <p:nvSpPr>
          <p:cNvPr id="7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C15168-0E3F-45A6-AAD6-D5167B1557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6D8CB6-15BF-4744-98B9-CBC9EC2B096D}" type="datetimeFigureOut">
              <a:rPr lang="cs-CZ"/>
              <a:pPr>
                <a:defRPr/>
              </a:pPr>
              <a:t>10.11.2013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0551FD-2863-4746-8FBA-C55C46B51E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lný tvar 6"/>
          <p:cNvSpPr>
            <a:spLocks/>
          </p:cNvSpPr>
          <p:nvPr/>
        </p:nvSpPr>
        <p:spPr bwMode="auto">
          <a:xfrm>
            <a:off x="0" y="5238750"/>
            <a:ext cx="10080625" cy="2328863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lIns="100794" tIns="50397" rIns="100794" bIns="50397"/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en-US">
              <a:cs typeface="+mn-cs"/>
            </a:endParaRPr>
          </a:p>
        </p:txBody>
      </p:sp>
      <p:sp>
        <p:nvSpPr>
          <p:cNvPr id="5" name="Volný tvar 8"/>
          <p:cNvSpPr>
            <a:spLocks/>
          </p:cNvSpPr>
          <p:nvPr/>
        </p:nvSpPr>
        <p:spPr bwMode="auto">
          <a:xfrm>
            <a:off x="6731000" y="0"/>
            <a:ext cx="3349625" cy="7559675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lIns="100794" tIns="50397" rIns="100794" bIns="50397"/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en-US"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6047" y="3950517"/>
            <a:ext cx="7308453" cy="2013227"/>
          </a:xfrm>
        </p:spPr>
        <p:txBody>
          <a:bodyPr tIns="0" bIns="0" anchor="t"/>
          <a:lstStyle>
            <a:lvl1pPr algn="l">
              <a:buNone/>
              <a:defRPr sz="46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56047" y="2740134"/>
            <a:ext cx="7308453" cy="1175826"/>
          </a:xfrm>
        </p:spPr>
        <p:txBody>
          <a:bodyPr lIns="50397" tIns="0" rIns="50397" bIns="0" anchor="b"/>
          <a:lstStyle>
            <a:lvl1pPr marL="0" indent="0" algn="l">
              <a:buNone/>
              <a:defRPr sz="2200">
                <a:solidFill>
                  <a:schemeClr val="tx1"/>
                </a:solidFill>
                <a:effectLst/>
              </a:defRPr>
            </a:lvl1pPr>
            <a:lvl2pPr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2AE67C-0556-40C0-BE5A-4B0EC7F645B8}" type="datetimeFigureOut">
              <a:rPr lang="cs-CZ"/>
              <a:pPr>
                <a:defRPr/>
              </a:pPr>
              <a:t>10.11.2013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626B67-C258-427F-A88C-13CAE5168B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8232510" cy="1259946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04031" y="1763925"/>
            <a:ext cx="4032250" cy="4989036"/>
          </a:xfrm>
        </p:spPr>
        <p:txBody>
          <a:bodyPr/>
          <a:lstStyle>
            <a:lvl1pPr>
              <a:defRPr sz="29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04292" y="1763925"/>
            <a:ext cx="4032250" cy="4989036"/>
          </a:xfrm>
        </p:spPr>
        <p:txBody>
          <a:bodyPr/>
          <a:lstStyle>
            <a:lvl1pPr>
              <a:defRPr sz="29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37B70A-07DE-4AC6-A22D-0D79998D6696}" type="datetimeFigureOut">
              <a:rPr lang="cs-CZ"/>
              <a:pPr>
                <a:defRPr/>
              </a:pPr>
              <a:t>10.11.2013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A537EC-2517-45D4-B0FC-B04AD1AF09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0987"/>
            <a:ext cx="9072563" cy="1259946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6047740"/>
            <a:ext cx="4454027" cy="923960"/>
          </a:xfrm>
        </p:spPr>
        <p:txBody>
          <a:bodyPr/>
          <a:lstStyle>
            <a:lvl1pPr marL="0" indent="0">
              <a:buNone/>
              <a:defRPr sz="2600" b="1">
                <a:solidFill>
                  <a:schemeClr val="accent1"/>
                </a:solidFill>
              </a:defRPr>
            </a:lvl1pPr>
            <a:lvl2pPr>
              <a:buNone/>
              <a:defRPr sz="2200" b="1"/>
            </a:lvl2pPr>
            <a:lvl3pPr>
              <a:buNone/>
              <a:defRPr sz="2000" b="1"/>
            </a:lvl3pPr>
            <a:lvl4pPr>
              <a:buNone/>
              <a:defRPr sz="1800" b="1"/>
            </a:lvl4pPr>
            <a:lvl5pPr>
              <a:buNone/>
              <a:defRPr sz="18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5120818" y="6047740"/>
            <a:ext cx="4455776" cy="923960"/>
          </a:xfrm>
        </p:spPr>
        <p:txBody>
          <a:bodyPr/>
          <a:lstStyle>
            <a:lvl1pPr marL="0" indent="0">
              <a:buNone/>
              <a:defRPr sz="2600" b="1">
                <a:solidFill>
                  <a:schemeClr val="accent1"/>
                </a:solidFill>
              </a:defRPr>
            </a:lvl1pPr>
            <a:lvl2pPr>
              <a:buNone/>
              <a:defRPr sz="2200" b="1"/>
            </a:lvl2pPr>
            <a:lvl3pPr>
              <a:buNone/>
              <a:defRPr sz="2000" b="1"/>
            </a:lvl3pPr>
            <a:lvl4pPr>
              <a:buNone/>
              <a:defRPr sz="1800" b="1"/>
            </a:lvl4pPr>
            <a:lvl5pPr>
              <a:buNone/>
              <a:defRPr sz="18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504031" y="1672115"/>
            <a:ext cx="4454027" cy="4345064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0818" y="1672115"/>
            <a:ext cx="4455776" cy="4345064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76BEF7-62D7-41E1-A9D7-35C4502EFADE}" type="datetimeFigureOut">
              <a:rPr lang="cs-CZ"/>
              <a:pPr>
                <a:defRPr/>
              </a:pPr>
              <a:t>10.11.2013</a:t>
            </a:fld>
            <a:endParaRPr lang="cs-CZ"/>
          </a:p>
        </p:txBody>
      </p:sp>
      <p:sp>
        <p:nvSpPr>
          <p:cNvPr id="8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116F05-EE2C-4AC1-8662-C49AC7A1AF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387"/>
            <a:ext cx="8235871" cy="1259946"/>
          </a:xfrm>
        </p:spPr>
        <p:txBody>
          <a:bodyPr/>
          <a:lstStyle>
            <a:lvl1pPr algn="l">
              <a:defRPr sz="510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3E0DE8-C670-46C9-A174-CFC7BF99044E}" type="datetimeFigureOut">
              <a:rPr lang="cs-CZ"/>
              <a:pPr>
                <a:defRPr/>
              </a:pPr>
              <a:t>10.11.2013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7EC122-0024-4475-BC0F-EC95C50757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9B7D84-E2B5-4B05-A21A-D44E30251B76}" type="datetimeFigureOut">
              <a:rPr lang="cs-CZ"/>
              <a:pPr>
                <a:defRPr/>
              </a:pPr>
              <a:t>10.11.2013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7C663F-6AC8-424A-9B45-958E49134E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1306825"/>
            <a:ext cx="3528219" cy="804965"/>
          </a:xfrm>
        </p:spPr>
        <p:txBody>
          <a:bodyPr tIns="0" bIns="0" anchor="t"/>
          <a:lstStyle>
            <a:lvl1pPr algn="l">
              <a:buNone/>
              <a:defRPr sz="2000" b="1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04031" y="236363"/>
            <a:ext cx="3024188" cy="1007957"/>
          </a:xfrm>
        </p:spPr>
        <p:txBody>
          <a:bodyPr lIns="50397" tIns="0" rIns="50397" bIns="0" anchor="b"/>
          <a:lstStyle>
            <a:lvl1pPr marL="0" indent="0" algn="l">
              <a:buNone/>
              <a:defRPr sz="1500"/>
            </a:lvl1pPr>
            <a:lvl2pPr>
              <a:buNone/>
              <a:defRPr sz="1300"/>
            </a:lvl2pPr>
            <a:lvl3pPr>
              <a:buNone/>
              <a:defRPr sz="1100"/>
            </a:lvl3pPr>
            <a:lvl4pPr>
              <a:buNone/>
              <a:defRPr sz="1000"/>
            </a:lvl4pPr>
            <a:lvl5pPr>
              <a:buNone/>
              <a:defRPr sz="1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504031" y="2183906"/>
            <a:ext cx="7812484" cy="4199819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400"/>
            </a:lvl3pPr>
            <a:lvl4pPr>
              <a:defRPr sz="2200"/>
            </a:lvl4pPr>
            <a:lvl5pPr>
              <a:defRPr sz="2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069395-114C-44D5-B981-98CC657F6F9B}" type="datetimeFigureOut">
              <a:rPr lang="cs-CZ"/>
              <a:pPr>
                <a:defRPr/>
              </a:pPr>
              <a:t>10.11.2013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991600" y="7078663"/>
            <a:ext cx="839788" cy="4032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55BC18-41AF-465F-92E1-14A38F185C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5911" y="1880228"/>
            <a:ext cx="3366677" cy="1382091"/>
          </a:xfrm>
        </p:spPr>
        <p:txBody>
          <a:bodyPr anchor="b"/>
          <a:lstStyle>
            <a:lvl1pPr algn="l">
              <a:buNone/>
              <a:defRPr sz="2400" b="1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74781" y="1124259"/>
            <a:ext cx="4536281" cy="4535805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5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125913" y="3305583"/>
            <a:ext cx="3366675" cy="2935996"/>
          </a:xfrm>
        </p:spPr>
        <p:txBody>
          <a:bodyPr lIns="50397" rIns="50397"/>
          <a:lstStyle>
            <a:lvl1pPr marL="0" indent="0">
              <a:buFontTx/>
              <a:buNone/>
              <a:defRPr sz="1300"/>
            </a:lvl1pPr>
            <a:lvl2pPr>
              <a:buFontTx/>
              <a:buNone/>
              <a:defRPr sz="1300"/>
            </a:lvl2pPr>
            <a:lvl3pPr>
              <a:buFontTx/>
              <a:buNone/>
              <a:defRPr sz="1100"/>
            </a:lvl3pPr>
            <a:lvl4pPr>
              <a:buFontTx/>
              <a:buNone/>
              <a:defRPr sz="1000"/>
            </a:lvl4pPr>
            <a:lvl5pPr>
              <a:buFontTx/>
              <a:buNone/>
              <a:defRPr sz="1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DBC034-239F-4D60-A338-86DCFD92FC19}" type="datetimeFigureOut">
              <a:rPr lang="cs-CZ"/>
              <a:pPr>
                <a:defRPr/>
              </a:pPr>
              <a:t>10.11.2013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000A0F-C3D9-4E1B-BA45-5229D3F0E0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736634-C799-4392-AB2D-8A1AFBFBEA92}" type="datetimeFigureOut">
              <a:rPr lang="cs-CZ"/>
              <a:pPr>
                <a:defRPr/>
              </a:pPr>
              <a:t>10.11.2013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40C980-5769-47A8-A562-4F0D98DB24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08453" y="302738"/>
            <a:ext cx="2268141" cy="645022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4031" y="302738"/>
            <a:ext cx="6636411" cy="645022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4F05CB-9A13-4777-B8C7-1277396D57DF}" type="datetimeFigureOut">
              <a:rPr lang="cs-CZ"/>
              <a:pPr>
                <a:defRPr/>
              </a:pPr>
              <a:t>10.11.2013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723213-BCDD-4FF6-855A-D6F34D6098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66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5238750"/>
            <a:ext cx="10080625" cy="2328863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lIns="100794" tIns="50397" rIns="100794" bIns="50397"/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en-US">
              <a:cs typeface="+mn-cs"/>
            </a:endParaRPr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8064500" y="0"/>
            <a:ext cx="2016125" cy="7559675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lIns="100794" tIns="50397" rIns="100794" bIns="50397"/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en-US">
              <a:cs typeface="+mn-cs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503238" y="303213"/>
            <a:ext cx="8232775" cy="1258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50397" tIns="50397" rIns="50397" bIns="5039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503238" y="1763713"/>
            <a:ext cx="8232775" cy="4989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100794" tIns="50397" rIns="100794" bIns="50397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503238" y="7078663"/>
            <a:ext cx="2352675" cy="403225"/>
          </a:xfrm>
          <a:prstGeom prst="rect">
            <a:avLst/>
          </a:prstGeom>
        </p:spPr>
        <p:txBody>
          <a:bodyPr vert="horz" lIns="100794" tIns="50397" rIns="100794" bIns="0" anchor="b"/>
          <a:lstStyle>
            <a:lvl1pPr algn="l" defTabSz="449123" eaLnBrk="1" latinLnBrk="0" hangingPunct="1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 kumimoji="0" sz="1100">
                <a:solidFill>
                  <a:schemeClr val="tx2">
                    <a:shade val="50000"/>
                  </a:schemeClr>
                </a:solidFill>
                <a:cs typeface="+mn-cs"/>
              </a:defRPr>
            </a:lvl1pPr>
          </a:lstStyle>
          <a:p>
            <a:pPr>
              <a:defRPr/>
            </a:pPr>
            <a:fld id="{8B21C259-7981-40C2-8461-F2DC86D8C791}" type="datetimeFigureOut">
              <a:rPr lang="cs-CZ"/>
              <a:pPr>
                <a:defRPr/>
              </a:pPr>
              <a:t>10.11.2013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444875" y="7078663"/>
            <a:ext cx="3190875" cy="403225"/>
          </a:xfrm>
          <a:prstGeom prst="rect">
            <a:avLst/>
          </a:prstGeom>
        </p:spPr>
        <p:txBody>
          <a:bodyPr vert="horz" lIns="0" tIns="50397" rIns="0" bIns="0" anchor="b"/>
          <a:lstStyle>
            <a:lvl1pPr algn="ctr" defTabSz="449123" eaLnBrk="1" latinLnBrk="0" hangingPunct="1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 kumimoji="0" sz="1100">
                <a:solidFill>
                  <a:schemeClr val="tx2">
                    <a:shade val="50000"/>
                  </a:schemeClr>
                </a:solidFill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988425" y="7078663"/>
            <a:ext cx="839788" cy="4032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defTabSz="449123" eaLnBrk="1" latinLnBrk="0" hangingPunct="1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 kumimoji="0" sz="1100">
                <a:solidFill>
                  <a:schemeClr val="tx2">
                    <a:shade val="50000"/>
                  </a:schemeClr>
                </a:solidFill>
                <a:cs typeface="+mn-cs"/>
              </a:defRPr>
            </a:lvl1pPr>
          </a:lstStyle>
          <a:p>
            <a:pPr>
              <a:defRPr/>
            </a:pPr>
            <a:fld id="{F2FB496E-73EB-4EB8-99F1-F8D1F732D0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88" r:id="rId1"/>
    <p:sldLayoutId id="2147483887" r:id="rId2"/>
    <p:sldLayoutId id="2147483889" r:id="rId3"/>
    <p:sldLayoutId id="2147483886" r:id="rId4"/>
    <p:sldLayoutId id="2147483885" r:id="rId5"/>
    <p:sldLayoutId id="2147483884" r:id="rId6"/>
    <p:sldLayoutId id="2147483883" r:id="rId7"/>
    <p:sldLayoutId id="2147483890" r:id="rId8"/>
    <p:sldLayoutId id="2147483882" r:id="rId9"/>
    <p:sldLayoutId id="2147483881" r:id="rId10"/>
    <p:sldLayoutId id="2147483880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51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5100">
          <a:solidFill>
            <a:schemeClr val="tx1"/>
          </a:solidFill>
          <a:latin typeface="Franklin Gothic Book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5100">
          <a:solidFill>
            <a:schemeClr val="tx1"/>
          </a:solidFill>
          <a:latin typeface="Franklin Gothic Book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5100">
          <a:solidFill>
            <a:schemeClr val="tx1"/>
          </a:solidFill>
          <a:latin typeface="Franklin Gothic Book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5100">
          <a:solidFill>
            <a:schemeClr val="tx1"/>
          </a:solidFill>
          <a:latin typeface="Franklin Gothic Boo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100">
          <a:solidFill>
            <a:schemeClr val="tx1"/>
          </a:solidFill>
          <a:latin typeface="Franklin Gothic Boo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100">
          <a:solidFill>
            <a:schemeClr val="tx1"/>
          </a:solidFill>
          <a:latin typeface="Franklin Gothic Boo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100">
          <a:solidFill>
            <a:schemeClr val="tx1"/>
          </a:solidFill>
          <a:latin typeface="Franklin Gothic Boo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100">
          <a:solidFill>
            <a:schemeClr val="tx1"/>
          </a:solidFill>
          <a:latin typeface="Franklin Gothic Book" pitchFamily="34" charset="0"/>
        </a:defRPr>
      </a:lvl9pPr>
    </p:titleStyle>
    <p:bodyStyle>
      <a:lvl1pPr marL="463550" indent="-422275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"/>
        <a:defRPr sz="3300" kern="1200">
          <a:solidFill>
            <a:schemeClr val="tx1"/>
          </a:solidFill>
          <a:latin typeface="+mn-lt"/>
          <a:ea typeface="+mn-ea"/>
          <a:cs typeface="+mn-cs"/>
        </a:defRPr>
      </a:lvl1pPr>
      <a:lvl2pPr marL="795338" indent="-301625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90000"/>
        <a:buFont typeface="Wingdings 2" pitchFamily="18" charset="2"/>
        <a:buChar char=""/>
        <a:defRPr sz="2900" kern="1200">
          <a:solidFill>
            <a:schemeClr val="tx1"/>
          </a:solidFill>
          <a:latin typeface="+mn-lt"/>
          <a:ea typeface="+mn-ea"/>
          <a:cs typeface="+mn-cs"/>
        </a:defRPr>
      </a:lvl2pPr>
      <a:lvl3pPr marL="1108075" indent="-280988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5000"/>
        <a:buFont typeface="Arial" charset="0"/>
        <a:buChar char="○"/>
        <a:defRPr sz="2600" kern="1200">
          <a:solidFill>
            <a:schemeClr val="tx1"/>
          </a:solidFill>
          <a:latin typeface="+mn-lt"/>
          <a:ea typeface="+mn-ea"/>
          <a:cs typeface="+mn-cs"/>
        </a:defRPr>
      </a:lvl3pPr>
      <a:lvl4pPr marL="1409700" indent="-261938" algn="l" rtl="0" eaLnBrk="0" fontAlgn="base" hangingPunct="0">
        <a:spcBef>
          <a:spcPct val="20000"/>
        </a:spcBef>
        <a:spcAft>
          <a:spcPct val="0"/>
        </a:spcAft>
        <a:buClr>
          <a:srgbClr val="8D89A4"/>
        </a:buClr>
        <a:buSzPct val="90000"/>
        <a:buFont typeface="Wingdings 2" pitchFamily="18" charset="2"/>
        <a:buChar char="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641475" indent="-200025" algn="l" rtl="0" eaLnBrk="0" fontAlgn="base" hangingPunct="0">
        <a:spcBef>
          <a:spcPct val="20000"/>
        </a:spcBef>
        <a:spcAft>
          <a:spcPct val="0"/>
        </a:spcAft>
        <a:buClr>
          <a:srgbClr val="748560"/>
        </a:buClr>
        <a:buSzPct val="100000"/>
        <a:buFont typeface="Arial" charset="0"/>
        <a:buChar char="-"/>
        <a:defRPr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774" indent="-201589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2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116681" indent="-201589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358587" indent="-201589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570255" indent="-201589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5039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511915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15886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9858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3023829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527801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40317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Relationship Id="rId9" Type="http://schemas.openxmlformats.org/officeDocument/2006/relationships/image" Target="../media/image16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image" Target="../media/image17.jpeg"/><Relationship Id="rId7" Type="http://schemas.openxmlformats.org/officeDocument/2006/relationships/image" Target="../media/image2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9.jpeg"/><Relationship Id="rId5" Type="http://schemas.openxmlformats.org/officeDocument/2006/relationships/image" Target="../media/image3.jpeg"/><Relationship Id="rId10" Type="http://schemas.openxmlformats.org/officeDocument/2006/relationships/image" Target="../media/image23.jpeg"/><Relationship Id="rId4" Type="http://schemas.openxmlformats.org/officeDocument/2006/relationships/image" Target="../media/image18.jpeg"/><Relationship Id="rId9" Type="http://schemas.openxmlformats.org/officeDocument/2006/relationships/image" Target="../media/image22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wmf"/><Relationship Id="rId3" Type="http://schemas.openxmlformats.org/officeDocument/2006/relationships/image" Target="../media/image24.jpeg"/><Relationship Id="rId7" Type="http://schemas.openxmlformats.org/officeDocument/2006/relationships/image" Target="../media/image27.jpeg"/><Relationship Id="rId12" Type="http://schemas.openxmlformats.org/officeDocument/2006/relationships/image" Target="../media/image3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.jpeg"/><Relationship Id="rId11" Type="http://schemas.openxmlformats.org/officeDocument/2006/relationships/image" Target="../media/image31.jpeg"/><Relationship Id="rId5" Type="http://schemas.openxmlformats.org/officeDocument/2006/relationships/image" Target="../media/image26.jpeg"/><Relationship Id="rId10" Type="http://schemas.openxmlformats.org/officeDocument/2006/relationships/image" Target="../media/image30.wmf"/><Relationship Id="rId4" Type="http://schemas.openxmlformats.org/officeDocument/2006/relationships/image" Target="../media/image25.jpeg"/><Relationship Id="rId9" Type="http://schemas.openxmlformats.org/officeDocument/2006/relationships/image" Target="../media/image2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6.jpeg"/><Relationship Id="rId5" Type="http://schemas.openxmlformats.org/officeDocument/2006/relationships/image" Target="../media/image35.jpeg"/><Relationship Id="rId4" Type="http://schemas.openxmlformats.org/officeDocument/2006/relationships/image" Target="../media/image3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7" Type="http://schemas.openxmlformats.org/officeDocument/2006/relationships/image" Target="../media/image1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jpeg"/><Relationship Id="rId5" Type="http://schemas.openxmlformats.org/officeDocument/2006/relationships/image" Target="../media/image38.png"/><Relationship Id="rId4" Type="http://schemas.openxmlformats.org/officeDocument/2006/relationships/image" Target="../media/image28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7" Type="http://schemas.openxmlformats.org/officeDocument/2006/relationships/image" Target="../media/image25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3.jpeg"/><Relationship Id="rId5" Type="http://schemas.openxmlformats.org/officeDocument/2006/relationships/image" Target="../media/image39.jpeg"/><Relationship Id="rId4" Type="http://schemas.openxmlformats.org/officeDocument/2006/relationships/image" Target="../media/image2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wm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3.wmf"/><Relationship Id="rId5" Type="http://schemas.openxmlformats.org/officeDocument/2006/relationships/image" Target="../media/image42.wmf"/><Relationship Id="rId4" Type="http://schemas.openxmlformats.org/officeDocument/2006/relationships/image" Target="../media/image41.wm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d/da/3_types_of_lentil.jpg?uselang=cs" TargetMode="External"/><Relationship Id="rId3" Type="http://schemas.openxmlformats.org/officeDocument/2006/relationships/hyperlink" Target="http://upload.wikimedia.org/wikipedia/commons/b/bb/Avena_fatua_(3849804128).jpg?uselang=cs" TargetMode="External"/><Relationship Id="rId7" Type="http://schemas.openxmlformats.org/officeDocument/2006/relationships/hyperlink" Target="http://upload.wikimedia.org/wikipedia/commons/3/31/Mafate_Marla_lentils_dsc00647.jpg?uselang=cs" TargetMode="External"/><Relationship Id="rId12" Type="http://schemas.openxmlformats.org/officeDocument/2006/relationships/hyperlink" Target="http://upload.wikimedia.org/wikipedia/commons/8/82/Perunapelto_Nakkila.JPG?uselang=cs" TargetMode="External"/><Relationship Id="rId2" Type="http://schemas.openxmlformats.org/officeDocument/2006/relationships/hyperlink" Target="http://upload.wikimedia.org/wikipedia/commons/3/30/POL_Hordeum_z004.JPG?uselang=cs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upload.wikimedia.org/wikipedia/commons/c/ca/Snijboon_peulen_Phaseolus_vulgaris.jpg" TargetMode="External"/><Relationship Id="rId11" Type="http://schemas.openxmlformats.org/officeDocument/2006/relationships/hyperlink" Target="http://upload.wikimedia.org/wikipedia/commons/4/43/Zuckerr%C3%BCbe.jpg" TargetMode="External"/><Relationship Id="rId5" Type="http://schemas.openxmlformats.org/officeDocument/2006/relationships/hyperlink" Target="http://upload.wikimedia.org/wikipedia/commons/b/bc/Doperwt_rijserwt_peulen_Pisum_sativum.jpg" TargetMode="External"/><Relationship Id="rId10" Type="http://schemas.openxmlformats.org/officeDocument/2006/relationships/hyperlink" Target="http://upload.wikimedia.org/wikipedia/commons/7/7e/Trader_joes_edamame.jpg?uselang=cs" TargetMode="External"/><Relationship Id="rId4" Type="http://schemas.openxmlformats.org/officeDocument/2006/relationships/hyperlink" Target="http://upload.wikimedia.org/wikipedia/commons/c/c8/Oryza_sativa.JPG?uselang=cs" TargetMode="External"/><Relationship Id="rId9" Type="http://schemas.openxmlformats.org/officeDocument/2006/relationships/hyperlink" Target="http://upload.wikimedia.org/wikipedia/commons/f/f6/Ro%C5%9Blina_soji.JPG?uselang=cs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4/40/Watermelons.jpg" TargetMode="External"/><Relationship Id="rId7" Type="http://schemas.openxmlformats.org/officeDocument/2006/relationships/hyperlink" Target="http://upload.wikimedia.org/wikipedia/commons/5/5b/Poa_pratensis1.JPG?uselang=cs" TargetMode="External"/><Relationship Id="rId2" Type="http://schemas.openxmlformats.org/officeDocument/2006/relationships/hyperlink" Target="http://upload.wikimedia.org/wikipedia/commons/4/41/Beta_vulgaris_subsp._vulgaris_var._conditiva,_Rote_R%C3%BCbe.JPG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upload.wikimedia.org/wikipedia/commons/1/19/Italiaans_raaigras_Lolium_multiflorum.jpg" TargetMode="External"/><Relationship Id="rId5" Type="http://schemas.openxmlformats.org/officeDocument/2006/relationships/hyperlink" Target="http://upload.wikimedia.org/wikipedia/commons/7/79/Medicago_sativa_bgiu.jpg?uselang=cs" TargetMode="External"/><Relationship Id="rId4" Type="http://schemas.openxmlformats.org/officeDocument/2006/relationships/hyperlink" Target="http://upload.wikimedia.org/wikipedia/commons/8/8d/Trifolium_repens_0522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60588" y="971550"/>
            <a:ext cx="5751512" cy="1408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  <p:graphicFrame>
        <p:nvGraphicFramePr>
          <p:cNvPr id="3075" name="Group 3"/>
          <p:cNvGraphicFramePr>
            <a:graphicFrameLocks noGrp="1"/>
          </p:cNvGraphicFramePr>
          <p:nvPr/>
        </p:nvGraphicFramePr>
        <p:xfrm>
          <a:off x="792163" y="2771775"/>
          <a:ext cx="8712200" cy="4268788"/>
        </p:xfrm>
        <a:graphic>
          <a:graphicData uri="http://schemas.openxmlformats.org/drawingml/2006/table">
            <a:tbl>
              <a:tblPr/>
              <a:tblGrid>
                <a:gridCol w="4259262"/>
                <a:gridCol w="4452938"/>
              </a:tblGrid>
              <a:tr h="34766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pitchFamily="49" charset="-128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pitchFamily="49" charset="-128"/>
                          <a:cs typeface="Arial" charset="0"/>
                        </a:rPr>
                        <a:t>Plavská škola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pitchFamily="49" charset="-128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pitchFamily="49" charset="-128"/>
                          <a:cs typeface="Arial" charset="0"/>
                        </a:rPr>
                        <a:t>Mgr. Jana Kneřová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80168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ea typeface="MS Gothic" pitchFamily="49" charset="-128"/>
                          <a:cs typeface="Arial" charset="0"/>
                        </a:rPr>
                        <a:t>Název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ea typeface="MS Gothic" pitchFamily="49" charset="-128"/>
                          <a:cs typeface="Arial" charset="0"/>
                        </a:rPr>
                        <a:t>VY_32_INOVACE_09_PRV_Zemědělské_plodiny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2403475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ea typeface="MS Gothic" pitchFamily="49" charset="-128"/>
                          <a:cs typeface="Arial" charset="0"/>
                        </a:rPr>
                        <a:t>Téma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ea typeface="MS Gothic" pitchFamily="49" charset="-128"/>
                        <a:cs typeface="Arial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ea typeface="MS Gothic" pitchFamily="49" charset="-128"/>
                          <a:cs typeface="Arial" charset="0"/>
                        </a:rPr>
                        <a:t>Číslo projektu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ea typeface="MS Gothic" pitchFamily="49" charset="-128"/>
                        <a:cs typeface="Arial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ea typeface="MS Gothic" pitchFamily="49" charset="-128"/>
                          <a:cs typeface="Arial" charset="0"/>
                        </a:rPr>
                        <a:t>Anotace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PRV 3 – Živá příroda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ea typeface="MS Gothic" pitchFamily="49" charset="-128"/>
                        <a:cs typeface="Arial" charset="0"/>
                      </a:endParaRPr>
                    </a:p>
                    <a:p>
                      <a:pPr marL="0" marR="0" lvl="0" indent="0" algn="l" defTabSz="449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CZ.1.07/1.4.00/21.1135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ea typeface="MS Gothic" pitchFamily="49" charset="-128"/>
                      </a:endParaRPr>
                    </a:p>
                    <a:p>
                      <a:pPr marL="0" marR="0" lvl="0" indent="0" algn="l" defTabSz="449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Seznámení s druhy zemědělských plodin, ukázky jednotlivých druhů. Třídění                       do skupin.Význam ZP. Návaznost                    na předchozí znalosti.</a:t>
                      </a:r>
                    </a:p>
                    <a:p>
                      <a:pPr marL="0" marR="0" lvl="0" indent="0" algn="l" defTabSz="449263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Rozvoj logického a tvořivého myšlení. 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pitchFamily="49" charset="-128"/>
                        <a:cs typeface="Arial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8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pitchFamily="49" charset="-128"/>
                        <a:cs typeface="Arial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11" descr="File:Perunapelto Nakkil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160963" y="0"/>
            <a:ext cx="4919662" cy="3203575"/>
          </a:xfrm>
          <a:prstGeom prst="rect">
            <a:avLst/>
          </a:prstGeom>
          <a:ln w="12700"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9" name="Picture 13" descr="Soubor:Doperwt rijserwt peulen Pisum sativum.jpg"/>
          <p:cNvPicPr>
            <a:picLocks noChangeAspect="1" noChangeArrowheads="1"/>
          </p:cNvPicPr>
          <p:nvPr/>
        </p:nvPicPr>
        <p:blipFill>
          <a:blip r:embed="rId3">
            <a:lum contrast="10000"/>
          </a:blip>
          <a:srcRect/>
          <a:stretch>
            <a:fillRect/>
          </a:stretch>
        </p:blipFill>
        <p:spPr bwMode="auto">
          <a:xfrm>
            <a:off x="0" y="3059113"/>
            <a:ext cx="3375025" cy="4500562"/>
          </a:xfrm>
          <a:prstGeom prst="rect">
            <a:avLst/>
          </a:prstGeom>
          <a:ln w="12700"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5603" name="Picture 3" descr="C:\Documents and Settings\Alena T\Local Settings\Temporary Internet Files\Content.IE5\R0IWH9L4\MP900144461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384550" y="3140075"/>
            <a:ext cx="6696075" cy="4419600"/>
          </a:xfrm>
          <a:prstGeom prst="rect">
            <a:avLst/>
          </a:prstGeom>
          <a:ln w="12700"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5602" name="Picture 2" descr="C:\Documents and Settings\Alena T\Local Settings\Temporary Internet Files\Content.IE5\T4LW47DQ\MP900402674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0" y="0"/>
            <a:ext cx="6840538" cy="4559300"/>
          </a:xfrm>
          <a:prstGeom prst="rect">
            <a:avLst/>
          </a:prstGeom>
          <a:ln w="12700"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03238" y="1331913"/>
            <a:ext cx="9072562" cy="4987925"/>
          </a:xfrm>
        </p:spPr>
        <p:txBody>
          <a:bodyPr>
            <a:normAutofit/>
          </a:bodyPr>
          <a:lstStyle/>
          <a:p>
            <a:pPr algn="ctr" eaLnBrk="1" hangingPunct="1">
              <a:buFont typeface="Wingdings 2" pitchFamily="18" charset="2"/>
              <a:buNone/>
              <a:defRPr/>
            </a:pPr>
            <a:endParaRPr lang="cs-CZ" dirty="0" smtClean="0"/>
          </a:p>
          <a:p>
            <a:pPr algn="ctr" eaLnBrk="1" hangingPunct="1">
              <a:buFont typeface="Wingdings 2" pitchFamily="18" charset="2"/>
              <a:buNone/>
              <a:defRPr/>
            </a:pPr>
            <a:r>
              <a:rPr lang="cs-CZ" sz="11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Zemědělské plodiny</a:t>
            </a:r>
          </a:p>
          <a:p>
            <a:pPr algn="ctr" eaLnBrk="1" hangingPunct="1">
              <a:buFont typeface="Wingdings 2" pitchFamily="18" charset="2"/>
              <a:buNone/>
              <a:defRPr/>
            </a:pPr>
            <a:endParaRPr lang="cs-CZ" sz="4000" b="1" dirty="0" smtClean="0">
              <a:solidFill>
                <a:srgbClr val="3F4247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algn="ctr" eaLnBrk="1" hangingPunct="1">
              <a:buFont typeface="Wingdings 2" pitchFamily="18" charset="2"/>
              <a:buNone/>
              <a:defRPr/>
            </a:pPr>
            <a:endParaRPr lang="cs-CZ" sz="4000" b="1" dirty="0" smtClean="0">
              <a:solidFill>
                <a:srgbClr val="3F4247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algn="ctr" eaLnBrk="1" hangingPunct="1">
              <a:buFont typeface="Wingdings 2" pitchFamily="18" charset="2"/>
              <a:buNone/>
              <a:defRPr/>
            </a:pPr>
            <a:endParaRPr lang="cs-CZ" sz="4000" b="1" dirty="0" smtClean="0">
              <a:solidFill>
                <a:srgbClr val="3F4247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algn="ctr" eaLnBrk="1" hangingPunct="1">
              <a:buFont typeface="Wingdings 2" pitchFamily="18" charset="2"/>
              <a:buNone/>
              <a:defRPr/>
            </a:pPr>
            <a:endParaRPr lang="cs-CZ" sz="4000" b="1" dirty="0" smtClean="0">
              <a:solidFill>
                <a:srgbClr val="3F4247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256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25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7" name="Picture 1" descr="C:\Documents and Settings\Alena T\Local Settings\Temporary Internet Files\Content.IE5\HRBNR3WH\MP900442469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45138" y="3275013"/>
            <a:ext cx="4032250" cy="3025775"/>
          </a:xfrm>
          <a:prstGeom prst="rect">
            <a:avLst/>
          </a:prstGeom>
          <a:ln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4579" name="Picture 3" descr="C:\Documents and Settings\Alena T\Local Settings\Temporary Internet Files\Content.IE5\T4LW47DQ\MP900448409[2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3238" y="2627313"/>
            <a:ext cx="4608512" cy="3054350"/>
          </a:xfrm>
          <a:prstGeom prst="rect">
            <a:avLst/>
          </a:prstGeom>
          <a:ln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238" y="301625"/>
            <a:ext cx="9074150" cy="1260475"/>
          </a:xfrm>
          <a:solidFill>
            <a:srgbClr val="0080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>
            <a:noAutofit/>
          </a:bodyPr>
          <a:lstStyle/>
          <a:p>
            <a:pPr algn="ctr" eaLnBrk="1" hangingPunct="1">
              <a:defRPr/>
            </a:pPr>
            <a:r>
              <a:rPr lang="cs-CZ" sz="5400" dirty="0" smtClean="0">
                <a:solidFill>
                  <a:srgbClr val="FFC000"/>
                </a:solidFill>
                <a:latin typeface="Arial Black" pitchFamily="34" charset="0"/>
              </a:rPr>
              <a:t>Zemědělské plodiny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792163" y="1763713"/>
            <a:ext cx="8369300" cy="608012"/>
          </a:xfrm>
          <a:prstGeom prst="rect">
            <a:avLst/>
          </a:prstGeom>
          <a:solidFill>
            <a:srgbClr val="996633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>
            <a:spAutoFit/>
          </a:bodyPr>
          <a:lstStyle/>
          <a:p>
            <a:pPr algn="r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  <a:defRPr/>
            </a:pPr>
            <a:r>
              <a:rPr lang="cs-CZ" sz="3600" b="1" dirty="0">
                <a:solidFill>
                  <a:srgbClr val="D9D9D9"/>
                </a:solidFill>
                <a:latin typeface="Arial Black" pitchFamily="34" charset="0"/>
              </a:rPr>
              <a:t>Kde rostou zemědělské plodiny?</a:t>
            </a:r>
            <a:endParaRPr lang="cs-CZ" sz="3600" b="1" dirty="0">
              <a:solidFill>
                <a:srgbClr val="D9D9D9"/>
              </a:solidFill>
              <a:latin typeface="Arial Black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19138" y="5940425"/>
            <a:ext cx="7705725" cy="1122363"/>
          </a:xfrm>
          <a:prstGeom prst="rect">
            <a:avLst/>
          </a:prstGeom>
          <a:noFill/>
        </p:spPr>
        <p:txBody>
          <a:bodyPr lIns="91430" tIns="45716" rIns="91430" bIns="45716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  <a:defRPr/>
            </a:pPr>
            <a:r>
              <a:rPr lang="cs-CZ" sz="2800" b="1" dirty="0">
                <a:solidFill>
                  <a:srgbClr val="CC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Často jim také říkáme </a:t>
            </a:r>
            <a:r>
              <a:rPr lang="cs-CZ" sz="44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</a:rPr>
              <a:t>hospodářské plodiny</a:t>
            </a:r>
            <a:r>
              <a:rPr lang="cs-CZ" sz="2800" b="1" dirty="0">
                <a:solidFill>
                  <a:srgbClr val="CC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.</a:t>
            </a:r>
            <a:endParaRPr lang="cs-CZ" sz="2800" b="1" dirty="0">
              <a:solidFill>
                <a:srgbClr val="CC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55988" y="2771775"/>
            <a:ext cx="6094412" cy="1008063"/>
          </a:xfrm>
          <a:prstGeom prst="rect">
            <a:avLst/>
          </a:prstGeom>
          <a:solidFill>
            <a:schemeClr val="accent2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  <a:defRPr/>
            </a:pPr>
            <a:r>
              <a:rPr lang="cs-CZ" sz="3200" b="1" dirty="0">
                <a:solidFill>
                  <a:srgbClr val="663300"/>
                </a:solidFill>
                <a:latin typeface="Arial Black" pitchFamily="34" charset="0"/>
              </a:rPr>
              <a:t>Rostou na polích, v malém</a:t>
            </a:r>
          </a:p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  <a:defRPr/>
            </a:pPr>
            <a:r>
              <a:rPr lang="cs-CZ" sz="3200" b="1" dirty="0">
                <a:solidFill>
                  <a:srgbClr val="663300"/>
                </a:solidFill>
                <a:latin typeface="Arial Black" pitchFamily="34" charset="0"/>
              </a:rPr>
              <a:t>množství na zahradách.</a:t>
            </a:r>
            <a:endParaRPr lang="cs-CZ" sz="3200" b="1" dirty="0">
              <a:solidFill>
                <a:srgbClr val="663300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45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000"/>
                            </p:stCondLst>
                            <p:childTnLst>
                              <p:par>
                                <p:cTn id="1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245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4" grpId="0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4" name="Picture 6" descr="C:\Documents and Settings\Alena T\Local Settings\Temporary Internet Files\Content.IE5\R0IWH9L4\MP900400155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44913" y="2339975"/>
            <a:ext cx="5849937" cy="4679950"/>
          </a:xfrm>
          <a:prstGeom prst="rect">
            <a:avLst/>
          </a:prstGeom>
          <a:ln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2529" name="Picture 1" descr="C:\Documents and Settings\Alena T\Local Settings\Temporary Internet Files\Content.IE5\R0IWH9L4\MP900448293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3238" y="2987675"/>
            <a:ext cx="2947987" cy="4427538"/>
          </a:xfrm>
          <a:prstGeom prst="rect">
            <a:avLst/>
          </a:prstGeom>
          <a:ln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238" y="301625"/>
            <a:ext cx="9074150" cy="1260475"/>
          </a:xfrm>
          <a:solidFill>
            <a:srgbClr val="0080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>
            <a:noAutofit/>
          </a:bodyPr>
          <a:lstStyle/>
          <a:p>
            <a:pPr algn="ctr" eaLnBrk="1" hangingPunct="1">
              <a:defRPr/>
            </a:pPr>
            <a:r>
              <a:rPr lang="cs-CZ" sz="7200" dirty="0" smtClean="0">
                <a:solidFill>
                  <a:srgbClr val="FFC000"/>
                </a:solidFill>
                <a:latin typeface="Arial Black" pitchFamily="34" charset="0"/>
              </a:rPr>
              <a:t>Dělení: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431800" y="1692275"/>
            <a:ext cx="7934325" cy="493713"/>
          </a:xfrm>
          <a:prstGeom prst="rect">
            <a:avLst/>
          </a:prstGeom>
          <a:noFill/>
        </p:spPr>
        <p:txBody>
          <a:bodyPr wrap="none" lIns="91430" tIns="45716" rIns="91430" bIns="45716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  <a:defRPr/>
            </a:pPr>
            <a:r>
              <a:rPr lang="cs-CZ" sz="2800" b="1" dirty="0">
                <a:solidFill>
                  <a:srgbClr val="CC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Zemědělské plodiny </a:t>
            </a:r>
            <a:r>
              <a:rPr lang="cs-CZ" sz="2800" b="1" dirty="0">
                <a:solidFill>
                  <a:srgbClr val="CC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dělíme na několik druhů.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503238" y="2339975"/>
            <a:ext cx="3476625" cy="950913"/>
          </a:xfrm>
          <a:prstGeom prst="rect">
            <a:avLst/>
          </a:prstGeom>
          <a:solidFill>
            <a:srgbClr val="6633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  <a:defRPr/>
            </a:pPr>
            <a:r>
              <a:rPr lang="cs-CZ" sz="6000" b="1" dirty="0">
                <a:solidFill>
                  <a:srgbClr val="D9D9D9"/>
                </a:solidFill>
                <a:latin typeface="Arial Black" pitchFamily="34" charset="0"/>
              </a:rPr>
              <a:t>obilniny</a:t>
            </a:r>
            <a:endParaRPr lang="cs-CZ" sz="6000" b="1" dirty="0">
              <a:solidFill>
                <a:srgbClr val="D9D9D9"/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511300" y="3563938"/>
            <a:ext cx="4106863" cy="950912"/>
          </a:xfrm>
          <a:prstGeom prst="rect">
            <a:avLst/>
          </a:prstGeom>
          <a:solidFill>
            <a:srgbClr val="6633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  <a:defRPr/>
            </a:pPr>
            <a:r>
              <a:rPr lang="cs-CZ" sz="6000" b="1" dirty="0">
                <a:solidFill>
                  <a:srgbClr val="D9D9D9"/>
                </a:solidFill>
                <a:latin typeface="Arial Black" pitchFamily="34" charset="0"/>
              </a:rPr>
              <a:t>luskoviny</a:t>
            </a:r>
            <a:endParaRPr lang="cs-CZ" sz="6000" b="1" dirty="0">
              <a:solidFill>
                <a:srgbClr val="D9D9D9"/>
              </a:solidFill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447925" y="5003800"/>
            <a:ext cx="4475163" cy="950913"/>
          </a:xfrm>
          <a:prstGeom prst="rect">
            <a:avLst/>
          </a:prstGeom>
          <a:solidFill>
            <a:srgbClr val="6633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  <a:defRPr/>
            </a:pPr>
            <a:r>
              <a:rPr lang="cs-CZ" sz="6000" b="1" dirty="0">
                <a:solidFill>
                  <a:srgbClr val="D9D9D9"/>
                </a:solidFill>
                <a:latin typeface="Arial Black" pitchFamily="34" charset="0"/>
              </a:rPr>
              <a:t>okopaniny</a:t>
            </a:r>
            <a:endParaRPr lang="cs-CZ" sz="6000" b="1" dirty="0">
              <a:solidFill>
                <a:srgbClr val="D9D9D9"/>
              </a:solidFill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455988" y="6443663"/>
            <a:ext cx="3219450" cy="950912"/>
          </a:xfrm>
          <a:prstGeom prst="rect">
            <a:avLst/>
          </a:prstGeom>
          <a:solidFill>
            <a:srgbClr val="663300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  <a:defRPr/>
            </a:pPr>
            <a:r>
              <a:rPr lang="cs-CZ" sz="6000" b="1" dirty="0">
                <a:solidFill>
                  <a:srgbClr val="D9D9D9"/>
                </a:solidFill>
                <a:latin typeface="Arial Black" pitchFamily="34" charset="0"/>
              </a:rPr>
              <a:t>pícniny</a:t>
            </a:r>
            <a:endParaRPr lang="cs-CZ" sz="6000" b="1" dirty="0">
              <a:solidFill>
                <a:srgbClr val="D9D9D9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225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000"/>
                            </p:stCondLst>
                            <p:childTnLst>
                              <p:par>
                                <p:cTn id="3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225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10" grpId="0" animBg="1"/>
      <p:bldP spid="11" grpId="0" animBg="1"/>
      <p:bldP spid="12" grpId="0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238" y="301625"/>
            <a:ext cx="9074150" cy="1260475"/>
          </a:xfrm>
          <a:solidFill>
            <a:srgbClr val="0080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>
            <a:noAutofit/>
          </a:bodyPr>
          <a:lstStyle/>
          <a:p>
            <a:pPr algn="ctr" eaLnBrk="1" hangingPunct="1">
              <a:defRPr/>
            </a:pPr>
            <a:r>
              <a:rPr lang="cs-CZ" sz="5400" dirty="0" smtClean="0">
                <a:solidFill>
                  <a:srgbClr val="FFC000"/>
                </a:solidFill>
                <a:latin typeface="Arial Black" pitchFamily="34" charset="0"/>
              </a:rPr>
              <a:t>Obilniny</a:t>
            </a:r>
          </a:p>
        </p:txBody>
      </p:sp>
      <p:pic>
        <p:nvPicPr>
          <p:cNvPr id="1026" name="Picture 2" descr="C:\Documents and Settings\Alena T\Local Settings\Temporary Internet Files\Content.IE5\T4LW47DQ\MP900448293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3238" y="1763713"/>
            <a:ext cx="2232025" cy="3354387"/>
          </a:xfrm>
          <a:prstGeom prst="rect">
            <a:avLst/>
          </a:prstGeom>
          <a:ln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" name="TextovéPole 8"/>
          <p:cNvSpPr txBox="1"/>
          <p:nvPr/>
        </p:nvSpPr>
        <p:spPr>
          <a:xfrm>
            <a:off x="503238" y="1763713"/>
            <a:ext cx="2089150" cy="377825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95000"/>
              </a:schemeClr>
            </a:solidFill>
          </a:ln>
        </p:spPr>
        <p:txBody>
          <a:bodyPr lIns="91430" tIns="45716" rIns="91430" bIns="45716">
            <a:spAutoFit/>
          </a:bodyPr>
          <a:lstStyle/>
          <a:p>
            <a:pPr algn="ctr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  <a:defRPr/>
            </a:pPr>
            <a:r>
              <a:rPr lang="cs-CZ" sz="2000" b="1" dirty="0">
                <a:solidFill>
                  <a:srgbClr val="663300"/>
                </a:solidFill>
                <a:latin typeface="Arial Black" pitchFamily="34" charset="0"/>
              </a:rPr>
              <a:t>pšenice</a:t>
            </a:r>
            <a:endParaRPr lang="cs-CZ" sz="2000" b="1" dirty="0">
              <a:solidFill>
                <a:srgbClr val="663300"/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416800" y="4859338"/>
            <a:ext cx="2087563" cy="379412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95000"/>
              </a:schemeClr>
            </a:solidFill>
          </a:ln>
        </p:spPr>
        <p:txBody>
          <a:bodyPr lIns="91430" tIns="45716" rIns="91430" bIns="45716">
            <a:spAutoFit/>
          </a:bodyPr>
          <a:lstStyle/>
          <a:p>
            <a:pPr algn="ctr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  <a:defRPr/>
            </a:pPr>
            <a:r>
              <a:rPr lang="cs-CZ" sz="2000" b="1" dirty="0">
                <a:solidFill>
                  <a:srgbClr val="663300"/>
                </a:solidFill>
                <a:latin typeface="Arial Black" pitchFamily="34" charset="0"/>
              </a:rPr>
              <a:t>ječmen</a:t>
            </a:r>
            <a:endParaRPr lang="cs-CZ" sz="2000" b="1" dirty="0">
              <a:solidFill>
                <a:srgbClr val="663300"/>
              </a:solidFill>
              <a:latin typeface="Arial Black" pitchFamily="34" charset="0"/>
            </a:endParaRPr>
          </a:p>
        </p:txBody>
      </p:sp>
      <p:pic>
        <p:nvPicPr>
          <p:cNvPr id="1031" name="Picture 7" descr="C:\Documents and Settings\Alena T\Local Settings\Temporary Internet Files\Content.IE5\T4LW47DQ\MP900400155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024188" y="1763713"/>
            <a:ext cx="3095625" cy="2476500"/>
          </a:xfrm>
          <a:prstGeom prst="rect">
            <a:avLst/>
          </a:prstGeom>
          <a:ln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32" name="Picture 8" descr="C:\Documents and Settings\Alena T\Local Settings\Temporary Internet Files\Content.IE5\R0IWH9L4\MP900400580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400675" y="1763713"/>
            <a:ext cx="1612900" cy="2016125"/>
          </a:xfrm>
          <a:prstGeom prst="rect">
            <a:avLst/>
          </a:prstGeom>
          <a:ln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5" name="TextovéPole 14"/>
          <p:cNvSpPr txBox="1"/>
          <p:nvPr/>
        </p:nvSpPr>
        <p:spPr>
          <a:xfrm>
            <a:off x="4535488" y="4356100"/>
            <a:ext cx="2089150" cy="377825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95000"/>
              </a:schemeClr>
            </a:solidFill>
          </a:ln>
        </p:spPr>
        <p:txBody>
          <a:bodyPr lIns="91430" tIns="45716" rIns="91430" bIns="45716">
            <a:spAutoFit/>
          </a:bodyPr>
          <a:lstStyle/>
          <a:p>
            <a:pPr algn="ctr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  <a:defRPr/>
            </a:pPr>
            <a:r>
              <a:rPr lang="cs-CZ" sz="2000" b="1" dirty="0">
                <a:solidFill>
                  <a:srgbClr val="663300"/>
                </a:solidFill>
                <a:latin typeface="Arial Black" pitchFamily="34" charset="0"/>
              </a:rPr>
              <a:t>kukuřice</a:t>
            </a:r>
            <a:endParaRPr lang="cs-CZ" sz="2000" b="1" dirty="0">
              <a:solidFill>
                <a:srgbClr val="663300"/>
              </a:solidFill>
              <a:latin typeface="Arial Black" pitchFamily="34" charset="0"/>
            </a:endParaRPr>
          </a:p>
        </p:txBody>
      </p:sp>
      <p:pic>
        <p:nvPicPr>
          <p:cNvPr id="1034" name="Picture 10" descr="File:POL Hordeum z004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272338" y="1763713"/>
            <a:ext cx="2249487" cy="2997200"/>
          </a:xfrm>
          <a:prstGeom prst="rect">
            <a:avLst/>
          </a:prstGeom>
          <a:noFill/>
          <a:ln w="9525">
            <a:solidFill>
              <a:srgbClr val="D9D9D9"/>
            </a:solidFill>
            <a:miter lim="800000"/>
            <a:headEnd/>
            <a:tailEnd/>
          </a:ln>
          <a:effectLst>
            <a:outerShdw dist="139700" dir="2700000" algn="tl" rotWithShape="0">
              <a:srgbClr val="333333">
                <a:alpha val="64999"/>
              </a:srgbClr>
            </a:outerShdw>
          </a:effectLst>
        </p:spPr>
      </p:pic>
      <p:pic>
        <p:nvPicPr>
          <p:cNvPr id="1036" name="Picture 12" descr="File:Avena fatua (3849804128)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303463" y="4932363"/>
            <a:ext cx="3241675" cy="2430462"/>
          </a:xfrm>
          <a:prstGeom prst="rect">
            <a:avLst/>
          </a:prstGeom>
          <a:ln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8" name="TextovéPole 17"/>
          <p:cNvSpPr txBox="1"/>
          <p:nvPr/>
        </p:nvSpPr>
        <p:spPr>
          <a:xfrm>
            <a:off x="360363" y="7019925"/>
            <a:ext cx="2087562" cy="379413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95000"/>
              </a:schemeClr>
            </a:solidFill>
          </a:ln>
        </p:spPr>
        <p:txBody>
          <a:bodyPr lIns="91430" tIns="45716" rIns="91430" bIns="45716">
            <a:spAutoFit/>
          </a:bodyPr>
          <a:lstStyle/>
          <a:p>
            <a:pPr algn="ctr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  <a:defRPr/>
            </a:pPr>
            <a:r>
              <a:rPr lang="cs-CZ" sz="2000" b="1" dirty="0">
                <a:solidFill>
                  <a:srgbClr val="663300"/>
                </a:solidFill>
                <a:latin typeface="Arial Black" pitchFamily="34" charset="0"/>
              </a:rPr>
              <a:t>oves</a:t>
            </a:r>
            <a:endParaRPr lang="cs-CZ" sz="2000" b="1" dirty="0">
              <a:solidFill>
                <a:srgbClr val="663300"/>
              </a:solidFill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976938" y="6894513"/>
            <a:ext cx="3527425" cy="665162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95000"/>
              </a:schemeClr>
            </a:solidFill>
          </a:ln>
        </p:spPr>
        <p:txBody>
          <a:bodyPr lIns="91430" tIns="45716" rIns="91430" bIns="45716">
            <a:spAutoFit/>
          </a:bodyPr>
          <a:lstStyle/>
          <a:p>
            <a:pPr algn="ctr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  <a:defRPr/>
            </a:pPr>
            <a:r>
              <a:rPr lang="cs-CZ" sz="2000" b="1" dirty="0">
                <a:solidFill>
                  <a:srgbClr val="663300"/>
                </a:solidFill>
                <a:latin typeface="Arial Black" pitchFamily="34" charset="0"/>
              </a:rPr>
              <a:t>Patří sem i rýže, která se ale v ČR nepěstuje</a:t>
            </a:r>
          </a:p>
        </p:txBody>
      </p:sp>
      <p:pic>
        <p:nvPicPr>
          <p:cNvPr id="1037" name="Picture 13" descr="C:\Documents and Settings\Alena T\Local Settings\Temporary Internet Files\Content.IE5\R0IWH9L4\MP900406589[1]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7343775" y="5364163"/>
            <a:ext cx="2168525" cy="1444625"/>
          </a:xfrm>
          <a:prstGeom prst="rect">
            <a:avLst/>
          </a:prstGeom>
          <a:ln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39" name="Picture 15" descr="File:Oryza sativa.JP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048375" y="4859338"/>
            <a:ext cx="1295400" cy="1944687"/>
          </a:xfrm>
          <a:prstGeom prst="rect">
            <a:avLst/>
          </a:prstGeom>
          <a:ln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000"/>
                            </p:stCondLst>
                            <p:childTnLst>
                              <p:par>
                                <p:cTn id="5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4000"/>
                            </p:stCondLst>
                            <p:childTnLst>
                              <p:par>
                                <p:cTn id="57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9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  <p:bldP spid="15" grpId="0" animBg="1"/>
      <p:bldP spid="18" grpId="0" animBg="1"/>
      <p:bldP spid="1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238" y="301625"/>
            <a:ext cx="9074150" cy="1260475"/>
          </a:xfrm>
          <a:solidFill>
            <a:srgbClr val="0080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>
            <a:noAutofit/>
          </a:bodyPr>
          <a:lstStyle/>
          <a:p>
            <a:pPr algn="ctr" eaLnBrk="1" hangingPunct="1">
              <a:defRPr/>
            </a:pPr>
            <a:r>
              <a:rPr lang="cs-CZ" sz="5400" dirty="0" smtClean="0">
                <a:solidFill>
                  <a:srgbClr val="FFC000"/>
                </a:solidFill>
                <a:latin typeface="Arial Black" pitchFamily="34" charset="0"/>
              </a:rPr>
              <a:t>Luskoviny (luštěniny)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03238" y="5075238"/>
            <a:ext cx="2089150" cy="379412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95000"/>
              </a:schemeClr>
            </a:solidFill>
          </a:ln>
        </p:spPr>
        <p:txBody>
          <a:bodyPr lIns="91430" tIns="45716" rIns="91430" bIns="45716">
            <a:spAutoFit/>
          </a:bodyPr>
          <a:lstStyle/>
          <a:p>
            <a:pPr algn="ctr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  <a:defRPr/>
            </a:pPr>
            <a:r>
              <a:rPr lang="cs-CZ" sz="2000" b="1" dirty="0">
                <a:solidFill>
                  <a:srgbClr val="663300"/>
                </a:solidFill>
                <a:latin typeface="Arial Black" pitchFamily="34" charset="0"/>
              </a:rPr>
              <a:t>hrách</a:t>
            </a:r>
            <a:endParaRPr lang="cs-CZ" sz="2000" b="1" dirty="0">
              <a:solidFill>
                <a:srgbClr val="663300"/>
              </a:solidFill>
              <a:latin typeface="Arial Black" pitchFamily="34" charset="0"/>
            </a:endParaRPr>
          </a:p>
        </p:txBody>
      </p:sp>
      <p:pic>
        <p:nvPicPr>
          <p:cNvPr id="2056" name="Picture 8" descr="Soubor:Snijboon peulen Phaseolus vulgaris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696075" y="1692275"/>
            <a:ext cx="2952750" cy="3935413"/>
          </a:xfrm>
          <a:prstGeom prst="rect">
            <a:avLst/>
          </a:prstGeom>
          <a:ln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0" name="TextovéPole 9"/>
          <p:cNvSpPr txBox="1"/>
          <p:nvPr/>
        </p:nvSpPr>
        <p:spPr>
          <a:xfrm>
            <a:off x="7561263" y="5795963"/>
            <a:ext cx="2087562" cy="379412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95000"/>
              </a:schemeClr>
            </a:solidFill>
          </a:ln>
        </p:spPr>
        <p:txBody>
          <a:bodyPr lIns="91430" tIns="45716" rIns="91430" bIns="45716">
            <a:spAutoFit/>
          </a:bodyPr>
          <a:lstStyle/>
          <a:p>
            <a:pPr algn="ctr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  <a:defRPr/>
            </a:pPr>
            <a:r>
              <a:rPr lang="cs-CZ" sz="2000" b="1" dirty="0">
                <a:solidFill>
                  <a:srgbClr val="663300"/>
                </a:solidFill>
                <a:latin typeface="Arial Black" pitchFamily="34" charset="0"/>
              </a:rPr>
              <a:t>fazol</a:t>
            </a:r>
            <a:endParaRPr lang="cs-CZ" sz="2000" b="1" dirty="0">
              <a:solidFill>
                <a:srgbClr val="663300"/>
              </a:solidFill>
              <a:latin typeface="Arial Black" pitchFamily="34" charset="0"/>
            </a:endParaRPr>
          </a:p>
        </p:txBody>
      </p:sp>
      <p:pic>
        <p:nvPicPr>
          <p:cNvPr id="2059" name="Picture 11" descr="C:\Documents and Settings\Alena T\Local Settings\Temporary Internet Files\Content.IE5\PZRAJRNI\MP900402489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192838" y="4284663"/>
            <a:ext cx="1296987" cy="1943100"/>
          </a:xfrm>
          <a:prstGeom prst="rect">
            <a:avLst/>
          </a:prstGeom>
          <a:ln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61" name="Picture 13" descr="Soubor:Doperwt rijserwt peulen Pisum sativum.jpg"/>
          <p:cNvPicPr>
            <a:picLocks noChangeAspect="1" noChangeArrowheads="1"/>
          </p:cNvPicPr>
          <p:nvPr/>
        </p:nvPicPr>
        <p:blipFill>
          <a:blip r:embed="rId5">
            <a:lum contrast="10000"/>
          </a:blip>
          <a:srcRect/>
          <a:stretch>
            <a:fillRect/>
          </a:stretch>
        </p:blipFill>
        <p:spPr bwMode="auto">
          <a:xfrm>
            <a:off x="503238" y="1692275"/>
            <a:ext cx="2430462" cy="3240088"/>
          </a:xfrm>
          <a:prstGeom prst="rect">
            <a:avLst/>
          </a:prstGeom>
          <a:ln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62" name="Picture 14" descr="C:\Documents and Settings\Alena T\Local Settings\Temporary Internet Files\Content.IE5\R0IWH9L4\MP900400566[1]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376488" y="1692275"/>
            <a:ext cx="1420812" cy="1776413"/>
          </a:xfrm>
          <a:prstGeom prst="rect">
            <a:avLst/>
          </a:prstGeom>
          <a:ln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64" name="Picture 16" descr="File:Mafate Marla lentils dsc00647.jpg"/>
          <p:cNvPicPr>
            <a:picLocks noChangeAspect="1" noChangeArrowheads="1"/>
          </p:cNvPicPr>
          <p:nvPr/>
        </p:nvPicPr>
        <p:blipFill>
          <a:blip r:embed="rId7">
            <a:lum contrast="10000"/>
          </a:blip>
          <a:srcRect/>
          <a:stretch>
            <a:fillRect/>
          </a:stretch>
        </p:blipFill>
        <p:spPr bwMode="auto">
          <a:xfrm>
            <a:off x="503238" y="5614988"/>
            <a:ext cx="2376487" cy="1782762"/>
          </a:xfrm>
          <a:prstGeom prst="rect">
            <a:avLst/>
          </a:prstGeom>
          <a:ln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66" name="Picture 18" descr="File:3 types of lentil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808288" y="5580063"/>
            <a:ext cx="3200400" cy="1800225"/>
          </a:xfrm>
          <a:prstGeom prst="rect">
            <a:avLst/>
          </a:prstGeom>
          <a:ln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8" name="TextovéPole 17"/>
          <p:cNvSpPr txBox="1"/>
          <p:nvPr/>
        </p:nvSpPr>
        <p:spPr>
          <a:xfrm>
            <a:off x="6119813" y="6948488"/>
            <a:ext cx="2089150" cy="377825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95000"/>
              </a:schemeClr>
            </a:solidFill>
          </a:ln>
        </p:spPr>
        <p:txBody>
          <a:bodyPr lIns="91430" tIns="45716" rIns="91430" bIns="45716">
            <a:spAutoFit/>
          </a:bodyPr>
          <a:lstStyle/>
          <a:p>
            <a:pPr algn="ctr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  <a:defRPr/>
            </a:pPr>
            <a:r>
              <a:rPr lang="cs-CZ" sz="2000" b="1" dirty="0">
                <a:solidFill>
                  <a:srgbClr val="663300"/>
                </a:solidFill>
                <a:latin typeface="Arial Black" pitchFamily="34" charset="0"/>
              </a:rPr>
              <a:t>čočka</a:t>
            </a:r>
            <a:endParaRPr lang="cs-CZ" sz="2000" b="1" dirty="0">
              <a:solidFill>
                <a:srgbClr val="663300"/>
              </a:solidFill>
              <a:latin typeface="Arial Black" pitchFamily="34" charset="0"/>
            </a:endParaRPr>
          </a:p>
        </p:txBody>
      </p:sp>
      <p:pic>
        <p:nvPicPr>
          <p:cNvPr id="2070" name="Picture 22" descr="File:Ro&amp;sacute;lina soji.JPG"/>
          <p:cNvPicPr>
            <a:picLocks noChangeAspect="1" noChangeArrowheads="1"/>
          </p:cNvPicPr>
          <p:nvPr/>
        </p:nvPicPr>
        <p:blipFill>
          <a:blip r:embed="rId9">
            <a:lum contrast="10000"/>
          </a:blip>
          <a:srcRect/>
          <a:stretch>
            <a:fillRect/>
          </a:stretch>
        </p:blipFill>
        <p:spPr bwMode="auto">
          <a:xfrm>
            <a:off x="4032250" y="2266950"/>
            <a:ext cx="2520950" cy="1895475"/>
          </a:xfrm>
          <a:prstGeom prst="rect">
            <a:avLst/>
          </a:prstGeom>
          <a:ln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1" name="TextovéPole 20"/>
          <p:cNvSpPr txBox="1"/>
          <p:nvPr/>
        </p:nvSpPr>
        <p:spPr>
          <a:xfrm>
            <a:off x="4032250" y="1835150"/>
            <a:ext cx="2087563" cy="379413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95000"/>
              </a:schemeClr>
            </a:solidFill>
          </a:ln>
        </p:spPr>
        <p:txBody>
          <a:bodyPr lIns="91430" tIns="45716" rIns="91430" bIns="45716">
            <a:spAutoFit/>
          </a:bodyPr>
          <a:lstStyle/>
          <a:p>
            <a:pPr algn="ctr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  <a:defRPr/>
            </a:pPr>
            <a:r>
              <a:rPr lang="cs-CZ" sz="2000" b="1" dirty="0">
                <a:solidFill>
                  <a:srgbClr val="663300"/>
                </a:solidFill>
                <a:latin typeface="Arial Black" pitchFamily="34" charset="0"/>
              </a:rPr>
              <a:t>sója</a:t>
            </a:r>
            <a:endParaRPr lang="cs-CZ" sz="2000" b="1" dirty="0">
              <a:solidFill>
                <a:srgbClr val="663300"/>
              </a:solidFill>
              <a:latin typeface="Arial Black" pitchFamily="34" charset="0"/>
            </a:endParaRPr>
          </a:p>
        </p:txBody>
      </p:sp>
      <p:pic>
        <p:nvPicPr>
          <p:cNvPr id="2068" name="Picture 20" descr="File:Trader joes edamame.jpg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3455988" y="3995738"/>
            <a:ext cx="1666875" cy="1250950"/>
          </a:xfrm>
          <a:prstGeom prst="rect">
            <a:avLst/>
          </a:prstGeom>
          <a:ln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20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"/>
                            </p:stCondLst>
                            <p:childTnLst>
                              <p:par>
                                <p:cTn id="3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20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4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20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000"/>
                            </p:stCondLst>
                            <p:childTnLst>
                              <p:par>
                                <p:cTn id="5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20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8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18" grpId="0" animBg="1"/>
      <p:bldP spid="2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94" name="Picture 22" descr="C:\Documents and Settings\Alena T\Local Settings\Temporary Internet Files\Content.IE5\T4LW47DQ\MP900448309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688013" y="6227763"/>
            <a:ext cx="1790700" cy="1190625"/>
          </a:xfrm>
          <a:prstGeom prst="rect">
            <a:avLst/>
          </a:prstGeom>
          <a:ln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238" y="301625"/>
            <a:ext cx="9074150" cy="1260475"/>
          </a:xfrm>
          <a:solidFill>
            <a:srgbClr val="0080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>
            <a:noAutofit/>
          </a:bodyPr>
          <a:lstStyle/>
          <a:p>
            <a:pPr algn="ctr" eaLnBrk="1" hangingPunct="1">
              <a:defRPr/>
            </a:pPr>
            <a:r>
              <a:rPr lang="cs-CZ" sz="5400" dirty="0" smtClean="0">
                <a:solidFill>
                  <a:srgbClr val="FFC000"/>
                </a:solidFill>
                <a:latin typeface="Arial Black" pitchFamily="34" charset="0"/>
              </a:rPr>
              <a:t>Okopaniny</a:t>
            </a:r>
          </a:p>
        </p:txBody>
      </p:sp>
      <p:pic>
        <p:nvPicPr>
          <p:cNvPr id="3077" name="Picture 5" descr="C:\Documents and Settings\Alena T\Local Settings\Temporary Internet Files\Content.IE5\R0IWH9L4\MP900177942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343775" y="4067175"/>
            <a:ext cx="2254250" cy="1503363"/>
          </a:xfrm>
          <a:prstGeom prst="rect">
            <a:avLst/>
          </a:prstGeom>
          <a:ln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079" name="Picture 7" descr="Soubor:Zuckerrübe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03238" y="1692275"/>
            <a:ext cx="2881312" cy="3992563"/>
          </a:xfrm>
          <a:prstGeom prst="rect">
            <a:avLst/>
          </a:prstGeom>
          <a:ln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083" name="Picture 11" descr="File:Perunapelto Nakkila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976938" y="1692275"/>
            <a:ext cx="3638550" cy="2370138"/>
          </a:xfrm>
          <a:prstGeom prst="rect">
            <a:avLst/>
          </a:prstGeom>
          <a:ln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085" name="Picture 13" descr="Soubor:Beta vulgaris subsp. vulgaris var. conditiva, Rote Rübe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808288" y="2603500"/>
            <a:ext cx="2447925" cy="3263900"/>
          </a:xfrm>
          <a:prstGeom prst="rect">
            <a:avLst/>
          </a:prstGeom>
          <a:ln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087" name="Picture 15" descr="C:\Documents and Settings\Alena T\Local Settings\Temporary Internet Files\Content.IE5\R0IWH9L4\MC900193560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248150" y="4932363"/>
            <a:ext cx="1449388" cy="11779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089" name="Picture 17" descr="C:\Documents and Settings\Alena T\Local Settings\Temporary Internet Files\Content.IE5\HRBNR3WH\MP900448504[1].jp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576263" y="5867400"/>
            <a:ext cx="2016125" cy="1344613"/>
          </a:xfrm>
          <a:prstGeom prst="rect">
            <a:avLst/>
          </a:prstGeom>
          <a:ln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081" name="Picture 9" descr="C:\Documents and Settings\Alena T\Local Settings\Temporary Internet Files\Content.IE5\R0IWH9L4\MC900331365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 rot="16492869">
            <a:off x="69056" y="4866482"/>
            <a:ext cx="1357313" cy="13081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6" name="TextovéPole 15"/>
          <p:cNvSpPr txBox="1"/>
          <p:nvPr/>
        </p:nvSpPr>
        <p:spPr>
          <a:xfrm>
            <a:off x="503238" y="1692275"/>
            <a:ext cx="2089150" cy="377825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95000"/>
              </a:schemeClr>
            </a:solidFill>
          </a:ln>
        </p:spPr>
        <p:txBody>
          <a:bodyPr lIns="91430" tIns="45716" rIns="91430" bIns="45716">
            <a:spAutoFit/>
          </a:bodyPr>
          <a:lstStyle/>
          <a:p>
            <a:pPr algn="ctr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  <a:defRPr/>
            </a:pPr>
            <a:r>
              <a:rPr lang="cs-CZ" sz="2000" b="1" dirty="0">
                <a:solidFill>
                  <a:srgbClr val="663300"/>
                </a:solidFill>
                <a:latin typeface="Arial Black" pitchFamily="34" charset="0"/>
              </a:rPr>
              <a:t>řepa cukrová</a:t>
            </a:r>
            <a:endParaRPr lang="cs-CZ" sz="2000" b="1" dirty="0">
              <a:solidFill>
                <a:srgbClr val="663300"/>
              </a:solidFill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416800" y="5580063"/>
            <a:ext cx="2160588" cy="377825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95000"/>
              </a:schemeClr>
            </a:solidFill>
          </a:ln>
        </p:spPr>
        <p:txBody>
          <a:bodyPr lIns="91430" tIns="45716" rIns="91430" bIns="45716">
            <a:spAutoFit/>
          </a:bodyPr>
          <a:lstStyle/>
          <a:p>
            <a:pPr algn="ctr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  <a:defRPr/>
            </a:pPr>
            <a:r>
              <a:rPr lang="cs-CZ" sz="2000" b="1" dirty="0">
                <a:solidFill>
                  <a:srgbClr val="663300"/>
                </a:solidFill>
                <a:latin typeface="Arial Black" pitchFamily="34" charset="0"/>
              </a:rPr>
              <a:t>lilek brambor</a:t>
            </a:r>
            <a:endParaRPr lang="cs-CZ" sz="2000" b="1" dirty="0">
              <a:solidFill>
                <a:srgbClr val="663300"/>
              </a:solidFill>
              <a:latin typeface="Arial Black" pitchFamily="34" charset="0"/>
            </a:endParaRPr>
          </a:p>
        </p:txBody>
      </p:sp>
      <p:pic>
        <p:nvPicPr>
          <p:cNvPr id="3092" name="Picture 20" descr="C:\Documents and Settings\Alena T\Local Settings\Temporary Internet Files\Content.IE5\PZRAJRNI\MP900387863[1].jpg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5616575" y="3635375"/>
            <a:ext cx="1663700" cy="2333625"/>
          </a:xfrm>
          <a:prstGeom prst="rect">
            <a:avLst/>
          </a:prstGeom>
          <a:ln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2" name="TextovéPole 21"/>
          <p:cNvSpPr txBox="1"/>
          <p:nvPr/>
        </p:nvSpPr>
        <p:spPr>
          <a:xfrm>
            <a:off x="5616575" y="5724525"/>
            <a:ext cx="1655763" cy="377825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95000"/>
              </a:schemeClr>
            </a:solidFill>
          </a:ln>
        </p:spPr>
        <p:txBody>
          <a:bodyPr lIns="91430" tIns="45716" rIns="91430" bIns="45716">
            <a:spAutoFit/>
          </a:bodyPr>
          <a:lstStyle/>
          <a:p>
            <a:pPr algn="ctr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  <a:defRPr/>
            </a:pPr>
            <a:r>
              <a:rPr lang="cs-CZ" sz="2000" b="1" dirty="0">
                <a:solidFill>
                  <a:srgbClr val="663300"/>
                </a:solidFill>
                <a:latin typeface="Arial Black" pitchFamily="34" charset="0"/>
              </a:rPr>
              <a:t>mrkev</a:t>
            </a:r>
            <a:endParaRPr lang="cs-CZ" sz="2000" b="1" dirty="0">
              <a:solidFill>
                <a:srgbClr val="663300"/>
              </a:solidFill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168650" y="2195513"/>
            <a:ext cx="2087563" cy="379412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95000"/>
              </a:schemeClr>
            </a:solidFill>
          </a:ln>
        </p:spPr>
        <p:txBody>
          <a:bodyPr lIns="91430" tIns="45716" rIns="91430" bIns="45716">
            <a:spAutoFit/>
          </a:bodyPr>
          <a:lstStyle/>
          <a:p>
            <a:pPr algn="ctr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  <a:defRPr/>
            </a:pPr>
            <a:r>
              <a:rPr lang="cs-CZ" sz="2000" b="1" dirty="0">
                <a:solidFill>
                  <a:srgbClr val="663300"/>
                </a:solidFill>
                <a:latin typeface="Arial Black" pitchFamily="34" charset="0"/>
              </a:rPr>
              <a:t>řepa červená</a:t>
            </a:r>
            <a:endParaRPr lang="cs-CZ" sz="2000" b="1" dirty="0">
              <a:solidFill>
                <a:srgbClr val="663300"/>
              </a:solidFill>
              <a:latin typeface="Arial Black" pitchFamily="34" charset="0"/>
            </a:endParaRPr>
          </a:p>
        </p:txBody>
      </p:sp>
      <p:pic>
        <p:nvPicPr>
          <p:cNvPr id="3096" name="Picture 24" descr="Soubor:Watermelons.jpg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7632700" y="6083300"/>
            <a:ext cx="1944688" cy="1320800"/>
          </a:xfrm>
          <a:prstGeom prst="rect">
            <a:avLst/>
          </a:prstGeom>
          <a:ln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6" name="TextovéPole 25"/>
          <p:cNvSpPr txBox="1"/>
          <p:nvPr/>
        </p:nvSpPr>
        <p:spPr>
          <a:xfrm>
            <a:off x="2952750" y="6443663"/>
            <a:ext cx="2663825" cy="950912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95000"/>
              </a:schemeClr>
            </a:solidFill>
          </a:ln>
        </p:spPr>
        <p:txBody>
          <a:bodyPr lIns="91430" tIns="45716" rIns="91430" bIns="45716">
            <a:spAutoFit/>
          </a:bodyPr>
          <a:lstStyle/>
          <a:p>
            <a:pPr algn="ctr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  <a:defRPr/>
            </a:pPr>
            <a:r>
              <a:rPr lang="cs-CZ" sz="2000" b="1" dirty="0">
                <a:solidFill>
                  <a:srgbClr val="663300"/>
                </a:solidFill>
                <a:latin typeface="Arial Black" pitchFamily="34" charset="0"/>
              </a:rPr>
              <a:t>Patří sem třeba               i dýně, melouny                      a další.</a:t>
            </a:r>
            <a:endParaRPr lang="cs-CZ" sz="2000" b="1" dirty="0">
              <a:solidFill>
                <a:srgbClr val="663300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0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30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30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4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000"/>
                            </p:stCondLst>
                            <p:childTnLst>
                              <p:par>
                                <p:cTn id="4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8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30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8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3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000"/>
                            </p:stCondLst>
                            <p:childTnLst>
                              <p:par>
                                <p:cTn id="6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30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4000"/>
                            </p:stCondLst>
                            <p:childTnLst>
                              <p:par>
                                <p:cTn id="6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1" dur="2000"/>
                                        <p:tgtEl>
                                          <p:spTgt spid="30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8" grpId="0" animBg="1"/>
      <p:bldP spid="22" grpId="0" animBg="1"/>
      <p:bldP spid="17" grpId="0" animBg="1"/>
      <p:bldP spid="2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8" name="Picture 12" descr="File:Poa pratensis1.JPG"/>
          <p:cNvPicPr>
            <a:picLocks noChangeAspect="1" noChangeArrowheads="1"/>
          </p:cNvPicPr>
          <p:nvPr/>
        </p:nvPicPr>
        <p:blipFill>
          <a:blip r:embed="rId3">
            <a:lum bright="-10000"/>
          </a:blip>
          <a:srcRect/>
          <a:stretch>
            <a:fillRect/>
          </a:stretch>
        </p:blipFill>
        <p:spPr bwMode="auto">
          <a:xfrm>
            <a:off x="6192838" y="2484438"/>
            <a:ext cx="3486150" cy="4660900"/>
          </a:xfrm>
          <a:prstGeom prst="rect">
            <a:avLst/>
          </a:prstGeom>
          <a:noFill/>
          <a:ln w="9525">
            <a:solidFill>
              <a:srgbClr val="D9D9D9"/>
            </a:solidFill>
            <a:miter lim="800000"/>
            <a:headEnd/>
            <a:tailEnd/>
          </a:ln>
          <a:effectLst>
            <a:outerShdw dist="139700" dir="2700000" algn="tl" rotWithShape="0">
              <a:srgbClr val="333333">
                <a:alpha val="64999"/>
              </a:srgbClr>
            </a:outerShdw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238" y="301625"/>
            <a:ext cx="9074150" cy="1260475"/>
          </a:xfrm>
          <a:solidFill>
            <a:srgbClr val="0080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>
            <a:noAutofit/>
          </a:bodyPr>
          <a:lstStyle/>
          <a:p>
            <a:pPr algn="ctr" eaLnBrk="1" hangingPunct="1">
              <a:defRPr/>
            </a:pPr>
            <a:r>
              <a:rPr lang="cs-CZ" sz="5400" dirty="0" smtClean="0">
                <a:solidFill>
                  <a:srgbClr val="FFC000"/>
                </a:solidFill>
                <a:latin typeface="Arial Black" pitchFamily="34" charset="0"/>
              </a:rPr>
              <a:t>Pícniny</a:t>
            </a:r>
          </a:p>
        </p:txBody>
      </p:sp>
      <p:pic>
        <p:nvPicPr>
          <p:cNvPr id="4102" name="Picture 6" descr="File:Trifolium repens 0522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808288" y="3779838"/>
            <a:ext cx="2592387" cy="3397250"/>
          </a:xfrm>
          <a:prstGeom prst="rect">
            <a:avLst/>
          </a:prstGeom>
          <a:ln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7" name="TextovéPole 6"/>
          <p:cNvSpPr txBox="1"/>
          <p:nvPr/>
        </p:nvSpPr>
        <p:spPr>
          <a:xfrm>
            <a:off x="2447925" y="6804025"/>
            <a:ext cx="1296988" cy="379413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95000"/>
              </a:schemeClr>
            </a:solidFill>
          </a:ln>
        </p:spPr>
        <p:txBody>
          <a:bodyPr lIns="91430" tIns="45716" rIns="91430" bIns="45716">
            <a:spAutoFit/>
          </a:bodyPr>
          <a:lstStyle/>
          <a:p>
            <a:pPr algn="ctr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  <a:defRPr/>
            </a:pPr>
            <a:r>
              <a:rPr lang="cs-CZ" sz="2000" b="1" dirty="0">
                <a:solidFill>
                  <a:srgbClr val="663300"/>
                </a:solidFill>
                <a:latin typeface="Arial Black" pitchFamily="34" charset="0"/>
              </a:rPr>
              <a:t>jetel</a:t>
            </a:r>
            <a:endParaRPr lang="cs-CZ" sz="2000" b="1" dirty="0">
              <a:solidFill>
                <a:srgbClr val="663300"/>
              </a:solidFill>
              <a:latin typeface="Arial Black" pitchFamily="34" charset="0"/>
            </a:endParaRPr>
          </a:p>
        </p:txBody>
      </p:sp>
      <p:pic>
        <p:nvPicPr>
          <p:cNvPr id="4104" name="Picture 8" descr="File:Medicago sativa bgiu.jpg"/>
          <p:cNvPicPr>
            <a:picLocks noChangeAspect="1" noChangeArrowheads="1"/>
          </p:cNvPicPr>
          <p:nvPr/>
        </p:nvPicPr>
        <p:blipFill>
          <a:blip r:embed="rId5">
            <a:lum bright="-10000"/>
          </a:blip>
          <a:srcRect/>
          <a:stretch>
            <a:fillRect/>
          </a:stretch>
        </p:blipFill>
        <p:spPr bwMode="auto">
          <a:xfrm>
            <a:off x="4968875" y="1692275"/>
            <a:ext cx="2128838" cy="2519363"/>
          </a:xfrm>
          <a:prstGeom prst="rect">
            <a:avLst/>
          </a:prstGeom>
          <a:ln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" name="TextovéPole 8"/>
          <p:cNvSpPr txBox="1"/>
          <p:nvPr/>
        </p:nvSpPr>
        <p:spPr>
          <a:xfrm>
            <a:off x="6696075" y="1692275"/>
            <a:ext cx="2376488" cy="377825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95000"/>
              </a:schemeClr>
            </a:solidFill>
          </a:ln>
        </p:spPr>
        <p:txBody>
          <a:bodyPr lIns="91430" tIns="45716" rIns="91430" bIns="45716">
            <a:spAutoFit/>
          </a:bodyPr>
          <a:lstStyle/>
          <a:p>
            <a:pPr algn="ctr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  <a:defRPr/>
            </a:pPr>
            <a:r>
              <a:rPr lang="cs-CZ" sz="2000" b="1" dirty="0">
                <a:solidFill>
                  <a:srgbClr val="663300"/>
                </a:solidFill>
                <a:latin typeface="Arial Black" pitchFamily="34" charset="0"/>
              </a:rPr>
              <a:t>vojtěška</a:t>
            </a:r>
            <a:endParaRPr lang="cs-CZ" sz="2000" b="1" dirty="0">
              <a:solidFill>
                <a:srgbClr val="663300"/>
              </a:solidFill>
              <a:latin typeface="Arial Black" pitchFamily="34" charset="0"/>
            </a:endParaRPr>
          </a:p>
        </p:txBody>
      </p:sp>
      <p:pic>
        <p:nvPicPr>
          <p:cNvPr id="4106" name="Picture 10" descr="Soubor:Italiaans raaigras Lolium multiflorum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03238" y="1689100"/>
            <a:ext cx="2305050" cy="4959350"/>
          </a:xfrm>
          <a:prstGeom prst="rect">
            <a:avLst/>
          </a:prstGeom>
          <a:ln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1" name="TextovéPole 10"/>
          <p:cNvSpPr txBox="1"/>
          <p:nvPr/>
        </p:nvSpPr>
        <p:spPr>
          <a:xfrm>
            <a:off x="503238" y="1692275"/>
            <a:ext cx="2089150" cy="377825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95000"/>
              </a:schemeClr>
            </a:solidFill>
          </a:ln>
        </p:spPr>
        <p:txBody>
          <a:bodyPr lIns="91430" tIns="45716" rIns="91430" bIns="45716">
            <a:spAutoFit/>
          </a:bodyPr>
          <a:lstStyle/>
          <a:p>
            <a:pPr algn="ctr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  <a:defRPr/>
            </a:pPr>
            <a:r>
              <a:rPr lang="cs-CZ" sz="2000" b="1" dirty="0">
                <a:solidFill>
                  <a:srgbClr val="663300"/>
                </a:solidFill>
                <a:latin typeface="Arial Black" pitchFamily="34" charset="0"/>
              </a:rPr>
              <a:t>jílek</a:t>
            </a:r>
            <a:endParaRPr lang="cs-CZ" sz="2000" b="1" dirty="0">
              <a:solidFill>
                <a:srgbClr val="663300"/>
              </a:solidFill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832475" y="6804025"/>
            <a:ext cx="1368425" cy="379413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95000"/>
              </a:schemeClr>
            </a:solidFill>
          </a:ln>
        </p:spPr>
        <p:txBody>
          <a:bodyPr lIns="91430" tIns="45716" rIns="91430" bIns="45716">
            <a:spAutoFit/>
          </a:bodyPr>
          <a:lstStyle/>
          <a:p>
            <a:pPr algn="ctr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  <a:defRPr/>
            </a:pPr>
            <a:r>
              <a:rPr lang="cs-CZ" sz="2000" b="1" dirty="0">
                <a:solidFill>
                  <a:srgbClr val="663300"/>
                </a:solidFill>
                <a:latin typeface="Arial Black" pitchFamily="34" charset="0"/>
              </a:rPr>
              <a:t>lipnice</a:t>
            </a:r>
            <a:endParaRPr lang="cs-CZ" sz="2000" b="1" dirty="0">
              <a:solidFill>
                <a:srgbClr val="663300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4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1" grpId="0" animBg="1"/>
      <p:bldP spid="1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" name="Picture 6" descr="File:Trifolium repens 052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424863" y="3492500"/>
            <a:ext cx="1079500" cy="1414463"/>
          </a:xfrm>
          <a:prstGeom prst="rect">
            <a:avLst/>
          </a:prstGeom>
          <a:ln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6" name="TextovéPole 15"/>
          <p:cNvSpPr txBox="1"/>
          <p:nvPr/>
        </p:nvSpPr>
        <p:spPr>
          <a:xfrm>
            <a:off x="4895850" y="2411413"/>
            <a:ext cx="2592388" cy="612775"/>
          </a:xfrm>
          <a:prstGeom prst="rect">
            <a:avLst/>
          </a:prstGeom>
          <a:solidFill>
            <a:srgbClr val="B082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 lIns="91430" tIns="45716" rIns="91430" bIns="45716">
            <a:spAutoFit/>
          </a:bodyPr>
          <a:lstStyle/>
          <a:p>
            <a:pPr algn="ctr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  <a:defRPr/>
            </a:pPr>
            <a:r>
              <a:rPr lang="cs-CZ" sz="3600" b="1" dirty="0">
                <a:solidFill>
                  <a:srgbClr val="CC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</a:rPr>
              <a:t>obilniny</a:t>
            </a:r>
            <a:endParaRPr lang="cs-CZ" sz="3600" b="1" dirty="0">
              <a:solidFill>
                <a:srgbClr val="F9E98E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 Black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238" y="301625"/>
            <a:ext cx="9074150" cy="1533525"/>
          </a:xfrm>
          <a:solidFill>
            <a:srgbClr val="0080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>
            <a:normAutofit fontScale="90000"/>
          </a:bodyPr>
          <a:lstStyle/>
          <a:p>
            <a:pPr algn="ctr" eaLnBrk="1" hangingPunct="1">
              <a:defRPr/>
            </a:pPr>
            <a:r>
              <a:rPr lang="cs-CZ" sz="4600" dirty="0" smtClean="0">
                <a:solidFill>
                  <a:srgbClr val="FFC000"/>
                </a:solidFill>
                <a:latin typeface="Arial Black" pitchFamily="34" charset="0"/>
              </a:rPr>
              <a:t>Přiřaďte hospodářské plodiny                                k jednotlivým druhům.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503238" y="2195513"/>
            <a:ext cx="1657350" cy="555625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95000"/>
              </a:schemeClr>
            </a:solidFill>
          </a:ln>
        </p:spPr>
        <p:txBody>
          <a:bodyPr lIns="91430" tIns="45716" rIns="91430" bIns="45716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  <a:defRPr/>
            </a:pPr>
            <a:r>
              <a:rPr lang="cs-CZ" sz="3200" b="1" dirty="0">
                <a:solidFill>
                  <a:srgbClr val="663300"/>
                </a:solidFill>
                <a:latin typeface="Arial Black" pitchFamily="34" charset="0"/>
              </a:rPr>
              <a:t>řepa</a:t>
            </a:r>
            <a:endParaRPr lang="cs-CZ" sz="3200" b="1" dirty="0">
              <a:solidFill>
                <a:srgbClr val="663300"/>
              </a:solidFill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03238" y="3203575"/>
            <a:ext cx="2232025" cy="550863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95000"/>
              </a:schemeClr>
            </a:solidFill>
          </a:ln>
        </p:spPr>
        <p:txBody>
          <a:bodyPr lIns="91430" tIns="45716" rIns="91430" bIns="45716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  <a:defRPr/>
            </a:pPr>
            <a:r>
              <a:rPr lang="cs-CZ" sz="3200" b="1" dirty="0">
                <a:solidFill>
                  <a:srgbClr val="663300"/>
                </a:solidFill>
                <a:latin typeface="Arial Black" pitchFamily="34" charset="0"/>
              </a:rPr>
              <a:t>kukuřice</a:t>
            </a:r>
            <a:endParaRPr lang="cs-CZ" sz="3200" b="1" dirty="0">
              <a:solidFill>
                <a:srgbClr val="663300"/>
              </a:solidFill>
              <a:latin typeface="Arial Black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03238" y="4284663"/>
            <a:ext cx="1368425" cy="555625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95000"/>
              </a:schemeClr>
            </a:solidFill>
          </a:ln>
        </p:spPr>
        <p:txBody>
          <a:bodyPr lIns="91430" tIns="45716" rIns="91430" bIns="45716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  <a:defRPr/>
            </a:pPr>
            <a:r>
              <a:rPr lang="cs-CZ" sz="3200" b="1" dirty="0">
                <a:solidFill>
                  <a:srgbClr val="663300"/>
                </a:solidFill>
                <a:latin typeface="Arial Black" pitchFamily="34" charset="0"/>
              </a:rPr>
              <a:t> jetel</a:t>
            </a:r>
            <a:endParaRPr lang="cs-CZ" sz="3200" b="1" dirty="0">
              <a:solidFill>
                <a:srgbClr val="663300"/>
              </a:solidFill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03238" y="6443663"/>
            <a:ext cx="1728787" cy="555625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95000"/>
              </a:schemeClr>
            </a:solidFill>
          </a:ln>
        </p:spPr>
        <p:txBody>
          <a:bodyPr lIns="91430" tIns="45716" rIns="91430" bIns="45716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  <a:defRPr/>
            </a:pPr>
            <a:r>
              <a:rPr lang="cs-CZ" sz="3200" b="1" dirty="0">
                <a:solidFill>
                  <a:srgbClr val="663300"/>
                </a:solidFill>
                <a:latin typeface="Arial Black" pitchFamily="34" charset="0"/>
              </a:rPr>
              <a:t>hrách</a:t>
            </a:r>
            <a:endParaRPr lang="cs-CZ" sz="3200" b="1" dirty="0">
              <a:solidFill>
                <a:srgbClr val="663300"/>
              </a:solidFill>
              <a:latin typeface="Arial Black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31800" y="5364163"/>
            <a:ext cx="1512888" cy="555625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95000"/>
              </a:schemeClr>
            </a:solidFill>
          </a:ln>
        </p:spPr>
        <p:txBody>
          <a:bodyPr lIns="91430" tIns="45716" rIns="91430" bIns="45716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  <a:defRPr/>
            </a:pPr>
            <a:r>
              <a:rPr lang="cs-CZ" sz="3200" b="1" dirty="0">
                <a:solidFill>
                  <a:srgbClr val="663300"/>
                </a:solidFill>
                <a:latin typeface="Arial Black" pitchFamily="34" charset="0"/>
              </a:rPr>
              <a:t>oves</a:t>
            </a:r>
            <a:endParaRPr lang="cs-CZ" sz="3200" b="1" dirty="0">
              <a:solidFill>
                <a:srgbClr val="663300"/>
              </a:solidFill>
              <a:latin typeface="Arial Black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895850" y="3779838"/>
            <a:ext cx="2592388" cy="555625"/>
          </a:xfrm>
          <a:prstGeom prst="rect">
            <a:avLst/>
          </a:prstGeom>
          <a:solidFill>
            <a:srgbClr val="B082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 lIns="91430" tIns="45716" rIns="91430" bIns="45716">
            <a:spAutoFit/>
          </a:bodyPr>
          <a:lstStyle/>
          <a:p>
            <a:pPr algn="ctr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  <a:defRPr/>
            </a:pPr>
            <a:r>
              <a:rPr lang="cs-CZ" sz="3200" b="1" dirty="0">
                <a:solidFill>
                  <a:srgbClr val="CC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</a:rPr>
              <a:t>luskoviny</a:t>
            </a:r>
            <a:endParaRPr lang="cs-CZ" sz="3200" b="1" dirty="0">
              <a:solidFill>
                <a:srgbClr val="F9E98E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 Black" pitchFamily="34" charset="0"/>
            </a:endParaRPr>
          </a:p>
        </p:txBody>
      </p:sp>
      <p:sp>
        <p:nvSpPr>
          <p:cNvPr id="26" name="TextovéPole 25"/>
          <p:cNvSpPr txBox="1">
            <a:spLocks noChangeArrowheads="1"/>
          </p:cNvSpPr>
          <p:nvPr/>
        </p:nvSpPr>
        <p:spPr bwMode="auto">
          <a:xfrm>
            <a:off x="4824413" y="6227763"/>
            <a:ext cx="2592387" cy="612775"/>
          </a:xfrm>
          <a:prstGeom prst="rect">
            <a:avLst/>
          </a:prstGeom>
          <a:solidFill>
            <a:srgbClr val="B08200"/>
          </a:solidFill>
          <a:ln w="9525">
            <a:solidFill>
              <a:srgbClr val="BFBFBF"/>
            </a:solidFill>
            <a:miter lim="800000"/>
            <a:headEnd/>
            <a:tailEnd/>
          </a:ln>
        </p:spPr>
        <p:txBody>
          <a:bodyPr lIns="91430" tIns="45716" rIns="91430" bIns="45716">
            <a:spAutoFit/>
          </a:bodyPr>
          <a:lstStyle/>
          <a:p>
            <a:pPr algn="ctr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  <a:defRPr/>
            </a:pPr>
            <a:r>
              <a:rPr lang="cs-CZ" sz="3600" b="1" dirty="0">
                <a:solidFill>
                  <a:srgbClr val="CC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</a:rPr>
              <a:t>pícniny</a:t>
            </a:r>
            <a:endParaRPr lang="cs-CZ" sz="3600" b="1" dirty="0">
              <a:solidFill>
                <a:srgbClr val="F9E98E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 Black" pitchFamily="34" charset="0"/>
            </a:endParaRPr>
          </a:p>
        </p:txBody>
      </p:sp>
      <p:cxnSp>
        <p:nvCxnSpPr>
          <p:cNvPr id="32" name="Přímá spojovací šipka 31"/>
          <p:cNvCxnSpPr/>
          <p:nvPr/>
        </p:nvCxnSpPr>
        <p:spPr>
          <a:xfrm>
            <a:off x="2303463" y="2411413"/>
            <a:ext cx="2449512" cy="2881312"/>
          </a:xfrm>
          <a:prstGeom prst="straightConnector1">
            <a:avLst/>
          </a:prstGeom>
          <a:ln w="57150">
            <a:solidFill>
              <a:srgbClr val="CC99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šipka 33"/>
          <p:cNvCxnSpPr/>
          <p:nvPr/>
        </p:nvCxnSpPr>
        <p:spPr>
          <a:xfrm flipV="1">
            <a:off x="2879725" y="2627313"/>
            <a:ext cx="1800225" cy="936625"/>
          </a:xfrm>
          <a:prstGeom prst="straightConnector1">
            <a:avLst/>
          </a:prstGeom>
          <a:ln w="57150">
            <a:solidFill>
              <a:srgbClr val="CC99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šipka 35"/>
          <p:cNvCxnSpPr/>
          <p:nvPr/>
        </p:nvCxnSpPr>
        <p:spPr>
          <a:xfrm>
            <a:off x="2087563" y="4500563"/>
            <a:ext cx="2592387" cy="1800225"/>
          </a:xfrm>
          <a:prstGeom prst="straightConnector1">
            <a:avLst/>
          </a:prstGeom>
          <a:ln w="57150">
            <a:solidFill>
              <a:srgbClr val="CC99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šipka 37"/>
          <p:cNvCxnSpPr>
            <a:cxnSpLocks noChangeShapeType="1"/>
          </p:cNvCxnSpPr>
          <p:nvPr/>
        </p:nvCxnSpPr>
        <p:spPr bwMode="auto">
          <a:xfrm flipV="1">
            <a:off x="1944688" y="2916238"/>
            <a:ext cx="2663825" cy="2735262"/>
          </a:xfrm>
          <a:prstGeom prst="straightConnector1">
            <a:avLst/>
          </a:prstGeom>
          <a:noFill/>
          <a:ln w="57150" algn="ctr">
            <a:solidFill>
              <a:srgbClr val="CC9900"/>
            </a:solidFill>
            <a:round/>
            <a:headEnd/>
            <a:tailEnd type="arrow" w="med" len="med"/>
          </a:ln>
        </p:spPr>
      </p:cxnSp>
      <p:cxnSp>
        <p:nvCxnSpPr>
          <p:cNvPr id="40" name="Přímá spojovací šipka 39"/>
          <p:cNvCxnSpPr/>
          <p:nvPr/>
        </p:nvCxnSpPr>
        <p:spPr>
          <a:xfrm flipV="1">
            <a:off x="2376488" y="3924300"/>
            <a:ext cx="2376487" cy="2735263"/>
          </a:xfrm>
          <a:prstGeom prst="straightConnector1">
            <a:avLst/>
          </a:prstGeom>
          <a:ln w="57150">
            <a:solidFill>
              <a:srgbClr val="CC99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4895850" y="5075238"/>
            <a:ext cx="2592388" cy="550862"/>
          </a:xfrm>
          <a:prstGeom prst="rect">
            <a:avLst/>
          </a:prstGeom>
          <a:solidFill>
            <a:srgbClr val="B082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 lIns="91430" tIns="45716" rIns="91430" bIns="45716">
            <a:spAutoFit/>
          </a:bodyPr>
          <a:lstStyle/>
          <a:p>
            <a:pPr algn="ctr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  <a:defRPr/>
            </a:pPr>
            <a:r>
              <a:rPr lang="cs-CZ" sz="3200" b="1" dirty="0">
                <a:solidFill>
                  <a:srgbClr val="CC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</a:rPr>
              <a:t>okopaniny</a:t>
            </a:r>
            <a:endParaRPr lang="cs-CZ" sz="3200" b="1" dirty="0">
              <a:solidFill>
                <a:srgbClr val="F9E98E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 Black" pitchFamily="34" charset="0"/>
            </a:endParaRPr>
          </a:p>
        </p:txBody>
      </p:sp>
      <p:pic>
        <p:nvPicPr>
          <p:cNvPr id="27" name="Picture 15" descr="C:\Documents and Settings\Alena T\Local Settings\Temporary Internet Files\Content.IE5\R0IWH9L4\MC900193560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064500" y="1692275"/>
            <a:ext cx="1595438" cy="12954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481" name="Picture 1" descr="C:\Documents and Settings\Alena T\Local Settings\Temporary Internet Files\Content.IE5\T4LW47DQ\MC900436357[1]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 rot="14491573">
            <a:off x="7073900" y="2357438"/>
            <a:ext cx="1714500" cy="17145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9" name="Picture 12" descr="File:Avena fatua (3849804128)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704138" y="4859338"/>
            <a:ext cx="1512887" cy="1135062"/>
          </a:xfrm>
          <a:prstGeom prst="rect">
            <a:avLst/>
          </a:prstGeom>
          <a:ln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2" name="Picture 14" descr="C:\Documents and Settings\Alena T\Local Settings\Temporary Internet Files\Content.IE5\R0IWH9L4\MP900400566[1]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8569325" y="5849938"/>
            <a:ext cx="915988" cy="1146175"/>
          </a:xfrm>
          <a:prstGeom prst="rect">
            <a:avLst/>
          </a:prstGeom>
          <a:ln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8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3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7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000"/>
                            </p:stCondLst>
                            <p:childTnLst>
                              <p:par>
                                <p:cTn id="4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204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6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61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2000"/>
                            </p:stCondLst>
                            <p:childTnLst>
                              <p:par>
                                <p:cTn id="6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5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0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5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000"/>
                            </p:stCondLst>
                            <p:childTnLst>
                              <p:par>
                                <p:cTn id="7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9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4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89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2000"/>
                            </p:stCondLst>
                            <p:childTnLst>
                              <p:par>
                                <p:cTn id="9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3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6" grpId="0" animBg="1"/>
      <p:bldP spid="2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" name="Picture 10" descr="File:POL Hordeum z004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531225" y="3708400"/>
            <a:ext cx="1079500" cy="1439863"/>
          </a:xfrm>
          <a:prstGeom prst="rect">
            <a:avLst/>
          </a:prstGeom>
          <a:noFill/>
          <a:ln w="9525">
            <a:solidFill>
              <a:srgbClr val="D9D9D9"/>
            </a:solidFill>
            <a:miter lim="800000"/>
            <a:headEnd/>
            <a:tailEnd/>
          </a:ln>
          <a:effectLst>
            <a:outerShdw dist="139700" dir="2700000" algn="tl" rotWithShape="0">
              <a:srgbClr val="333333">
                <a:alpha val="64999"/>
              </a:srgbClr>
            </a:outerShdw>
          </a:effectLst>
        </p:spPr>
      </p:pic>
      <p:sp>
        <p:nvSpPr>
          <p:cNvPr id="16" name="TextovéPole 15"/>
          <p:cNvSpPr txBox="1"/>
          <p:nvPr/>
        </p:nvSpPr>
        <p:spPr>
          <a:xfrm>
            <a:off x="4895850" y="2411413"/>
            <a:ext cx="2592388" cy="612775"/>
          </a:xfrm>
          <a:prstGeom prst="rect">
            <a:avLst/>
          </a:prstGeom>
          <a:solidFill>
            <a:srgbClr val="B082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 lIns="91430" tIns="45716" rIns="91430" bIns="45716">
            <a:spAutoFit/>
          </a:bodyPr>
          <a:lstStyle/>
          <a:p>
            <a:pPr algn="ctr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  <a:defRPr/>
            </a:pPr>
            <a:r>
              <a:rPr lang="cs-CZ" sz="3600" b="1" dirty="0">
                <a:solidFill>
                  <a:srgbClr val="CC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</a:rPr>
              <a:t>obilniny</a:t>
            </a:r>
            <a:endParaRPr lang="cs-CZ" sz="3600" b="1" dirty="0">
              <a:solidFill>
                <a:srgbClr val="F9E98E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 Black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238" y="301625"/>
            <a:ext cx="9074150" cy="1533525"/>
          </a:xfrm>
          <a:solidFill>
            <a:srgbClr val="0080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>
            <a:normAutofit fontScale="90000"/>
          </a:bodyPr>
          <a:lstStyle/>
          <a:p>
            <a:pPr algn="ctr" eaLnBrk="1" hangingPunct="1">
              <a:defRPr/>
            </a:pPr>
            <a:r>
              <a:rPr lang="cs-CZ" sz="4600" dirty="0" smtClean="0">
                <a:solidFill>
                  <a:srgbClr val="FFC000"/>
                </a:solidFill>
                <a:latin typeface="Arial Black" pitchFamily="34" charset="0"/>
              </a:rPr>
              <a:t>Přiřaďte hospodářské plodiny                                k jednotlivým druhům.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503238" y="2195513"/>
            <a:ext cx="1657350" cy="555625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95000"/>
              </a:schemeClr>
            </a:solidFill>
          </a:ln>
        </p:spPr>
        <p:txBody>
          <a:bodyPr lIns="91430" tIns="45716" rIns="91430" bIns="45716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  <a:defRPr/>
            </a:pPr>
            <a:r>
              <a:rPr lang="cs-CZ" sz="3200" b="1" dirty="0">
                <a:solidFill>
                  <a:srgbClr val="663300"/>
                </a:solidFill>
                <a:latin typeface="Arial Black" pitchFamily="34" charset="0"/>
              </a:rPr>
              <a:t>čočka</a:t>
            </a:r>
            <a:endParaRPr lang="cs-CZ" sz="3200" b="1" dirty="0">
              <a:solidFill>
                <a:srgbClr val="663300"/>
              </a:solidFill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03238" y="3203575"/>
            <a:ext cx="1800225" cy="550863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95000"/>
              </a:schemeClr>
            </a:solidFill>
          </a:ln>
        </p:spPr>
        <p:txBody>
          <a:bodyPr lIns="91430" tIns="45716" rIns="91430" bIns="45716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  <a:defRPr/>
            </a:pPr>
            <a:r>
              <a:rPr lang="cs-CZ" sz="3200" b="1" dirty="0">
                <a:solidFill>
                  <a:srgbClr val="663300"/>
                </a:solidFill>
                <a:latin typeface="Arial Black" pitchFamily="34" charset="0"/>
              </a:rPr>
              <a:t>lipnice</a:t>
            </a:r>
            <a:endParaRPr lang="cs-CZ" sz="3200" b="1" dirty="0">
              <a:solidFill>
                <a:srgbClr val="663300"/>
              </a:solidFill>
              <a:latin typeface="Arial Black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03238" y="4284663"/>
            <a:ext cx="2016125" cy="550862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95000"/>
              </a:schemeClr>
            </a:solidFill>
          </a:ln>
        </p:spPr>
        <p:txBody>
          <a:bodyPr lIns="91430" tIns="45716" rIns="91430" bIns="45716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  <a:defRPr/>
            </a:pPr>
            <a:r>
              <a:rPr lang="cs-CZ" sz="3200" b="1" dirty="0">
                <a:solidFill>
                  <a:srgbClr val="663300"/>
                </a:solidFill>
                <a:latin typeface="Arial Black" pitchFamily="34" charset="0"/>
              </a:rPr>
              <a:t> ječmen</a:t>
            </a:r>
            <a:endParaRPr lang="cs-CZ" sz="3200" b="1" dirty="0">
              <a:solidFill>
                <a:srgbClr val="663300"/>
              </a:solidFill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03238" y="5508625"/>
            <a:ext cx="1152525" cy="555625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95000"/>
              </a:schemeClr>
            </a:solidFill>
          </a:ln>
        </p:spPr>
        <p:txBody>
          <a:bodyPr lIns="91430" tIns="45716" rIns="91430" bIns="45716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  <a:defRPr/>
            </a:pPr>
            <a:r>
              <a:rPr lang="cs-CZ" sz="3200" b="1" dirty="0">
                <a:solidFill>
                  <a:srgbClr val="663300"/>
                </a:solidFill>
                <a:latin typeface="Arial Black" pitchFamily="34" charset="0"/>
              </a:rPr>
              <a:t>sója</a:t>
            </a:r>
            <a:endParaRPr lang="cs-CZ" sz="3200" b="1" dirty="0">
              <a:solidFill>
                <a:srgbClr val="663300"/>
              </a:solidFill>
              <a:latin typeface="Arial Black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03238" y="6588125"/>
            <a:ext cx="2378075" cy="550863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solidFill>
              <a:schemeClr val="tx1">
                <a:lumMod val="95000"/>
              </a:schemeClr>
            </a:solidFill>
          </a:ln>
        </p:spPr>
        <p:txBody>
          <a:bodyPr lIns="91430" tIns="45716" rIns="91430" bIns="45716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  <a:defRPr/>
            </a:pPr>
            <a:r>
              <a:rPr lang="cs-CZ" sz="3200" b="1" dirty="0">
                <a:solidFill>
                  <a:srgbClr val="663300"/>
                </a:solidFill>
                <a:latin typeface="Arial Black" pitchFamily="34" charset="0"/>
              </a:rPr>
              <a:t>brambory</a:t>
            </a:r>
            <a:endParaRPr lang="cs-CZ" sz="3200" b="1" dirty="0">
              <a:solidFill>
                <a:srgbClr val="663300"/>
              </a:solidFill>
              <a:latin typeface="Arial Black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895850" y="3779838"/>
            <a:ext cx="2592388" cy="555625"/>
          </a:xfrm>
          <a:prstGeom prst="rect">
            <a:avLst/>
          </a:prstGeom>
          <a:solidFill>
            <a:srgbClr val="B082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 lIns="91430" tIns="45716" rIns="91430" bIns="45716">
            <a:spAutoFit/>
          </a:bodyPr>
          <a:lstStyle/>
          <a:p>
            <a:pPr algn="ctr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  <a:defRPr/>
            </a:pPr>
            <a:r>
              <a:rPr lang="cs-CZ" sz="3200" b="1" dirty="0">
                <a:solidFill>
                  <a:srgbClr val="CC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</a:rPr>
              <a:t>luskoviny</a:t>
            </a:r>
            <a:endParaRPr lang="cs-CZ" sz="3200" b="1" dirty="0">
              <a:solidFill>
                <a:srgbClr val="F9E98E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 Black" pitchFamily="34" charset="0"/>
            </a:endParaRPr>
          </a:p>
        </p:txBody>
      </p:sp>
      <p:sp>
        <p:nvSpPr>
          <p:cNvPr id="26" name="TextovéPole 25"/>
          <p:cNvSpPr txBox="1">
            <a:spLocks noChangeArrowheads="1"/>
          </p:cNvSpPr>
          <p:nvPr/>
        </p:nvSpPr>
        <p:spPr bwMode="auto">
          <a:xfrm>
            <a:off x="4824413" y="6227763"/>
            <a:ext cx="2592387" cy="612775"/>
          </a:xfrm>
          <a:prstGeom prst="rect">
            <a:avLst/>
          </a:prstGeom>
          <a:solidFill>
            <a:srgbClr val="B08200"/>
          </a:solidFill>
          <a:ln w="9525">
            <a:solidFill>
              <a:srgbClr val="BFBFBF"/>
            </a:solidFill>
            <a:miter lim="800000"/>
            <a:headEnd/>
            <a:tailEnd/>
          </a:ln>
        </p:spPr>
        <p:txBody>
          <a:bodyPr lIns="91430" tIns="45716" rIns="91430" bIns="45716">
            <a:spAutoFit/>
          </a:bodyPr>
          <a:lstStyle/>
          <a:p>
            <a:pPr algn="ctr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  <a:defRPr/>
            </a:pPr>
            <a:r>
              <a:rPr lang="cs-CZ" sz="3600" b="1" dirty="0">
                <a:solidFill>
                  <a:srgbClr val="CC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</a:rPr>
              <a:t>pícniny</a:t>
            </a:r>
            <a:endParaRPr lang="cs-CZ" sz="3600" b="1" dirty="0">
              <a:solidFill>
                <a:srgbClr val="F9E98E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 Black" pitchFamily="34" charset="0"/>
            </a:endParaRPr>
          </a:p>
        </p:txBody>
      </p:sp>
      <p:cxnSp>
        <p:nvCxnSpPr>
          <p:cNvPr id="32" name="Přímá spojovací šipka 31"/>
          <p:cNvCxnSpPr/>
          <p:nvPr/>
        </p:nvCxnSpPr>
        <p:spPr>
          <a:xfrm>
            <a:off x="2303463" y="2411413"/>
            <a:ext cx="2449512" cy="1512887"/>
          </a:xfrm>
          <a:prstGeom prst="straightConnector1">
            <a:avLst/>
          </a:prstGeom>
          <a:ln w="57150">
            <a:solidFill>
              <a:srgbClr val="CC99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šipka 33"/>
          <p:cNvCxnSpPr/>
          <p:nvPr/>
        </p:nvCxnSpPr>
        <p:spPr>
          <a:xfrm>
            <a:off x="2447925" y="3492500"/>
            <a:ext cx="2232025" cy="3024188"/>
          </a:xfrm>
          <a:prstGeom prst="straightConnector1">
            <a:avLst/>
          </a:prstGeom>
          <a:ln w="57150">
            <a:solidFill>
              <a:srgbClr val="CC99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šipka 35"/>
          <p:cNvCxnSpPr/>
          <p:nvPr/>
        </p:nvCxnSpPr>
        <p:spPr>
          <a:xfrm flipV="1">
            <a:off x="2592388" y="2700338"/>
            <a:ext cx="2087562" cy="1871662"/>
          </a:xfrm>
          <a:prstGeom prst="straightConnector1">
            <a:avLst/>
          </a:prstGeom>
          <a:ln w="57150">
            <a:solidFill>
              <a:srgbClr val="CC99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šipka 37"/>
          <p:cNvCxnSpPr>
            <a:cxnSpLocks noChangeShapeType="1"/>
          </p:cNvCxnSpPr>
          <p:nvPr/>
        </p:nvCxnSpPr>
        <p:spPr bwMode="auto">
          <a:xfrm flipV="1">
            <a:off x="1800225" y="4140200"/>
            <a:ext cx="2952750" cy="1655763"/>
          </a:xfrm>
          <a:prstGeom prst="straightConnector1">
            <a:avLst/>
          </a:prstGeom>
          <a:noFill/>
          <a:ln w="57150" algn="ctr">
            <a:solidFill>
              <a:srgbClr val="CC9900"/>
            </a:solidFill>
            <a:round/>
            <a:headEnd/>
            <a:tailEnd type="arrow" w="med" len="med"/>
          </a:ln>
        </p:spPr>
      </p:cxnSp>
      <p:cxnSp>
        <p:nvCxnSpPr>
          <p:cNvPr id="40" name="Přímá spojovací šipka 39"/>
          <p:cNvCxnSpPr/>
          <p:nvPr/>
        </p:nvCxnSpPr>
        <p:spPr>
          <a:xfrm flipV="1">
            <a:off x="3024188" y="5508625"/>
            <a:ext cx="1728787" cy="1223963"/>
          </a:xfrm>
          <a:prstGeom prst="straightConnector1">
            <a:avLst/>
          </a:prstGeom>
          <a:ln w="57150">
            <a:solidFill>
              <a:srgbClr val="CC99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4895850" y="5075238"/>
            <a:ext cx="2592388" cy="550862"/>
          </a:xfrm>
          <a:prstGeom prst="rect">
            <a:avLst/>
          </a:prstGeom>
          <a:solidFill>
            <a:srgbClr val="B082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 lIns="91430" tIns="45716" rIns="91430" bIns="45716">
            <a:spAutoFit/>
          </a:bodyPr>
          <a:lstStyle/>
          <a:p>
            <a:pPr algn="ctr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  <a:defRPr/>
            </a:pPr>
            <a:r>
              <a:rPr lang="cs-CZ" sz="3200" b="1" dirty="0">
                <a:solidFill>
                  <a:srgbClr val="CCFF99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</a:rPr>
              <a:t>okopaniny</a:t>
            </a:r>
            <a:endParaRPr lang="cs-CZ" sz="3200" b="1" dirty="0">
              <a:solidFill>
                <a:srgbClr val="F9E98E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 Black" pitchFamily="34" charset="0"/>
            </a:endParaRPr>
          </a:p>
        </p:txBody>
      </p:sp>
      <p:pic>
        <p:nvPicPr>
          <p:cNvPr id="46" name="Picture 18" descr="File:3 types of lentil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848600" y="1979613"/>
            <a:ext cx="1687513" cy="949325"/>
          </a:xfrm>
          <a:prstGeom prst="rect">
            <a:avLst/>
          </a:prstGeom>
          <a:ln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7" name="Picture 12" descr="File:Poa pratensis1.JPG"/>
          <p:cNvPicPr>
            <a:picLocks noChangeAspect="1" noChangeArrowheads="1"/>
          </p:cNvPicPr>
          <p:nvPr/>
        </p:nvPicPr>
        <p:blipFill>
          <a:blip r:embed="rId5">
            <a:lum bright="-10000"/>
          </a:blip>
          <a:srcRect/>
          <a:stretch>
            <a:fillRect/>
          </a:stretch>
        </p:blipFill>
        <p:spPr bwMode="auto">
          <a:xfrm>
            <a:off x="7561263" y="2987675"/>
            <a:ext cx="914400" cy="1223963"/>
          </a:xfrm>
          <a:prstGeom prst="rect">
            <a:avLst/>
          </a:prstGeom>
          <a:noFill/>
          <a:ln w="9525">
            <a:solidFill>
              <a:srgbClr val="D9D9D9"/>
            </a:solidFill>
            <a:miter lim="800000"/>
            <a:headEnd/>
            <a:tailEnd/>
          </a:ln>
          <a:effectLst>
            <a:outerShdw dist="139700" dir="2700000" algn="tl" rotWithShape="0">
              <a:srgbClr val="333333">
                <a:alpha val="64999"/>
              </a:srgbClr>
            </a:outerShdw>
          </a:effectLst>
        </p:spPr>
      </p:pic>
      <p:pic>
        <p:nvPicPr>
          <p:cNvPr id="49" name="Picture 20" descr="File:Trader joes edamame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632700" y="5075238"/>
            <a:ext cx="1666875" cy="1250950"/>
          </a:xfrm>
          <a:prstGeom prst="rect">
            <a:avLst/>
          </a:prstGeom>
          <a:ln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0" name="Picture 5" descr="C:\Documents and Settings\Alena T\Local Settings\Temporary Internet Files\Content.IE5\R0IWH9L4\MP900177942[1]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993063" y="6227763"/>
            <a:ext cx="1533525" cy="1022350"/>
          </a:xfrm>
          <a:prstGeom prst="rect">
            <a:avLst/>
          </a:prstGeom>
          <a:ln>
            <a:solidFill>
              <a:schemeClr val="tx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1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6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5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0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000"/>
                            </p:stCondLst>
                            <p:childTnLst>
                              <p:par>
                                <p:cTn id="4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9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4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3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68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000"/>
                            </p:stCondLst>
                            <p:childTnLst>
                              <p:par>
                                <p:cTn id="7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2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503238" y="2339975"/>
            <a:ext cx="1939925" cy="549275"/>
          </a:xfrm>
          <a:prstGeom prst="rect">
            <a:avLst/>
          </a:prstGeom>
          <a:solidFill>
            <a:srgbClr val="996633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  <a:defRPr/>
            </a:pPr>
            <a:r>
              <a:rPr lang="cs-CZ" sz="3200" b="1" dirty="0">
                <a:solidFill>
                  <a:srgbClr val="D9D9D9"/>
                </a:solidFill>
                <a:latin typeface="Arial Black" pitchFamily="34" charset="0"/>
              </a:rPr>
              <a:t>obilniny</a:t>
            </a:r>
            <a:endParaRPr lang="cs-CZ" sz="3200" b="1" dirty="0">
              <a:solidFill>
                <a:srgbClr val="D9D9D9"/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03238" y="3563938"/>
            <a:ext cx="2276475" cy="550862"/>
          </a:xfrm>
          <a:prstGeom prst="rect">
            <a:avLst/>
          </a:prstGeom>
          <a:solidFill>
            <a:srgbClr val="996633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  <a:defRPr/>
            </a:pPr>
            <a:r>
              <a:rPr lang="cs-CZ" sz="3200" b="1" dirty="0">
                <a:solidFill>
                  <a:srgbClr val="D9D9D9"/>
                </a:solidFill>
                <a:latin typeface="Arial Black" pitchFamily="34" charset="0"/>
              </a:rPr>
              <a:t>luskoviny</a:t>
            </a:r>
            <a:endParaRPr lang="cs-CZ" sz="3200" b="1" dirty="0">
              <a:solidFill>
                <a:srgbClr val="D9D9D9"/>
              </a:solidFill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03238" y="4932363"/>
            <a:ext cx="2476500" cy="549275"/>
          </a:xfrm>
          <a:prstGeom prst="rect">
            <a:avLst/>
          </a:prstGeom>
          <a:solidFill>
            <a:srgbClr val="996633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  <a:defRPr/>
            </a:pPr>
            <a:r>
              <a:rPr lang="cs-CZ" sz="3200" b="1" dirty="0">
                <a:solidFill>
                  <a:srgbClr val="D9D9D9"/>
                </a:solidFill>
                <a:latin typeface="Arial Black" pitchFamily="34" charset="0"/>
              </a:rPr>
              <a:t>okopaniny</a:t>
            </a:r>
            <a:endParaRPr lang="cs-CZ" sz="3200" b="1" dirty="0">
              <a:solidFill>
                <a:srgbClr val="D9D9D9"/>
              </a:solidFill>
              <a:latin typeface="Arial Black" pitchFamily="34" charset="0"/>
            </a:endParaRPr>
          </a:p>
        </p:txBody>
      </p:sp>
      <p:sp>
        <p:nvSpPr>
          <p:cNvPr id="22" name="Šipka doprava 21"/>
          <p:cNvSpPr/>
          <p:nvPr/>
        </p:nvSpPr>
        <p:spPr>
          <a:xfrm>
            <a:off x="2663825" y="2484438"/>
            <a:ext cx="936625" cy="360362"/>
          </a:xfrm>
          <a:prstGeom prst="rightArrow">
            <a:avLst/>
          </a:prstGeom>
          <a:solidFill>
            <a:srgbClr val="663300"/>
          </a:solidFill>
          <a:ln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/>
          </a:p>
        </p:txBody>
      </p:sp>
      <p:sp>
        <p:nvSpPr>
          <p:cNvPr id="23" name="Šipka doprava 22"/>
          <p:cNvSpPr/>
          <p:nvPr/>
        </p:nvSpPr>
        <p:spPr>
          <a:xfrm>
            <a:off x="3024188" y="3635375"/>
            <a:ext cx="1944687" cy="360363"/>
          </a:xfrm>
          <a:prstGeom prst="rightArrow">
            <a:avLst/>
          </a:prstGeom>
          <a:solidFill>
            <a:srgbClr val="663300"/>
          </a:solidFill>
          <a:ln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/>
          </a:p>
        </p:txBody>
      </p:sp>
      <p:sp>
        <p:nvSpPr>
          <p:cNvPr id="25" name="Šipka doprava 24"/>
          <p:cNvSpPr/>
          <p:nvPr/>
        </p:nvSpPr>
        <p:spPr>
          <a:xfrm>
            <a:off x="3240088" y="5003800"/>
            <a:ext cx="1008062" cy="358775"/>
          </a:xfrm>
          <a:prstGeom prst="rightArrow">
            <a:avLst/>
          </a:prstGeom>
          <a:solidFill>
            <a:srgbClr val="663300"/>
          </a:solidFill>
          <a:ln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503238" y="6300788"/>
            <a:ext cx="1804987" cy="549275"/>
          </a:xfrm>
          <a:prstGeom prst="rect">
            <a:avLst/>
          </a:prstGeom>
          <a:solidFill>
            <a:srgbClr val="996633"/>
          </a:solidFill>
          <a:ln>
            <a:solidFill>
              <a:schemeClr val="tx1">
                <a:lumMod val="85000"/>
              </a:schemeClr>
            </a:solidFill>
          </a:ln>
        </p:spPr>
        <p:txBody>
          <a:bodyPr wrap="none" lIns="91430" tIns="45716" rIns="91430" bIns="45716">
            <a:spAutoFit/>
          </a:bodyPr>
          <a:lstStyle/>
          <a:p>
            <a:pPr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8" charset="0"/>
              <a:buNone/>
              <a:defRPr/>
            </a:pPr>
            <a:r>
              <a:rPr lang="cs-CZ" sz="3200" b="1" dirty="0">
                <a:solidFill>
                  <a:srgbClr val="D9D9D9"/>
                </a:solidFill>
                <a:latin typeface="Arial Black" pitchFamily="34" charset="0"/>
              </a:rPr>
              <a:t>pícniny</a:t>
            </a:r>
            <a:endParaRPr lang="cs-CZ" sz="3200" b="1" dirty="0">
              <a:solidFill>
                <a:srgbClr val="D9D9D9"/>
              </a:solidFill>
              <a:latin typeface="Arial Black" pitchFamily="34" charset="0"/>
            </a:endParaRPr>
          </a:p>
        </p:txBody>
      </p:sp>
      <p:sp>
        <p:nvSpPr>
          <p:cNvPr id="14" name="Šipka doprava 13"/>
          <p:cNvSpPr/>
          <p:nvPr/>
        </p:nvSpPr>
        <p:spPr>
          <a:xfrm>
            <a:off x="2592388" y="6443663"/>
            <a:ext cx="1584325" cy="360362"/>
          </a:xfrm>
          <a:prstGeom prst="rightArrow">
            <a:avLst/>
          </a:prstGeom>
          <a:solidFill>
            <a:srgbClr val="663300"/>
          </a:solidFill>
          <a:ln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endParaRPr lang="cs-CZ"/>
          </a:p>
        </p:txBody>
      </p:sp>
      <p:sp>
        <p:nvSpPr>
          <p:cNvPr id="16" name="Nadpis 1"/>
          <p:cNvSpPr>
            <a:spLocks noGrp="1"/>
          </p:cNvSpPr>
          <p:nvPr>
            <p:ph type="title"/>
          </p:nvPr>
        </p:nvSpPr>
        <p:spPr>
          <a:xfrm>
            <a:off x="287338" y="301625"/>
            <a:ext cx="9505950" cy="1533525"/>
          </a:xfrm>
          <a:solidFill>
            <a:srgbClr val="008000"/>
          </a:solidFill>
          <a:ln>
            <a:solidFill>
              <a:schemeClr val="tx1">
                <a:lumMod val="75000"/>
              </a:schemeClr>
            </a:solidFill>
          </a:ln>
        </p:spPr>
        <p:txBody>
          <a:bodyPr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dirty="0" smtClean="0">
                <a:solidFill>
                  <a:srgbClr val="FFC000"/>
                </a:solidFill>
                <a:latin typeface="Arial Black" pitchFamily="34" charset="0"/>
              </a:rPr>
              <a:t>K čemu se používají hospodářské plodiny?</a:t>
            </a:r>
            <a:endParaRPr lang="cs-CZ" sz="48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44913" y="2339975"/>
            <a:ext cx="3527425" cy="492125"/>
          </a:xfrm>
          <a:prstGeom prst="rect">
            <a:avLst/>
          </a:prstGeom>
          <a:noFill/>
        </p:spPr>
        <p:txBody>
          <a:bodyPr lIns="91430" tIns="45716" rIns="91430" bIns="45716"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2800" b="1" dirty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n-cs"/>
              </a:rPr>
              <a:t>na výrobu mouky…</a:t>
            </a:r>
            <a:endParaRPr lang="cs-CZ" sz="2800" b="1" dirty="0">
              <a:solidFill>
                <a:srgbClr val="CCFF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+mn-cs"/>
            </a:endParaRPr>
          </a:p>
        </p:txBody>
      </p:sp>
      <p:pic>
        <p:nvPicPr>
          <p:cNvPr id="43013" name="Picture 5" descr="C:\Documents and Settings\Alena T\Local Settings\Temporary Internet Files\Content.IE5\T4LW47DQ\MC90041045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064500" y="1763713"/>
            <a:ext cx="1498600" cy="17145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0" name="TextovéPole 19"/>
          <p:cNvSpPr txBox="1"/>
          <p:nvPr/>
        </p:nvSpPr>
        <p:spPr>
          <a:xfrm>
            <a:off x="5184775" y="3563938"/>
            <a:ext cx="1511300" cy="493712"/>
          </a:xfrm>
          <a:prstGeom prst="rect">
            <a:avLst/>
          </a:prstGeom>
          <a:noFill/>
        </p:spPr>
        <p:txBody>
          <a:bodyPr lIns="91430" tIns="45716" rIns="91430" bIns="45716"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2800" b="1" dirty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n-cs"/>
              </a:rPr>
              <a:t>jídlo…</a:t>
            </a:r>
            <a:endParaRPr lang="cs-CZ" sz="2800" b="1" dirty="0">
              <a:solidFill>
                <a:srgbClr val="CCFF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+mn-cs"/>
            </a:endParaRPr>
          </a:p>
        </p:txBody>
      </p:sp>
      <p:pic>
        <p:nvPicPr>
          <p:cNvPr id="43015" name="Picture 7" descr="C:\Documents and Settings\Alena T\Local Settings\Temporary Internet Files\Content.IE5\T4LW47DQ\MC90005546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264275" y="2916238"/>
            <a:ext cx="1512888" cy="174783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4" name="TextovéPole 23"/>
          <p:cNvSpPr txBox="1"/>
          <p:nvPr/>
        </p:nvSpPr>
        <p:spPr>
          <a:xfrm>
            <a:off x="4319588" y="4932363"/>
            <a:ext cx="3529012" cy="893762"/>
          </a:xfrm>
          <a:prstGeom prst="rect">
            <a:avLst/>
          </a:prstGeom>
          <a:noFill/>
        </p:spPr>
        <p:txBody>
          <a:bodyPr lIns="91430" tIns="45716" rIns="91430" bIns="45716"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2800" b="1" dirty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n-cs"/>
              </a:rPr>
              <a:t>na výrobu cukru, jídlo…</a:t>
            </a:r>
            <a:endParaRPr lang="cs-CZ" sz="2800" b="1" dirty="0">
              <a:solidFill>
                <a:srgbClr val="CCFF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+mn-cs"/>
            </a:endParaRPr>
          </a:p>
        </p:txBody>
      </p:sp>
      <p:pic>
        <p:nvPicPr>
          <p:cNvPr id="43018" name="Picture 10" descr="C:\Documents and Settings\Alena T\Local Settings\Temporary Internet Files\Content.IE5\PZRAJRNI\MC900300049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985000" y="4716463"/>
            <a:ext cx="1727200" cy="14065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6" name="TextovéPole 25"/>
          <p:cNvSpPr txBox="1"/>
          <p:nvPr/>
        </p:nvSpPr>
        <p:spPr>
          <a:xfrm>
            <a:off x="4319588" y="6372225"/>
            <a:ext cx="2881312" cy="893763"/>
          </a:xfrm>
          <a:prstGeom prst="rect">
            <a:avLst/>
          </a:prstGeom>
          <a:noFill/>
        </p:spPr>
        <p:txBody>
          <a:bodyPr lIns="91430" tIns="45716" rIns="91430" bIns="45716">
            <a:spAutoFit/>
          </a:bodyPr>
          <a:lstStyle/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2800" b="1" dirty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n-cs"/>
              </a:rPr>
              <a:t>krmivo </a:t>
            </a:r>
          </a:p>
          <a:p>
            <a:pPr defTabSz="449123" hangingPunct="0">
              <a:lnSpc>
                <a:spcPct val="93000"/>
              </a:lnSpc>
              <a:buClr>
                <a:srgbClr val="000000"/>
              </a:buClr>
              <a:buSzPct val="100000"/>
              <a:buFont typeface="Times New Roman" pitchFamily="16" charset="0"/>
              <a:buNone/>
              <a:defRPr/>
            </a:pPr>
            <a:r>
              <a:rPr lang="cs-CZ" sz="2800" b="1" dirty="0">
                <a:solidFill>
                  <a:srgbClr val="CCFF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n-cs"/>
              </a:rPr>
              <a:t>pro zvířata</a:t>
            </a:r>
            <a:endParaRPr lang="cs-CZ" sz="2800" b="1" dirty="0">
              <a:solidFill>
                <a:srgbClr val="CCFF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+mn-cs"/>
            </a:endParaRPr>
          </a:p>
        </p:txBody>
      </p:sp>
      <p:pic>
        <p:nvPicPr>
          <p:cNvPr id="43026" name="Picture 18" descr="C:\Documents and Settings\Alena T\Local Settings\Temporary Internet Files\Content.IE5\R0IWH9L4\MC900231324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632700" y="6011863"/>
            <a:ext cx="2016125" cy="13684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000"/>
                            </p:stCondLst>
                            <p:childTnLst>
                              <p:par>
                                <p:cTn id="1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430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1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4000"/>
                            </p:stCondLst>
                            <p:childTnLst>
                              <p:par>
                                <p:cTn id="3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430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0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000"/>
                            </p:stCondLst>
                            <p:childTnLst>
                              <p:par>
                                <p:cTn id="52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4000"/>
                            </p:stCondLst>
                            <p:childTnLst>
                              <p:par>
                                <p:cTn id="5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2000"/>
                                        <p:tgtEl>
                                          <p:spTgt spid="430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6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2000"/>
                            </p:stCondLst>
                            <p:childTnLst>
                              <p:par>
                                <p:cTn id="71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4000"/>
                            </p:stCondLst>
                            <p:childTnLst>
                              <p:par>
                                <p:cTn id="7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8" dur="2000"/>
                                        <p:tgtEl>
                                          <p:spTgt spid="43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22" grpId="0" animBg="1"/>
      <p:bldP spid="23" grpId="0" animBg="1"/>
      <p:bldP spid="25" grpId="0" animBg="1"/>
      <p:bldP spid="13" grpId="0" animBg="1"/>
      <p:bldP spid="14" grpId="0" animBg="1"/>
      <p:bldP spid="17" grpId="0"/>
      <p:bldP spid="20" grpId="0"/>
      <p:bldP spid="24" grpId="0"/>
      <p:bldP spid="2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03238" y="466725"/>
            <a:ext cx="9074150" cy="8648700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b="1" dirty="0">
                <a:solidFill>
                  <a:schemeClr val="bg1">
                    <a:lumMod val="85000"/>
                  </a:schemeClr>
                </a:solidFill>
              </a:rPr>
              <a:t>Zdroje: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b="1" dirty="0">
              <a:solidFill>
                <a:schemeClr val="bg1">
                  <a:lumMod val="85000"/>
                </a:schemeClr>
              </a:solidFill>
            </a:endParaRPr>
          </a:p>
          <a:p>
            <a:pPr marL="342900" indent="-34290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>
                <a:solidFill>
                  <a:schemeClr val="tx1">
                    <a:lumMod val="85000"/>
                  </a:schemeClr>
                </a:solidFill>
              </a:rPr>
              <a:t>Učebnice: ŠTIKOVÁ, Věra. </a:t>
            </a:r>
            <a:r>
              <a:rPr lang="cs-CZ" i="1" dirty="0">
                <a:solidFill>
                  <a:schemeClr val="tx1">
                    <a:lumMod val="85000"/>
                  </a:schemeClr>
                </a:solidFill>
              </a:rPr>
              <a:t>Prvouka 3</a:t>
            </a:r>
            <a:r>
              <a:rPr lang="cs-CZ" dirty="0">
                <a:solidFill>
                  <a:schemeClr val="tx1">
                    <a:lumMod val="85000"/>
                  </a:schemeClr>
                </a:solidFill>
              </a:rPr>
              <a:t>. Brno: Nová škola, s.</a:t>
            </a:r>
            <a:r>
              <a:rPr lang="cs-CZ" dirty="0" err="1">
                <a:solidFill>
                  <a:schemeClr val="tx1">
                    <a:lumMod val="85000"/>
                  </a:schemeClr>
                </a:solidFill>
              </a:rPr>
              <a:t>r.o</a:t>
            </a:r>
            <a:r>
              <a:rPr lang="cs-CZ" dirty="0">
                <a:solidFill>
                  <a:schemeClr val="tx1">
                    <a:lumMod val="85000"/>
                  </a:schemeClr>
                </a:solidFill>
              </a:rPr>
              <a:t>, 2011, ISBN 978-80-7289-256-3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b="1" dirty="0">
                <a:solidFill>
                  <a:schemeClr val="bg1">
                    <a:lumMod val="85000"/>
                  </a:schemeClr>
                </a:solidFill>
              </a:rPr>
              <a:t>Obrázky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1400" b="1" dirty="0">
                <a:solidFill>
                  <a:schemeClr val="tx1">
                    <a:lumMod val="85000"/>
                  </a:schemeClr>
                </a:solidFill>
              </a:rPr>
              <a:t>Ječmen - </a:t>
            </a:r>
            <a:r>
              <a:rPr lang="cs-CZ" sz="1400" dirty="0">
                <a:solidFill>
                  <a:schemeClr val="tx1">
                    <a:lumMod val="85000"/>
                  </a:schemeClr>
                </a:solidFill>
              </a:rPr>
              <a:t>ALINA ZIENOWICZ. </a:t>
            </a:r>
            <a:r>
              <a:rPr lang="cs-CZ" sz="1400" i="1" dirty="0" err="1">
                <a:solidFill>
                  <a:schemeClr val="tx1">
                    <a:lumMod val="85000"/>
                  </a:schemeClr>
                </a:solidFill>
              </a:rPr>
              <a:t>Wikipedia.cz</a:t>
            </a:r>
            <a:r>
              <a:rPr lang="cs-CZ" sz="1400" dirty="0">
                <a:solidFill>
                  <a:schemeClr val="tx1">
                    <a:lumMod val="85000"/>
                  </a:schemeClr>
                </a:solidFill>
              </a:rPr>
              <a:t> [online]. [cit. 23.3.2013]. Dostupný na WWW: </a:t>
            </a:r>
            <a:r>
              <a:rPr lang="cs-CZ" sz="1400" dirty="0">
                <a:solidFill>
                  <a:schemeClr val="tx1">
                    <a:lumMod val="85000"/>
                  </a:schemeClr>
                </a:solidFill>
                <a:hlinkClick r:id="rId2"/>
              </a:rPr>
              <a:t>http://upload.wikimedia.org/wikipedia/commons/3/30/POL_Hordeum_z004.JPG?uselang=cs</a:t>
            </a:r>
            <a:endParaRPr lang="cs-CZ" sz="1400" dirty="0">
              <a:solidFill>
                <a:schemeClr val="tx1">
                  <a:lumMod val="8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1400" dirty="0">
                <a:solidFill>
                  <a:schemeClr val="tx1">
                    <a:lumMod val="85000"/>
                  </a:schemeClr>
                </a:solidFill>
              </a:rPr>
              <a:t>MATT LAVIN. </a:t>
            </a:r>
            <a:r>
              <a:rPr lang="cs-CZ" sz="1400" i="1" dirty="0" err="1">
                <a:solidFill>
                  <a:schemeClr val="tx1">
                    <a:lumMod val="85000"/>
                  </a:schemeClr>
                </a:solidFill>
              </a:rPr>
              <a:t>Wikipedia.cz</a:t>
            </a:r>
            <a:r>
              <a:rPr lang="cs-CZ" sz="1400" dirty="0">
                <a:solidFill>
                  <a:schemeClr val="tx1">
                    <a:lumMod val="85000"/>
                  </a:schemeClr>
                </a:solidFill>
              </a:rPr>
              <a:t> [online]. [cit. 23.3.2013]. Dostupný na WWW: </a:t>
            </a:r>
            <a:r>
              <a:rPr lang="cs-CZ" sz="1400" dirty="0">
                <a:solidFill>
                  <a:schemeClr val="tx1">
                    <a:lumMod val="85000"/>
                  </a:schemeClr>
                </a:solidFill>
                <a:hlinkClick r:id="rId3"/>
              </a:rPr>
              <a:t>http://upload.wikimedia.org/wikipedia/commons/b/bb/Avena_fatua_%283849804128%29.jpg?uselang=cs</a:t>
            </a:r>
            <a:endParaRPr lang="cs-CZ" sz="1400" dirty="0">
              <a:solidFill>
                <a:schemeClr val="tx1">
                  <a:lumMod val="85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1400" b="1" dirty="0">
                <a:solidFill>
                  <a:schemeClr val="tx1">
                    <a:lumMod val="85000"/>
                  </a:schemeClr>
                </a:solidFill>
              </a:rPr>
              <a:t>Oves - </a:t>
            </a:r>
            <a:r>
              <a:rPr lang="cs-CZ" sz="1400" dirty="0"/>
              <a:t>MATT LAVIN. </a:t>
            </a:r>
            <a:r>
              <a:rPr lang="cs-CZ" sz="1400" i="1" dirty="0" err="1"/>
              <a:t>Wikipedia.cz</a:t>
            </a:r>
            <a:r>
              <a:rPr lang="cs-CZ" sz="1400" dirty="0"/>
              <a:t> [online]. [cit. 23.3.2013]. Dostupný na WWW: </a:t>
            </a:r>
            <a:r>
              <a:rPr lang="cs-CZ" sz="1400" dirty="0">
                <a:hlinkClick r:id="rId3"/>
              </a:rPr>
              <a:t>http://upload.wikimedia.org/wikipedia/commons/b/bb/Avena_fatua_%283849804128%29.jpg?uselang=cs</a:t>
            </a:r>
            <a:endParaRPr lang="cs-CZ" sz="1400" dirty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1400" dirty="0"/>
              <a:t>Rýže - DALGIAL. </a:t>
            </a:r>
            <a:r>
              <a:rPr lang="cs-CZ" sz="1400" i="1" dirty="0" err="1"/>
              <a:t>Wikipedia.cz</a:t>
            </a:r>
            <a:r>
              <a:rPr lang="cs-CZ" sz="1400" dirty="0"/>
              <a:t> [online]. [cit. 23.3.2013]. Dostupný na WWW: </a:t>
            </a:r>
            <a:r>
              <a:rPr lang="cs-CZ" sz="1400" dirty="0">
                <a:hlinkClick r:id="rId4"/>
              </a:rPr>
              <a:t>http://upload.wikimedia.org/wikipedia/commons/c/c8/Oryza_sativa.JPG?uselang=cs</a:t>
            </a:r>
            <a:endParaRPr lang="cs-CZ" sz="1400" dirty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1400" dirty="0"/>
              <a:t>Hrách - RASBAK. </a:t>
            </a:r>
            <a:r>
              <a:rPr lang="cs-CZ" sz="1400" i="1" dirty="0" err="1"/>
              <a:t>Wikipedia.cz</a:t>
            </a:r>
            <a:r>
              <a:rPr lang="cs-CZ" sz="1400" dirty="0"/>
              <a:t> [online]. [cit. 23.3.2013]. Dostupný na WWW: </a:t>
            </a:r>
            <a:r>
              <a:rPr lang="cs-CZ" sz="1400" dirty="0">
                <a:hlinkClick r:id="rId5"/>
              </a:rPr>
              <a:t>http://upload.wikimedia.org/wikipedia/commons/b/bc/Doperwt_rijserwt_peulen_Pisum_sativum.jpg</a:t>
            </a:r>
            <a:endParaRPr lang="cs-CZ" sz="1400" dirty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1400" dirty="0"/>
              <a:t>Fazol - SNIJBOON PEULEN. </a:t>
            </a:r>
            <a:r>
              <a:rPr lang="cs-CZ" sz="1400" i="1" dirty="0" err="1"/>
              <a:t>Wikipedia.cz</a:t>
            </a:r>
            <a:r>
              <a:rPr lang="cs-CZ" sz="1400" dirty="0"/>
              <a:t> [online]. [cit. 23.3.2013]. Dostupný na WWW: </a:t>
            </a:r>
            <a:r>
              <a:rPr lang="cs-CZ" sz="1400" dirty="0">
                <a:hlinkClick r:id="rId6"/>
              </a:rPr>
              <a:t>http://upload.wikimedia.org/wikipedia/commons/c/ca/Snijboon_peulen_Phaseolus_vulgaris.jpg</a:t>
            </a:r>
            <a:endParaRPr lang="cs-CZ" sz="1400" dirty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1400" dirty="0"/>
              <a:t>Čočka – rostlina - DAVID MONNIAUX. </a:t>
            </a:r>
            <a:r>
              <a:rPr lang="cs-CZ" sz="1400" i="1" dirty="0" err="1"/>
              <a:t>Wikipedia.cz</a:t>
            </a:r>
            <a:r>
              <a:rPr lang="cs-CZ" sz="1400" dirty="0"/>
              <a:t> [online]. [cit. 23.3.2013]. Dostupný na WWW: </a:t>
            </a:r>
            <a:r>
              <a:rPr lang="cs-CZ" sz="1400" dirty="0">
                <a:hlinkClick r:id="rId7"/>
              </a:rPr>
              <a:t>http://upload.wikimedia.org/wikipedia/commons/3/31/Mafate_Marla_lentils_dsc00647.jpg?uselang=cs</a:t>
            </a:r>
            <a:endParaRPr lang="cs-CZ" sz="1400" dirty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1400" dirty="0"/>
              <a:t>Čočka - JUSTINC. </a:t>
            </a:r>
            <a:r>
              <a:rPr lang="cs-CZ" sz="1400" i="1" dirty="0" err="1"/>
              <a:t>Wikipedia.cz</a:t>
            </a:r>
            <a:r>
              <a:rPr lang="cs-CZ" sz="1400" dirty="0"/>
              <a:t> [online]. [cit. 23.3.2013]. Dostupný na WWW: </a:t>
            </a:r>
            <a:r>
              <a:rPr lang="cs-CZ" sz="1400" dirty="0">
                <a:hlinkClick r:id="rId8"/>
              </a:rPr>
              <a:t>http://upload.wikimedia.org/wikipedia/commons/d/da/3_types_of_lentil.jpg?uselang=cs</a:t>
            </a:r>
            <a:endParaRPr lang="cs-CZ" sz="1400" dirty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1400" dirty="0"/>
              <a:t>Sója – rostlina - AGRONOM. </a:t>
            </a:r>
            <a:r>
              <a:rPr lang="cs-CZ" sz="1400" i="1" dirty="0" err="1"/>
              <a:t>Wikipedia.cz</a:t>
            </a:r>
            <a:r>
              <a:rPr lang="cs-CZ" sz="1400" dirty="0"/>
              <a:t> [online]. [cit. 23.3.2013]. Dostupný na WWW: </a:t>
            </a:r>
            <a:r>
              <a:rPr lang="cs-CZ" sz="1400" dirty="0">
                <a:hlinkClick r:id="rId9"/>
              </a:rPr>
              <a:t>http://upload.wikimedia.org/wikipedia/commons/f/f6/Ro%C5%9Blina_soji.JPG?uselang=cs</a:t>
            </a:r>
            <a:endParaRPr lang="cs-CZ" sz="1400" dirty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1400" dirty="0"/>
              <a:t>Sója - COOLFOX. </a:t>
            </a:r>
            <a:r>
              <a:rPr lang="cs-CZ" sz="1400" i="1" dirty="0" err="1"/>
              <a:t>Wikipedia.cz</a:t>
            </a:r>
            <a:r>
              <a:rPr lang="cs-CZ" sz="1400" dirty="0"/>
              <a:t> [online]. [cit. 23.3.2013]. Dostupný na WWW: </a:t>
            </a:r>
            <a:r>
              <a:rPr lang="cs-CZ" sz="1400" dirty="0">
                <a:hlinkClick r:id="rId10"/>
              </a:rPr>
              <a:t>http://upload.wikimedia.org/wikipedia/commons/7/7e/Trader_joes_edamame.jpg?uselang=cs</a:t>
            </a:r>
            <a:endParaRPr lang="cs-CZ" sz="1400" dirty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1400" dirty="0"/>
              <a:t>Cukrová řepa – rostlina - MARKUSHAGENLOCHER. </a:t>
            </a:r>
            <a:r>
              <a:rPr lang="cs-CZ" sz="1400" i="1" dirty="0" err="1"/>
              <a:t>Wikipedia.cz</a:t>
            </a:r>
            <a:r>
              <a:rPr lang="cs-CZ" sz="1400" dirty="0"/>
              <a:t> [online]. [cit. 23.3.2013]. Dostupný na WWW: </a:t>
            </a:r>
            <a:r>
              <a:rPr lang="cs-CZ" sz="1400" dirty="0">
                <a:hlinkClick r:id="rId11"/>
              </a:rPr>
              <a:t>http://upload.wikimedia.org/wikipedia/commons/4/43/Zuckerr%C3%BCbe.jpg</a:t>
            </a:r>
            <a:endParaRPr lang="cs-CZ" sz="1400" dirty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1400" dirty="0"/>
              <a:t>Lilek brambor - KALLERNA. </a:t>
            </a:r>
            <a:r>
              <a:rPr lang="cs-CZ" sz="1400" i="1" dirty="0" err="1"/>
              <a:t>Wikipedia.cz</a:t>
            </a:r>
            <a:r>
              <a:rPr lang="cs-CZ" sz="1400" dirty="0"/>
              <a:t> [online]. [cit. 23.3.2013]. Dostupný na WWW: </a:t>
            </a:r>
            <a:r>
              <a:rPr lang="cs-CZ" sz="1400" dirty="0">
                <a:hlinkClick r:id="rId12"/>
              </a:rPr>
              <a:t>http://upload.wikimedia.org/wikipedia/commons/8/82/Perunapelto_Nakkila.JPG?uselang=cs</a:t>
            </a:r>
            <a:endParaRPr lang="cs-CZ" sz="1400" dirty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1400" dirty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1400" dirty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1400" dirty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1400" dirty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1400" dirty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1400" dirty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1400" dirty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1400" b="1" dirty="0">
              <a:solidFill>
                <a:schemeClr val="bg1">
                  <a:lumMod val="8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03238" y="466725"/>
            <a:ext cx="9074150" cy="6680200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b="1" dirty="0">
                <a:solidFill>
                  <a:schemeClr val="bg1">
                    <a:lumMod val="85000"/>
                  </a:schemeClr>
                </a:solidFill>
              </a:rPr>
              <a:t>Obrázky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1400" b="1" dirty="0">
                <a:solidFill>
                  <a:schemeClr val="tx1">
                    <a:lumMod val="85000"/>
                  </a:schemeClr>
                </a:solidFill>
              </a:rPr>
              <a:t>Řepa červená - </a:t>
            </a:r>
            <a:r>
              <a:rPr lang="cs-CZ" sz="1400" dirty="0"/>
              <a:t>BÖHRINGER FRIEDRICH. </a:t>
            </a:r>
            <a:r>
              <a:rPr lang="cs-CZ" sz="1400" i="1" dirty="0" err="1"/>
              <a:t>Wikipedia.cz</a:t>
            </a:r>
            <a:r>
              <a:rPr lang="cs-CZ" sz="1400" dirty="0"/>
              <a:t> [online]. [cit. 23.3.2013]. Dostupný na WWW: </a:t>
            </a:r>
            <a:r>
              <a:rPr lang="cs-CZ" sz="1400" dirty="0">
                <a:hlinkClick r:id="rId2"/>
              </a:rPr>
              <a:t>http://upload.wikimedia.org/wikipedia/commons/4/41/Beta_vulgaris_subsp._vulgaris_var._conditiva%2C_Rote_R%C3%BCbe.JPG</a:t>
            </a:r>
            <a:endParaRPr lang="cs-CZ" sz="1400" dirty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1400" dirty="0"/>
              <a:t>Melouny - STEVE EVANS. </a:t>
            </a:r>
            <a:r>
              <a:rPr lang="cs-CZ" sz="1400" i="1" dirty="0" err="1"/>
              <a:t>Wikipedia.cz</a:t>
            </a:r>
            <a:r>
              <a:rPr lang="cs-CZ" sz="1400" dirty="0"/>
              <a:t> [online]. [cit. 23.3.2013]. Dostupný na WWW: </a:t>
            </a:r>
            <a:r>
              <a:rPr lang="cs-CZ" sz="1400" dirty="0">
                <a:hlinkClick r:id="rId3"/>
              </a:rPr>
              <a:t>http://upload.wikimedia.org/wikipedia/commons/4/40/Watermelons.jpg</a:t>
            </a:r>
            <a:endParaRPr lang="cs-CZ" sz="1400" dirty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1400" dirty="0"/>
              <a:t>Jetel – MASAKI IKEDA. </a:t>
            </a:r>
            <a:r>
              <a:rPr lang="cs-CZ" sz="1400" i="1" dirty="0" err="1"/>
              <a:t>Wikipedia.cz</a:t>
            </a:r>
            <a:r>
              <a:rPr lang="cs-CZ" sz="1400" dirty="0"/>
              <a:t> [online]. [cit. 23.3.2013]. Dostupný na WWW: </a:t>
            </a:r>
            <a:r>
              <a:rPr lang="cs-CZ" sz="1400" dirty="0">
                <a:hlinkClick r:id="rId4"/>
              </a:rPr>
              <a:t>http://upload.wikimedia.org/wikipedia/commons/8/8d/Trifolium_repens_0522.jpg?uselang=cs</a:t>
            </a:r>
            <a:endParaRPr lang="cs-CZ" sz="1400" dirty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1400" dirty="0"/>
              <a:t>Vojtěška - BOGDAN. </a:t>
            </a:r>
            <a:r>
              <a:rPr lang="cs-CZ" sz="1400" i="1" dirty="0" err="1"/>
              <a:t>Wikipedia.cz</a:t>
            </a:r>
            <a:r>
              <a:rPr lang="cs-CZ" sz="1400" dirty="0"/>
              <a:t> [online]. [cit. 23.3.2013]. Dostupný na WWW: </a:t>
            </a:r>
            <a:r>
              <a:rPr lang="cs-CZ" sz="1400" dirty="0">
                <a:hlinkClick r:id="rId5"/>
              </a:rPr>
              <a:t>http://upload.wikimedia.org/wikipedia/commons/7/79/Medicago_sativa_bgiu.jpg?uselang=cs</a:t>
            </a:r>
            <a:endParaRPr lang="cs-CZ" sz="1400" dirty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1400" dirty="0"/>
              <a:t>Jílek mnohokvětý - RASBAK. </a:t>
            </a:r>
            <a:r>
              <a:rPr lang="cs-CZ" sz="1400" i="1" dirty="0" err="1"/>
              <a:t>Wikipedia.cz</a:t>
            </a:r>
            <a:r>
              <a:rPr lang="cs-CZ" sz="1400" dirty="0"/>
              <a:t> [online]. [cit. 23.3.2013]. Dostupný na WWW: </a:t>
            </a:r>
            <a:r>
              <a:rPr lang="cs-CZ" sz="1400" dirty="0">
                <a:hlinkClick r:id="rId6"/>
              </a:rPr>
              <a:t>http://upload.wikimedia.org/wikipedia/commons/1/19/Italiaans_raaigras_Lolium_multiflorum.jpg</a:t>
            </a:r>
            <a:endParaRPr lang="cs-CZ" sz="1400" dirty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1400" dirty="0"/>
              <a:t>Lipnice - PETR FILIPPOV. </a:t>
            </a:r>
            <a:r>
              <a:rPr lang="cs-CZ" sz="1400" i="1" dirty="0" err="1"/>
              <a:t>Wikipedia.cz</a:t>
            </a:r>
            <a:r>
              <a:rPr lang="cs-CZ" sz="1400" dirty="0"/>
              <a:t> [online]. [cit. 23.3.2013]. Dostupný na WWW: </a:t>
            </a:r>
            <a:r>
              <a:rPr lang="cs-CZ" sz="1400" dirty="0">
                <a:hlinkClick r:id="rId7"/>
              </a:rPr>
              <a:t>http://upload.wikimedia.org/wikipedia/commons/5/5b/Poa_pratensis1.JPG?uselang=cs</a:t>
            </a:r>
            <a:endParaRPr lang="cs-CZ" sz="1400" dirty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1400" dirty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1400" dirty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1400" dirty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1400" dirty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1400" dirty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1400" dirty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1400" dirty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1400" dirty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1400" dirty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1400" dirty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1400" dirty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1400" dirty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1400" dirty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1400" dirty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1400" b="1" dirty="0">
              <a:solidFill>
                <a:schemeClr val="bg1">
                  <a:lumMod val="8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3134</TotalTime>
  <Words>407</Words>
  <Application>Microsoft Office PowerPoint</Application>
  <PresentationFormat>Custom</PresentationFormat>
  <Paragraphs>129</Paragraphs>
  <Slides>13</Slides>
  <Notes>10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13</vt:i4>
      </vt:variant>
    </vt:vector>
  </HeadingPairs>
  <TitlesOfParts>
    <vt:vector size="23" baseType="lpstr">
      <vt:lpstr>Arial</vt:lpstr>
      <vt:lpstr>Franklin Gothic Book</vt:lpstr>
      <vt:lpstr>Wingdings 2</vt:lpstr>
      <vt:lpstr>Times New Roman</vt:lpstr>
      <vt:lpstr>MS Gothic</vt:lpstr>
      <vt:lpstr>Arial Black</vt:lpstr>
      <vt:lpstr>Technický</vt:lpstr>
      <vt:lpstr>Technický</vt:lpstr>
      <vt:lpstr>Technický</vt:lpstr>
      <vt:lpstr>Technický</vt:lpstr>
      <vt:lpstr>Snímek 1</vt:lpstr>
      <vt:lpstr>Snímek 2</vt:lpstr>
      <vt:lpstr>Zemědělské plodiny</vt:lpstr>
      <vt:lpstr>Dělení:</vt:lpstr>
      <vt:lpstr>Obilniny</vt:lpstr>
      <vt:lpstr>Luskoviny (luštěniny)</vt:lpstr>
      <vt:lpstr>Okopaniny</vt:lpstr>
      <vt:lpstr>Pícniny</vt:lpstr>
      <vt:lpstr>Přiřaďte hospodářské plodiny                                k jednotlivým druhům.</vt:lpstr>
      <vt:lpstr>Přiřaďte hospodářské plodiny                                k jednotlivým druhům.</vt:lpstr>
      <vt:lpstr>K čemu se používají hospodářské plodiny?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09 - Zemědělské plodiny</dc:title>
  <dc:subject>Prvouka 3</dc:subject>
  <dc:creator>Mgr. Jana Kneřová</dc:creator>
  <cp:lastModifiedBy>DUM</cp:lastModifiedBy>
  <cp:revision>297</cp:revision>
  <cp:lastPrinted>1601-01-01T00:00:00Z</cp:lastPrinted>
  <dcterms:created xsi:type="dcterms:W3CDTF">2011-08-21T18:05:50Z</dcterms:created>
  <dcterms:modified xsi:type="dcterms:W3CDTF">2013-11-10T14:18:39Z</dcterms:modified>
  <cp:category>Živá příroda</cp:category>
</cp:coreProperties>
</file>