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76" r:id="rId1"/>
  </p:sldMasterIdLst>
  <p:notesMasterIdLst>
    <p:notesMasterId r:id="rId18"/>
  </p:notesMasterIdLst>
  <p:sldIdLst>
    <p:sldId id="256" r:id="rId2"/>
    <p:sldId id="257" r:id="rId3"/>
    <p:sldId id="269" r:id="rId4"/>
    <p:sldId id="285" r:id="rId5"/>
    <p:sldId id="282" r:id="rId6"/>
    <p:sldId id="286" r:id="rId7"/>
    <p:sldId id="287" r:id="rId8"/>
    <p:sldId id="288" r:id="rId9"/>
    <p:sldId id="289" r:id="rId10"/>
    <p:sldId id="290" r:id="rId11"/>
    <p:sldId id="292" r:id="rId12"/>
    <p:sldId id="293" r:id="rId13"/>
    <p:sldId id="294" r:id="rId14"/>
    <p:sldId id="295" r:id="rId15"/>
    <p:sldId id="291" r:id="rId16"/>
    <p:sldId id="267" r:id="rId17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CCFF99"/>
    <a:srgbClr val="663300"/>
    <a:srgbClr val="B08200"/>
    <a:srgbClr val="6F3505"/>
    <a:srgbClr val="006600"/>
    <a:srgbClr val="008000"/>
    <a:srgbClr val="996633"/>
    <a:srgbClr val="CC99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948" y="-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73013" y="3679042"/>
            <a:ext cx="7143803" cy="2536691"/>
          </a:xfrm>
        </p:spPr>
        <p:txBody>
          <a:bodyPr rIns="50397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77408" y="1702869"/>
            <a:ext cx="7143803" cy="1931917"/>
          </a:xfrm>
        </p:spPr>
        <p:txBody>
          <a:bodyPr tIns="0" rIns="50397" bIns="0" anchor="b">
            <a:normAutofit/>
          </a:bodyPr>
          <a:lstStyle>
            <a:lvl1pPr marL="0" indent="0" algn="r">
              <a:buNone/>
              <a:defRPr sz="2200">
                <a:solidFill>
                  <a:schemeClr val="tx1"/>
                </a:solidFill>
                <a:effectLst/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047" y="3950517"/>
            <a:ext cx="7308453" cy="2013227"/>
          </a:xfrm>
        </p:spPr>
        <p:txBody>
          <a:bodyPr tIns="0" bIns="0" anchor="t"/>
          <a:lstStyle>
            <a:lvl1pPr algn="l">
              <a:buNone/>
              <a:defRPr sz="46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6047" y="2740134"/>
            <a:ext cx="7308453" cy="1175826"/>
          </a:xfrm>
        </p:spPr>
        <p:txBody>
          <a:bodyPr lIns="50397" tIns="0" rIns="50397" bIns="0" anchor="b"/>
          <a:lstStyle>
            <a:lvl1pPr marL="0" indent="0" algn="l">
              <a:buNone/>
              <a:defRPr sz="2200">
                <a:solidFill>
                  <a:schemeClr val="tx1"/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4292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9072563" cy="1259946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6047740"/>
            <a:ext cx="4454027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120818" y="6047740"/>
            <a:ext cx="4455776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4031" y="1672115"/>
            <a:ext cx="4454027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1672115"/>
            <a:ext cx="4455776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8235871" cy="1259946"/>
          </a:xfrm>
        </p:spPr>
        <p:txBody>
          <a:bodyPr anchor="ctr"/>
          <a:lstStyle>
            <a:lvl1pPr algn="l">
              <a:defRPr sz="51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1306825"/>
            <a:ext cx="3528219" cy="804965"/>
          </a:xfrm>
        </p:spPr>
        <p:txBody>
          <a:bodyPr tIns="0" bIns="0" anchor="t"/>
          <a:lstStyle>
            <a:lvl1pPr algn="l">
              <a:buNone/>
              <a:defRPr sz="20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04031" y="236363"/>
            <a:ext cx="3024188" cy="1007957"/>
          </a:xfrm>
        </p:spPr>
        <p:txBody>
          <a:bodyPr lIns="50397" tIns="0" rIns="50397" bIns="0" anchor="b"/>
          <a:lstStyle>
            <a:lvl1pPr marL="0" indent="0" algn="l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4031" y="2183906"/>
            <a:ext cx="7812484" cy="419981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991918" y="7079137"/>
            <a:ext cx="840052" cy="402483"/>
          </a:xfrm>
        </p:spPr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5911" y="1880228"/>
            <a:ext cx="3366677" cy="1382091"/>
          </a:xfrm>
        </p:spPr>
        <p:txBody>
          <a:bodyPr anchor="b"/>
          <a:lstStyle>
            <a:lvl1pPr algn="l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74781" y="1124259"/>
            <a:ext cx="4536281" cy="4535805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25913" y="3305583"/>
            <a:ext cx="3366675" cy="2935996"/>
          </a:xfrm>
        </p:spPr>
        <p:txBody>
          <a:bodyPr lIns="50397" rIns="50397"/>
          <a:lstStyle>
            <a:lvl1pPr marL="0" indent="0">
              <a:buFontTx/>
              <a:buNone/>
              <a:defRPr sz="1300"/>
            </a:lvl1pPr>
            <a:lvl2pPr>
              <a:buFontTx/>
              <a:buNone/>
              <a:defRPr sz="1300"/>
            </a:lvl2pPr>
            <a:lvl3pPr>
              <a:buFontTx/>
              <a:buNone/>
              <a:defRPr sz="1100"/>
            </a:lvl3pPr>
            <a:lvl4pPr>
              <a:buFontTx/>
              <a:buNone/>
              <a:defRPr sz="1000"/>
            </a:lvl4pPr>
            <a:lvl5pPr>
              <a:buFontTx/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04031" y="7079137"/>
            <a:ext cx="2352146" cy="402483"/>
          </a:xfrm>
        </p:spPr>
        <p:txBody>
          <a:bodyPr/>
          <a:lstStyle/>
          <a:p>
            <a:fld id="{EA56266C-A932-4797-A742-7BB4CAE8A72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8064500" y="0"/>
            <a:ext cx="20161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  <a:prstGeom prst="rect">
            <a:avLst/>
          </a:prstGeom>
        </p:spPr>
        <p:txBody>
          <a:bodyPr vert="horz" lIns="50397" tIns="50397" rIns="50397" bIns="50397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8232510" cy="4989036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504031" y="7079137"/>
            <a:ext cx="2352146" cy="402483"/>
          </a:xfrm>
          <a:prstGeom prst="rect">
            <a:avLst/>
          </a:prstGeom>
        </p:spPr>
        <p:txBody>
          <a:bodyPr vert="horz" lIns="100794" tIns="50397" rIns="100794" bIns="0" anchor="b"/>
          <a:lstStyle>
            <a:lvl1pPr algn="l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444214" y="7079137"/>
            <a:ext cx="3192198" cy="402483"/>
          </a:xfrm>
          <a:prstGeom prst="rect">
            <a:avLst/>
          </a:prstGeom>
        </p:spPr>
        <p:txBody>
          <a:bodyPr vert="horz" lIns="0" tIns="50397" rIns="0" bIns="0" anchor="b"/>
          <a:lstStyle>
            <a:lvl1pPr algn="ct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988557" y="7079137"/>
            <a:ext cx="840052" cy="402483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5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654" indent="-423336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300" kern="1200">
          <a:solidFill>
            <a:schemeClr val="tx1"/>
          </a:solidFill>
          <a:latin typeface="+mn-lt"/>
          <a:ea typeface="+mn-ea"/>
          <a:cs typeface="+mn-cs"/>
        </a:defRPr>
      </a:lvl1pPr>
      <a:lvl2pPr marL="796275" indent="-302383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108737" indent="-282224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411120" indent="-262065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642947" indent="-201589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774" indent="-201589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2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8587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570255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jpeg"/><Relationship Id="rId4" Type="http://schemas.openxmlformats.org/officeDocument/2006/relationships/image" Target="../media/image1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wmf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1.wmf"/><Relationship Id="rId4" Type="http://schemas.openxmlformats.org/officeDocument/2006/relationships/image" Target="../media/image2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jpeg"/><Relationship Id="rId4" Type="http://schemas.openxmlformats.org/officeDocument/2006/relationships/image" Target="../media/image21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f/Boletus_badius_-_Lindsey.jpg" TargetMode="External"/><Relationship Id="rId3" Type="http://schemas.openxmlformats.org/officeDocument/2006/relationships/hyperlink" Target="http://upload.wikimedia.org/wikipedia/commons/4/47/Boletus_citrinus.jpg" TargetMode="External"/><Relationship Id="rId7" Type="http://schemas.openxmlformats.org/officeDocument/2006/relationships/hyperlink" Target="http://upload.wikimedia.org/wikipedia/commons/a/a9/Boletus_aereus_IT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upload.wikimedia.org/wikipedia/commons/5/52/Boletus_pinophilus_cropped.jpg" TargetMode="External"/><Relationship Id="rId11" Type="http://schemas.openxmlformats.org/officeDocument/2006/relationships/hyperlink" Target="http://upload.wikimedia.org/wikipedia/commons/4/44/Leccinum_piceinum.jpg" TargetMode="External"/><Relationship Id="rId5" Type="http://schemas.openxmlformats.org/officeDocument/2006/relationships/hyperlink" Target="http://upload.wikimedia.org/wikipedia/commons/c/cc/Vrbensk%C3%A9_rybn%C3%ADky_-_Boletus_aestivalis_01.jpg" TargetMode="External"/><Relationship Id="rId10" Type="http://schemas.openxmlformats.org/officeDocument/2006/relationships/hyperlink" Target="http://upload.wikimedia.org/wikipedia/commons/0/0c/Leccinum_aurantiacum.JPG" TargetMode="External"/><Relationship Id="rId4" Type="http://schemas.openxmlformats.org/officeDocument/2006/relationships/hyperlink" Target="http://upload.wikimedia.org/wikipedia/commons/b/bf/AD2009Sep13_Boletus_edulis_01.jpg" TargetMode="External"/><Relationship Id="rId9" Type="http://schemas.openxmlformats.org/officeDocument/2006/relationships/hyperlink" Target="http://upload.wikimedia.org/wikipedia/commons/c/c2/Rotfu%C3%9Fr%C3%B6hrling_(Xerocomellus_chrysenteron)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6/6e/Moldy_nectarines.jpg?uselang=cs" TargetMode="External"/><Relationship Id="rId3" Type="http://schemas.openxmlformats.org/officeDocument/2006/relationships/hyperlink" Target="http://upload.wikimedia.org/wikipedia/commons/c/cf/Parasol-Macrolepiota-procera.jpg" TargetMode="External"/><Relationship Id="rId7" Type="http://schemas.openxmlformats.org/officeDocument/2006/relationships/hyperlink" Target="http://upload.wikimedia.org/wikipedia/commons/9/99/Amanita_phalloides_1.JPG" TargetMode="External"/><Relationship Id="rId2" Type="http://schemas.openxmlformats.org/officeDocument/2006/relationships/hyperlink" Target="http://upload.wikimedia.org/wikipedia/commons/3/3a/Agaricus_campestris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upload.wikimedia.org/wikipedia/commons/3/35/2008-10_Amanita_pantherina_cropped.jpg" TargetMode="External"/><Relationship Id="rId5" Type="http://schemas.openxmlformats.org/officeDocument/2006/relationships/hyperlink" Target="http://upload.wikimedia.org/wikipedia/commons/3/32/Amanita_muscaria_3_vliegenzwammen_op_rij.jpg" TargetMode="External"/><Relationship Id="rId4" Type="http://schemas.openxmlformats.org/officeDocument/2006/relationships/hyperlink" Target="http://upload.wikimedia.org/wikipedia/commons/b/b8/Boletus-satanas-3_crop.jpg" TargetMode="External"/><Relationship Id="rId9" Type="http://schemas.openxmlformats.org/officeDocument/2006/relationships/hyperlink" Target="http://upload.wikimedia.org/wikipedia/commons/a/a8/HermelinNakrajen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1840" y="2771726"/>
          <a:ext cx="8712968" cy="4248471"/>
        </p:xfrm>
        <a:graphic>
          <a:graphicData uri="http://schemas.openxmlformats.org/drawingml/2006/table">
            <a:tbl>
              <a:tblPr/>
              <a:tblGrid>
                <a:gridCol w="4259675"/>
                <a:gridCol w="4453293"/>
              </a:tblGrid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72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VY_32_INOVACE_11_PRV_Houby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400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PRV 3 – 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se stavbou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houby.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Třídění</a:t>
                      </a:r>
                      <a:r>
                        <a:rPr lang="cs-CZ" sz="1800" kern="120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800" kern="120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hub na jedlé a jedovaté.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Návaznost na předchozí znalosti.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 logického a tvořivého myšlení. 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Alena T\Local Settings\Temporary Internet Files\Content.IE5\R0IWH9L4\MC9001932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8464" y="1475581"/>
            <a:ext cx="3232883" cy="3721574"/>
          </a:xfrm>
          <a:prstGeom prst="rect">
            <a:avLst/>
          </a:prstGeom>
          <a:noFill/>
        </p:spPr>
      </p:pic>
      <p:pic>
        <p:nvPicPr>
          <p:cNvPr id="1026" name="Picture 2" descr="C:\Documents and Settings\Alena T\Local Settings\Temporary Internet Files\Content.IE5\T4LW47DQ\MC9001933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92" y="179437"/>
            <a:ext cx="4671588" cy="3950329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7784" y="2123653"/>
            <a:ext cx="9072563" cy="498903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dirty="0"/>
          </a:p>
          <a:p>
            <a:pPr>
              <a:buNone/>
            </a:pPr>
            <a:r>
              <a:rPr lang="cs-CZ" sz="15000" b="1" dirty="0" smtClean="0">
                <a:solidFill>
                  <a:srgbClr val="CCFF99"/>
                </a:solidFill>
                <a:latin typeface="Arial Black" pitchFamily="34" charset="0"/>
              </a:rPr>
              <a:t>   </a:t>
            </a:r>
            <a:endParaRPr lang="cs-CZ" sz="15000" b="1" dirty="0" smtClean="0">
              <a:solidFill>
                <a:srgbClr val="CCFF99"/>
              </a:solidFill>
              <a:latin typeface="Arial Black" pitchFamily="34" charset="0"/>
            </a:endParaRPr>
          </a:p>
          <a:p>
            <a:pPr>
              <a:buNone/>
            </a:pPr>
            <a:r>
              <a:rPr lang="cs-CZ" sz="15000" b="1" dirty="0" smtClean="0">
                <a:solidFill>
                  <a:srgbClr val="CCFF99"/>
                </a:solidFill>
                <a:latin typeface="Arial Black" pitchFamily="34" charset="0"/>
              </a:rPr>
              <a:t> </a:t>
            </a:r>
            <a:r>
              <a:rPr lang="cs-CZ" sz="15000" b="1" dirty="0" smtClean="0">
                <a:solidFill>
                  <a:srgbClr val="CCFF99"/>
                </a:solidFill>
                <a:latin typeface="Arial Black" pitchFamily="34" charset="0"/>
              </a:rPr>
              <a:t>   </a:t>
            </a:r>
            <a:r>
              <a:rPr lang="cs-CZ" sz="15000" b="1" dirty="0" smtClean="0">
                <a:solidFill>
                  <a:srgbClr val="CCFF99"/>
                </a:solidFill>
                <a:latin typeface="Arial Black" pitchFamily="34" charset="0"/>
              </a:rPr>
              <a:t>Houby</a:t>
            </a:r>
            <a:endParaRPr lang="cs-CZ" sz="8800" b="1" dirty="0" smtClean="0">
              <a:solidFill>
                <a:srgbClr val="CCFF99"/>
              </a:solidFill>
              <a:latin typeface="Arial Black" pitchFamily="34" charset="0"/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Houby - vlastnosti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3808" y="1691605"/>
            <a:ext cx="9073008" cy="1122743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006600"/>
                </a:solidFill>
                <a:latin typeface="Arial Black" pitchFamily="34" charset="0"/>
              </a:rPr>
              <a:t>Houby tvoří samostatnou skupinu živých organizmů.</a:t>
            </a:r>
            <a:endParaRPr lang="cs-CZ" sz="36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8" y="3923853"/>
            <a:ext cx="7272808" cy="550271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- Nemají listy, kořeny ani květy.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3808" y="5003973"/>
            <a:ext cx="7272808" cy="550271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- Rozmnožují se výtrusy.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808" y="2915741"/>
            <a:ext cx="7272808" cy="550271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- Neobsahují zeleň listovou.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808" y="6228109"/>
            <a:ext cx="7272808" cy="1008217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- Živiny čerpají ze živých </a:t>
            </a:r>
          </a:p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  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nebo odumřelých rostlin.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2053" name="Picture 5" descr="C:\Documents and Settings\Alena T\Local Settings\Temporary Internet Files\Content.IE5\R0IWH9L4\MC9000575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36249" y="5508029"/>
            <a:ext cx="3291526" cy="1821473"/>
          </a:xfrm>
          <a:prstGeom prst="rect">
            <a:avLst/>
          </a:prstGeom>
          <a:noFill/>
        </p:spPr>
      </p:pic>
      <p:pic>
        <p:nvPicPr>
          <p:cNvPr id="2056" name="Picture 8" descr="C:\Documents and Settings\Alena T\Local Settings\Temporary Internet Files\Content.IE5\T4LW47DQ\MC90035134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16576" y="2843733"/>
            <a:ext cx="1437822" cy="2234096"/>
          </a:xfrm>
          <a:prstGeom prst="rect">
            <a:avLst/>
          </a:prstGeom>
          <a:noFill/>
        </p:spPr>
      </p:pic>
      <p:pic>
        <p:nvPicPr>
          <p:cNvPr id="2057" name="Picture 9" descr="C:\Documents and Settings\Alena T\Local Settings\Temporary Internet Files\Content.IE5\R0IWH9L4\MC9003313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65405" y="3779837"/>
            <a:ext cx="1592341" cy="15433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1" grpId="0" animBg="1"/>
      <p:bldP spid="16" grpId="0" animBg="1"/>
      <p:bldP spid="17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Soubor:Boletus citrin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20031" y="1763613"/>
            <a:ext cx="5532855" cy="5328592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Tělo houby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632600" y="2123653"/>
            <a:ext cx="1944216" cy="779308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p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lodnice</a:t>
            </a:r>
          </a:p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houby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31800" y="2627709"/>
            <a:ext cx="1518344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klobouk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1800" y="4283893"/>
            <a:ext cx="1245834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třeň</a:t>
            </a:r>
          </a:p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(noha)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1800" y="5436021"/>
            <a:ext cx="1723529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podhoubí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cxnSp>
        <p:nvCxnSpPr>
          <p:cNvPr id="54" name="Přímá spojovací šipka 53"/>
          <p:cNvCxnSpPr/>
          <p:nvPr/>
        </p:nvCxnSpPr>
        <p:spPr>
          <a:xfrm>
            <a:off x="2232000" y="5724053"/>
            <a:ext cx="1800200" cy="432048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2232000" y="2771725"/>
            <a:ext cx="1728192" cy="72008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1799952" y="4283893"/>
            <a:ext cx="1872208" cy="288032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816176" y="3419797"/>
            <a:ext cx="0" cy="2016224"/>
          </a:xfrm>
          <a:prstGeom prst="straightConnector1">
            <a:avLst/>
          </a:prstGeom>
          <a:ln w="57150">
            <a:solidFill>
              <a:srgbClr val="CCFF99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Elipsa 18"/>
          <p:cNvSpPr/>
          <p:nvPr/>
        </p:nvSpPr>
        <p:spPr>
          <a:xfrm>
            <a:off x="4176216" y="5075981"/>
            <a:ext cx="2232248" cy="1944216"/>
          </a:xfrm>
          <a:prstGeom prst="ellipse">
            <a:avLst/>
          </a:prstGeom>
          <a:noFill/>
          <a:ln w="38100">
            <a:solidFill>
              <a:srgbClr val="CCFF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7272560" y="6444133"/>
            <a:ext cx="2376264" cy="779308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h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řib smrkový citronový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5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21" grpId="0" animBg="1"/>
      <p:bldP spid="22" grpId="0" animBg="1"/>
      <p:bldP spid="19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677250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  <a:latin typeface="Arial Black" pitchFamily="34" charset="0"/>
              </a:rPr>
              <a:t>Druhy hub</a:t>
            </a:r>
            <a:endParaRPr lang="cs-CZ" sz="7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328344" y="4571925"/>
            <a:ext cx="4248472" cy="1122800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Jsou zdraví nebezpečné.</a:t>
            </a:r>
          </a:p>
          <a:p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Některé jsou smrtelně jedovaté!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16176" y="2267669"/>
            <a:ext cx="3344165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Dají se upravit k jídlu.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8" y="2267669"/>
            <a:ext cx="3089287" cy="664789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4000" b="1" dirty="0" smtClean="0">
                <a:solidFill>
                  <a:srgbClr val="6F3505"/>
                </a:solidFill>
              </a:rPr>
              <a:t>Houby jedlé</a:t>
            </a:r>
            <a:endParaRPr lang="cs-CZ" sz="4000" b="1" dirty="0">
              <a:solidFill>
                <a:srgbClr val="6F3505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63210" y="3419797"/>
            <a:ext cx="5072202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h</a:t>
            </a:r>
            <a:r>
              <a:rPr lang="cs-CZ" sz="2400" b="1" dirty="0" smtClean="0">
                <a:solidFill>
                  <a:srgbClr val="CCFF99"/>
                </a:solidFill>
              </a:rPr>
              <a:t>řib, žampion, křemenáč, bedla…</a:t>
            </a:r>
            <a:endParaRPr lang="cs-CZ" sz="2400" b="1" dirty="0">
              <a:solidFill>
                <a:srgbClr val="CCFF99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799952" y="6228109"/>
            <a:ext cx="7776864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Hřib satan, muchomůrka červená, muchomůrka zelená, muchomůrka tygrovaná…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63848" y="4571925"/>
            <a:ext cx="4176464" cy="664789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6F3505"/>
                </a:solidFill>
              </a:rPr>
              <a:t>Houby jedovaté</a:t>
            </a:r>
            <a:endParaRPr lang="cs-CZ" sz="4000" b="1" dirty="0">
              <a:solidFill>
                <a:srgbClr val="6F3505"/>
              </a:solidFill>
            </a:endParaRPr>
          </a:p>
        </p:txBody>
      </p:sp>
      <p:pic>
        <p:nvPicPr>
          <p:cNvPr id="9217" name="Picture 1" descr="C:\Documents and Settings\Alena T\Local Settings\Temporary Internet Files\Content.IE5\HRBNR3WH\MC9001932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776" y="5219997"/>
            <a:ext cx="1835375" cy="21128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220" name="Picture 4" descr="C:\Documents and Settings\Alena T\Local Settings\Temporary Internet Files\Content.IE5\R0IWH9L4\MP90017795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00552" y="2267669"/>
            <a:ext cx="2376264" cy="1584176"/>
          </a:xfrm>
          <a:prstGeom prst="rect">
            <a:avLst/>
          </a:prstGeom>
          <a:noFill/>
          <a:ln w="19050">
            <a:solidFill>
              <a:schemeClr val="tx1">
                <a:lumMod val="9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0" grpId="0" animBg="1"/>
      <p:bldP spid="21" grpId="0" animBg="1"/>
      <p:bldP spid="16" grpId="0" animBg="1"/>
      <p:bldP spid="25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677250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  <a:latin typeface="Arial Black" pitchFamily="34" charset="0"/>
              </a:rPr>
              <a:t>Jedlé houby</a:t>
            </a:r>
            <a:endParaRPr lang="cs-CZ" sz="7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1800" y="2339677"/>
            <a:ext cx="6564597" cy="664789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4000" b="1" dirty="0" smtClean="0">
                <a:solidFill>
                  <a:srgbClr val="6F3505"/>
                </a:solidFill>
                <a:latin typeface="Arial Black" pitchFamily="34" charset="0"/>
              </a:rPr>
              <a:t>Hřiby pravé (</a:t>
            </a:r>
            <a:r>
              <a:rPr lang="cs-CZ" sz="4000" b="1" dirty="0" err="1" smtClean="0">
                <a:solidFill>
                  <a:srgbClr val="6F3505"/>
                </a:solidFill>
                <a:latin typeface="Arial Black" pitchFamily="34" charset="0"/>
              </a:rPr>
              <a:t>bělohřiby</a:t>
            </a:r>
            <a:r>
              <a:rPr lang="cs-CZ" sz="4000" b="1" dirty="0" smtClean="0">
                <a:solidFill>
                  <a:srgbClr val="6F3505"/>
                </a:solidFill>
                <a:latin typeface="Arial Black" pitchFamily="34" charset="0"/>
              </a:rPr>
              <a:t>)</a:t>
            </a:r>
            <a:endParaRPr lang="cs-CZ" sz="4000" b="1" dirty="0">
              <a:solidFill>
                <a:srgbClr val="6F3505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3808" y="6876181"/>
            <a:ext cx="2160240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h</a:t>
            </a:r>
            <a:r>
              <a:rPr lang="cs-CZ" sz="2400" b="1" dirty="0" smtClean="0">
                <a:solidFill>
                  <a:srgbClr val="CCFF99"/>
                </a:solidFill>
              </a:rPr>
              <a:t>řib smrkový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  <p:pic>
        <p:nvPicPr>
          <p:cNvPr id="32770" name="Picture 2" descr="C:\Documents and Settings\Alena T\Local Settings\Temporary Internet Files\Content.IE5\T4LW47DQ\MC900193312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208664" y="899517"/>
            <a:ext cx="1624399" cy="13736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774" name="Picture 6" descr="Soubor:AD2009Sep13 Boletus edulis 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3807" y="3203773"/>
            <a:ext cx="5158781" cy="3456384"/>
          </a:xfrm>
          <a:prstGeom prst="rect">
            <a:avLst/>
          </a:prstGeom>
          <a:ln w="19050"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776" name="Picture 8" descr="Soubor:Vrbenské rybníky - Boletus aestivalis 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80272" y="4067869"/>
            <a:ext cx="4916745" cy="3275782"/>
          </a:xfrm>
          <a:prstGeom prst="rect">
            <a:avLst/>
          </a:prstGeom>
          <a:ln w="19050"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7488584" y="3419797"/>
            <a:ext cx="2160240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h</a:t>
            </a:r>
            <a:r>
              <a:rPr lang="cs-CZ" sz="2400" b="1" dirty="0" smtClean="0">
                <a:solidFill>
                  <a:srgbClr val="CCFF99"/>
                </a:solidFill>
              </a:rPr>
              <a:t>řib dubový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5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677250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  <a:latin typeface="Arial Black" pitchFamily="34" charset="0"/>
              </a:rPr>
              <a:t>Jedlé houby</a:t>
            </a:r>
            <a:endParaRPr lang="cs-CZ" sz="7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1800" y="2339677"/>
            <a:ext cx="6564597" cy="664789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4000" b="1" dirty="0" smtClean="0">
                <a:solidFill>
                  <a:srgbClr val="6F3505"/>
                </a:solidFill>
                <a:latin typeface="Arial Black" pitchFamily="34" charset="0"/>
              </a:rPr>
              <a:t>Hřiby pravé (</a:t>
            </a:r>
            <a:r>
              <a:rPr lang="cs-CZ" sz="4000" b="1" dirty="0" err="1" smtClean="0">
                <a:solidFill>
                  <a:srgbClr val="6F3505"/>
                </a:solidFill>
                <a:latin typeface="Arial Black" pitchFamily="34" charset="0"/>
              </a:rPr>
              <a:t>bělohřiby</a:t>
            </a:r>
            <a:r>
              <a:rPr lang="cs-CZ" sz="4000" b="1" dirty="0" smtClean="0">
                <a:solidFill>
                  <a:srgbClr val="6F3505"/>
                </a:solidFill>
                <a:latin typeface="Arial Black" pitchFamily="34" charset="0"/>
              </a:rPr>
              <a:t>)</a:t>
            </a:r>
            <a:endParaRPr lang="cs-CZ" sz="4000" b="1" dirty="0">
              <a:solidFill>
                <a:srgbClr val="6F3505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3808" y="6876181"/>
            <a:ext cx="2160240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h</a:t>
            </a:r>
            <a:r>
              <a:rPr lang="cs-CZ" sz="2400" b="1" dirty="0" smtClean="0">
                <a:solidFill>
                  <a:srgbClr val="CCFF99"/>
                </a:solidFill>
              </a:rPr>
              <a:t>řib borový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  <p:pic>
        <p:nvPicPr>
          <p:cNvPr id="32770" name="Picture 2" descr="C:\Documents and Settings\Alena T\Local Settings\Temporary Internet Files\Content.IE5\T4LW47DQ\MC900193312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208664" y="899517"/>
            <a:ext cx="1624399" cy="13736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7272560" y="3419797"/>
            <a:ext cx="2376264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h</a:t>
            </a:r>
            <a:r>
              <a:rPr lang="cs-CZ" sz="2400" b="1" dirty="0" smtClean="0">
                <a:solidFill>
                  <a:srgbClr val="CCFF99"/>
                </a:solidFill>
              </a:rPr>
              <a:t>řib bronzový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  <p:pic>
        <p:nvPicPr>
          <p:cNvPr id="37890" name="Picture 2" descr="Soubor:Boletus pinophilus croppe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1800" y="3203773"/>
            <a:ext cx="4824536" cy="3540004"/>
          </a:xfrm>
          <a:prstGeom prst="rect">
            <a:avLst/>
          </a:prstGeom>
          <a:ln w="19050"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7892" name="Picture 4" descr="Soubor:Boletus aereus I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84328" y="3995861"/>
            <a:ext cx="4451647" cy="3338735"/>
          </a:xfrm>
          <a:prstGeom prst="rect">
            <a:avLst/>
          </a:prstGeom>
          <a:ln w="19050"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677250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  <a:latin typeface="Arial Black" pitchFamily="34" charset="0"/>
              </a:rPr>
              <a:t>Jedlé houby</a:t>
            </a:r>
            <a:endParaRPr lang="cs-CZ" sz="7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9" y="2195661"/>
            <a:ext cx="1656184" cy="664789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F3505"/>
                </a:solidFill>
                <a:latin typeface="Arial Black" pitchFamily="34" charset="0"/>
              </a:rPr>
              <a:t>Hřiby </a:t>
            </a:r>
            <a:endParaRPr lang="cs-CZ" sz="4000" b="1" dirty="0">
              <a:solidFill>
                <a:srgbClr val="6F3505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1800" y="6588149"/>
            <a:ext cx="2160240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h</a:t>
            </a:r>
            <a:r>
              <a:rPr lang="cs-CZ" sz="2400" b="1" dirty="0" smtClean="0">
                <a:solidFill>
                  <a:srgbClr val="CCFF99"/>
                </a:solidFill>
              </a:rPr>
              <a:t>řib hnědý</a:t>
            </a:r>
          </a:p>
          <a:p>
            <a:r>
              <a:rPr lang="cs-CZ" sz="2400" b="1" dirty="0" smtClean="0">
                <a:solidFill>
                  <a:srgbClr val="CCFF99"/>
                </a:solidFill>
              </a:rPr>
              <a:t>(suchohřib)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  <p:pic>
        <p:nvPicPr>
          <p:cNvPr id="32770" name="Picture 2" descr="C:\Documents and Settings\Alena T\Local Settings\Temporary Internet Files\Content.IE5\T4LW47DQ\MC900193312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208664" y="899517"/>
            <a:ext cx="1624399" cy="13736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7200552" y="2843733"/>
            <a:ext cx="2376264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h</a:t>
            </a:r>
            <a:r>
              <a:rPr lang="cs-CZ" sz="2400" b="1" dirty="0" smtClean="0">
                <a:solidFill>
                  <a:srgbClr val="CCFF99"/>
                </a:solidFill>
              </a:rPr>
              <a:t>řib žlutomasý</a:t>
            </a:r>
          </a:p>
          <a:p>
            <a:r>
              <a:rPr lang="cs-CZ" sz="2400" b="1" dirty="0" smtClean="0">
                <a:solidFill>
                  <a:srgbClr val="CCFF99"/>
                </a:solidFill>
              </a:rPr>
              <a:t>(babka)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  <p:pic>
        <p:nvPicPr>
          <p:cNvPr id="39938" name="Picture 2" descr="Soubor:Boletus badius - Lindse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1800" y="2987750"/>
            <a:ext cx="5313344" cy="3528392"/>
          </a:xfrm>
          <a:prstGeom prst="rect">
            <a:avLst/>
          </a:prstGeom>
          <a:ln w="19050"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9940" name="Picture 4" descr="Soubor:Rotfußröhrling (Xerocomellus chrysenteron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48290" y="3779837"/>
            <a:ext cx="4739679" cy="3554760"/>
          </a:xfrm>
          <a:prstGeom prst="rect">
            <a:avLst/>
          </a:prstGeom>
          <a:ln w="19050"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5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677250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  <a:latin typeface="Arial Black" pitchFamily="34" charset="0"/>
              </a:rPr>
              <a:t>Jedlé houby</a:t>
            </a:r>
            <a:endParaRPr lang="cs-CZ" sz="7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1800" y="6876181"/>
            <a:ext cx="3456384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křemenáč osikový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  <p:pic>
        <p:nvPicPr>
          <p:cNvPr id="32770" name="Picture 2" descr="C:\Documents and Settings\Alena T\Local Settings\Temporary Internet Files\Content.IE5\T4LW47DQ\MC900193312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208664" y="899517"/>
            <a:ext cx="1624399" cy="13736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6480472" y="2627709"/>
            <a:ext cx="3096344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k</a:t>
            </a:r>
            <a:r>
              <a:rPr lang="cs-CZ" sz="2400" b="1" dirty="0" smtClean="0">
                <a:solidFill>
                  <a:srgbClr val="CCFF99"/>
                </a:solidFill>
              </a:rPr>
              <a:t>řemenáč smrkový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  <p:pic>
        <p:nvPicPr>
          <p:cNvPr id="41986" name="Picture 2" descr="Soubor:Leccinum aurantiacu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1800" y="2123653"/>
            <a:ext cx="3476160" cy="4634880"/>
          </a:xfrm>
          <a:prstGeom prst="rect">
            <a:avLst/>
          </a:prstGeom>
          <a:ln w="19050"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988" name="Picture 4" descr="Soubor:Leccinum piceinu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48224" y="3275781"/>
            <a:ext cx="5315744" cy="3986808"/>
          </a:xfrm>
          <a:prstGeom prst="rect">
            <a:avLst/>
          </a:prstGeom>
          <a:ln w="19050"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677250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  <a:latin typeface="Arial Black" pitchFamily="34" charset="0"/>
              </a:rPr>
              <a:t>Jedlé houby</a:t>
            </a:r>
            <a:endParaRPr lang="cs-CZ" sz="7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1800" y="6588149"/>
            <a:ext cx="3456384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ž</a:t>
            </a:r>
            <a:r>
              <a:rPr lang="cs-CZ" sz="2400" b="1" dirty="0" smtClean="0">
                <a:solidFill>
                  <a:srgbClr val="CCFF99"/>
                </a:solidFill>
              </a:rPr>
              <a:t>ampion polní</a:t>
            </a:r>
          </a:p>
          <a:p>
            <a:r>
              <a:rPr lang="cs-CZ" sz="2400" b="1" dirty="0" smtClean="0">
                <a:solidFill>
                  <a:srgbClr val="CCFF99"/>
                </a:solidFill>
              </a:rPr>
              <a:t>(pečárka polní)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24488" y="3059757"/>
            <a:ext cx="3096344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b</a:t>
            </a:r>
            <a:r>
              <a:rPr lang="cs-CZ" sz="2400" b="1" dirty="0" smtClean="0">
                <a:solidFill>
                  <a:srgbClr val="CCFF99"/>
                </a:solidFill>
              </a:rPr>
              <a:t>edla jedlá</a:t>
            </a:r>
          </a:p>
          <a:p>
            <a:r>
              <a:rPr lang="cs-CZ" sz="2400" b="1" dirty="0" smtClean="0">
                <a:solidFill>
                  <a:srgbClr val="CCFF99"/>
                </a:solidFill>
              </a:rPr>
              <a:t>(bedla vysoká)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  <p:pic>
        <p:nvPicPr>
          <p:cNvPr id="45058" name="Picture 2" descr="Soubor:Agaricus campestr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2123653"/>
            <a:ext cx="5760640" cy="4320480"/>
          </a:xfrm>
          <a:prstGeom prst="rect">
            <a:avLst/>
          </a:prstGeom>
          <a:ln w="19050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5059" name="Picture 3" descr="C:\Documents and Settings\Alena T\Local Settings\Temporary Internet Files\Content.IE5\T4LW47DQ\MC9002462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60659" y="1043533"/>
            <a:ext cx="1663719" cy="1247790"/>
          </a:xfrm>
          <a:prstGeom prst="rect">
            <a:avLst/>
          </a:prstGeom>
          <a:noFill/>
        </p:spPr>
      </p:pic>
      <p:pic>
        <p:nvPicPr>
          <p:cNvPr id="45062" name="Picture 6" descr="Soubor:Parasol-Macrolepiota-procer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84328" y="3981369"/>
            <a:ext cx="4523656" cy="3240069"/>
          </a:xfrm>
          <a:prstGeom prst="rect">
            <a:avLst/>
          </a:prstGeom>
          <a:ln w="19050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5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677250"/>
          </a:xfr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  <a:latin typeface="Arial Black" pitchFamily="34" charset="0"/>
              </a:rPr>
              <a:t>Jedovaté houby</a:t>
            </a:r>
            <a:endParaRPr lang="cs-CZ" sz="7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832400" y="6876181"/>
            <a:ext cx="1800200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h</a:t>
            </a:r>
            <a:r>
              <a:rPr lang="cs-CZ" sz="2400" b="1" dirty="0" smtClean="0">
                <a:solidFill>
                  <a:srgbClr val="CCFF99"/>
                </a:solidFill>
              </a:rPr>
              <a:t>řib satan</a:t>
            </a:r>
            <a:r>
              <a:rPr lang="cs-CZ" sz="2400" b="1" dirty="0" smtClean="0">
                <a:solidFill>
                  <a:srgbClr val="CCFF99"/>
                </a:solidFill>
              </a:rPr>
              <a:t>)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  <p:pic>
        <p:nvPicPr>
          <p:cNvPr id="46082" name="Picture 2" descr="C:\Documents and Settings\Alena T\Local Settings\Temporary Internet Files\Content.IE5\PZRAJRNI\MC9001932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712720" y="1115541"/>
            <a:ext cx="1147298" cy="1320727"/>
          </a:xfrm>
          <a:prstGeom prst="rect">
            <a:avLst/>
          </a:prstGeom>
          <a:noFill/>
        </p:spPr>
      </p:pic>
      <p:pic>
        <p:nvPicPr>
          <p:cNvPr id="46084" name="Picture 4" descr="Soubor:Boletus-satanas-3 cro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3808" y="1835621"/>
            <a:ext cx="5086350" cy="5524500"/>
          </a:xfrm>
          <a:prstGeom prst="rect">
            <a:avLst/>
          </a:prstGeom>
          <a:ln w="19050"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18" name="Skupina 10"/>
          <p:cNvGrpSpPr/>
          <p:nvPr/>
        </p:nvGrpSpPr>
        <p:grpSpPr>
          <a:xfrm>
            <a:off x="6480472" y="3059757"/>
            <a:ext cx="2664296" cy="2304256"/>
            <a:chOff x="6984528" y="5436021"/>
            <a:chExt cx="1583929" cy="1259558"/>
          </a:xfrm>
        </p:grpSpPr>
        <p:sp>
          <p:nvSpPr>
            <p:cNvPr id="19" name="Obdélník 18"/>
            <p:cNvSpPr/>
            <p:nvPr/>
          </p:nvSpPr>
          <p:spPr>
            <a:xfrm>
              <a:off x="6984528" y="5436021"/>
              <a:ext cx="1583929" cy="1259558"/>
            </a:xfrm>
            <a:prstGeom prst="rect">
              <a:avLst/>
            </a:prstGeom>
            <a:solidFill>
              <a:srgbClr val="CCFF99"/>
            </a:solidFill>
            <a:ln w="19050">
              <a:solidFill>
                <a:schemeClr val="tx1">
                  <a:lumMod val="9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" name="Skupina 5"/>
            <p:cNvGrpSpPr/>
            <p:nvPr/>
          </p:nvGrpSpPr>
          <p:grpSpPr>
            <a:xfrm>
              <a:off x="7200552" y="5508029"/>
              <a:ext cx="1080120" cy="1008112"/>
              <a:chOff x="6264448" y="3203773"/>
              <a:chExt cx="2960412" cy="2088232"/>
            </a:xfrm>
          </p:grpSpPr>
          <p:pic>
            <p:nvPicPr>
              <p:cNvPr id="21" name="Picture 5" descr="C:\Documents and Settings\Alena T\Local Settings\Temporary Internet Files\Content.IE5\R0IWH9L4\MC900350262[1].wmf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>
                <a:off x="6264448" y="3347789"/>
                <a:ext cx="2960412" cy="1872208"/>
              </a:xfrm>
              <a:prstGeom prst="rect">
                <a:avLst/>
              </a:prstGeom>
              <a:noFill/>
            </p:spPr>
          </p:pic>
          <p:cxnSp>
            <p:nvCxnSpPr>
              <p:cNvPr id="22" name="Přímá spojovací čára 21"/>
              <p:cNvCxnSpPr/>
              <p:nvPr/>
            </p:nvCxnSpPr>
            <p:spPr>
              <a:xfrm>
                <a:off x="6624488" y="3203773"/>
                <a:ext cx="2376264" cy="2016224"/>
              </a:xfrm>
              <a:prstGeom prst="line">
                <a:avLst/>
              </a:prstGeom>
              <a:ln w="57150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flipH="1">
                <a:off x="6768504" y="3203773"/>
                <a:ext cx="2016224" cy="2088232"/>
              </a:xfrm>
              <a:prstGeom prst="line">
                <a:avLst/>
              </a:prstGeom>
              <a:ln w="57150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1" name="Picture 3" descr="Soubor:Amanita muscaria 3 vliegenzwammen op rij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03808" y="2843733"/>
            <a:ext cx="5184576" cy="3888431"/>
          </a:xfrm>
          <a:prstGeom prst="rect">
            <a:avLst/>
          </a:prstGeom>
          <a:ln w="19050"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677250"/>
          </a:xfr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  <a:latin typeface="Arial Black" pitchFamily="34" charset="0"/>
              </a:rPr>
              <a:t>Jedovaté houby</a:t>
            </a:r>
            <a:endParaRPr lang="cs-CZ" sz="7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1800" y="6876181"/>
            <a:ext cx="3456384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m</a:t>
            </a:r>
            <a:r>
              <a:rPr lang="cs-CZ" sz="2400" b="1" dirty="0" smtClean="0">
                <a:solidFill>
                  <a:srgbClr val="CCFF99"/>
                </a:solidFill>
              </a:rPr>
              <a:t>uchomůrka červená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60392" y="2051645"/>
            <a:ext cx="3096344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m</a:t>
            </a:r>
            <a:r>
              <a:rPr lang="cs-CZ" sz="2400" b="1" dirty="0" smtClean="0">
                <a:solidFill>
                  <a:srgbClr val="CCFF99"/>
                </a:solidFill>
              </a:rPr>
              <a:t>uchomůrka</a:t>
            </a:r>
          </a:p>
          <a:p>
            <a:r>
              <a:rPr lang="cs-CZ" sz="2400" b="1" dirty="0" smtClean="0">
                <a:solidFill>
                  <a:srgbClr val="CCFF99"/>
                </a:solidFill>
              </a:rPr>
              <a:t>tygrovaná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  <p:pic>
        <p:nvPicPr>
          <p:cNvPr id="46082" name="Picture 2" descr="C:\Documents and Settings\Alena T\Local Settings\Temporary Internet Files\Content.IE5\PZRAJRNI\MC9001932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8712720" y="1115541"/>
            <a:ext cx="1147298" cy="1320727"/>
          </a:xfrm>
          <a:prstGeom prst="rect">
            <a:avLst/>
          </a:prstGeom>
          <a:noFill/>
        </p:spPr>
      </p:pic>
      <p:grpSp>
        <p:nvGrpSpPr>
          <p:cNvPr id="11" name="Skupina 10"/>
          <p:cNvGrpSpPr/>
          <p:nvPr/>
        </p:nvGrpSpPr>
        <p:grpSpPr>
          <a:xfrm>
            <a:off x="287784" y="1619597"/>
            <a:ext cx="1440160" cy="1152128"/>
            <a:chOff x="6984528" y="5436021"/>
            <a:chExt cx="1583929" cy="1259558"/>
          </a:xfrm>
        </p:grpSpPr>
        <p:sp>
          <p:nvSpPr>
            <p:cNvPr id="10" name="Obdélník 9"/>
            <p:cNvSpPr/>
            <p:nvPr/>
          </p:nvSpPr>
          <p:spPr>
            <a:xfrm>
              <a:off x="6984528" y="5436021"/>
              <a:ext cx="1583929" cy="1259558"/>
            </a:xfrm>
            <a:prstGeom prst="rect">
              <a:avLst/>
            </a:prstGeom>
            <a:solidFill>
              <a:srgbClr val="CCFF99"/>
            </a:solidFill>
            <a:ln w="19050">
              <a:solidFill>
                <a:schemeClr val="tx1">
                  <a:lumMod val="9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" name="Skupina 5"/>
            <p:cNvGrpSpPr/>
            <p:nvPr/>
          </p:nvGrpSpPr>
          <p:grpSpPr>
            <a:xfrm>
              <a:off x="7200552" y="5508029"/>
              <a:ext cx="1080120" cy="1008112"/>
              <a:chOff x="6264448" y="3203773"/>
              <a:chExt cx="2960412" cy="2088232"/>
            </a:xfrm>
          </p:grpSpPr>
          <p:pic>
            <p:nvPicPr>
              <p:cNvPr id="7" name="Picture 5" descr="C:\Documents and Settings\Alena T\Local Settings\Temporary Internet Files\Content.IE5\R0IWH9L4\MC900350262[1].wmf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>
                <a:off x="6264448" y="3347789"/>
                <a:ext cx="2960412" cy="1872208"/>
              </a:xfrm>
              <a:prstGeom prst="rect">
                <a:avLst/>
              </a:prstGeom>
              <a:noFill/>
            </p:spPr>
          </p:pic>
          <p:cxnSp>
            <p:nvCxnSpPr>
              <p:cNvPr id="8" name="Přímá spojovací čára 7"/>
              <p:cNvCxnSpPr/>
              <p:nvPr/>
            </p:nvCxnSpPr>
            <p:spPr>
              <a:xfrm>
                <a:off x="6624488" y="3203773"/>
                <a:ext cx="2376264" cy="2016224"/>
              </a:xfrm>
              <a:prstGeom prst="line">
                <a:avLst/>
              </a:prstGeom>
              <a:ln w="57150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 flipH="1">
                <a:off x="6768504" y="3203773"/>
                <a:ext cx="2016224" cy="2088232"/>
              </a:xfrm>
              <a:prstGeom prst="line">
                <a:avLst/>
              </a:prstGeom>
              <a:ln w="57150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48133" name="Picture 5" descr="Soubor:2008-10 Amanita pantherina cropped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32400" y="2891737"/>
            <a:ext cx="3792488" cy="4514867"/>
          </a:xfrm>
          <a:prstGeom prst="rect">
            <a:avLst/>
          </a:prstGeom>
          <a:ln w="19050"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8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677250"/>
          </a:xfr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  <a:latin typeface="Arial Black" pitchFamily="34" charset="0"/>
              </a:rPr>
              <a:t>Jedovaté houby</a:t>
            </a:r>
            <a:endParaRPr lang="cs-CZ" sz="7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1800" y="6444133"/>
            <a:ext cx="2232248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m</a:t>
            </a:r>
            <a:r>
              <a:rPr lang="cs-CZ" sz="2400" b="1" dirty="0" smtClean="0">
                <a:solidFill>
                  <a:srgbClr val="CCFF99"/>
                </a:solidFill>
              </a:rPr>
              <a:t>uchomůrka</a:t>
            </a:r>
          </a:p>
          <a:p>
            <a:r>
              <a:rPr lang="cs-CZ" sz="2400" b="1" dirty="0" smtClean="0">
                <a:solidFill>
                  <a:srgbClr val="CCFF99"/>
                </a:solidFill>
              </a:rPr>
              <a:t>zelená</a:t>
            </a:r>
            <a:endParaRPr lang="cs-CZ" sz="2400" b="1" dirty="0" smtClean="0">
              <a:solidFill>
                <a:srgbClr val="CCFF99"/>
              </a:solidFill>
            </a:endParaRPr>
          </a:p>
        </p:txBody>
      </p:sp>
      <p:pic>
        <p:nvPicPr>
          <p:cNvPr id="46082" name="Picture 2" descr="C:\Documents and Settings\Alena T\Local Settings\Temporary Internet Files\Content.IE5\PZRAJRNI\MC9001932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712720" y="1115541"/>
            <a:ext cx="1147298" cy="1320727"/>
          </a:xfrm>
          <a:prstGeom prst="rect">
            <a:avLst/>
          </a:prstGeom>
          <a:noFill/>
        </p:spPr>
      </p:pic>
      <p:grpSp>
        <p:nvGrpSpPr>
          <p:cNvPr id="3" name="Skupina 10"/>
          <p:cNvGrpSpPr/>
          <p:nvPr/>
        </p:nvGrpSpPr>
        <p:grpSpPr>
          <a:xfrm>
            <a:off x="287784" y="1619597"/>
            <a:ext cx="1440160" cy="1152128"/>
            <a:chOff x="6984528" y="5436021"/>
            <a:chExt cx="1583929" cy="1259558"/>
          </a:xfrm>
        </p:grpSpPr>
        <p:sp>
          <p:nvSpPr>
            <p:cNvPr id="10" name="Obdélník 9"/>
            <p:cNvSpPr/>
            <p:nvPr/>
          </p:nvSpPr>
          <p:spPr>
            <a:xfrm>
              <a:off x="6984528" y="5436021"/>
              <a:ext cx="1583929" cy="1259558"/>
            </a:xfrm>
            <a:prstGeom prst="rect">
              <a:avLst/>
            </a:prstGeom>
            <a:solidFill>
              <a:srgbClr val="CCFF99"/>
            </a:solidFill>
            <a:ln w="19050">
              <a:solidFill>
                <a:schemeClr val="tx1">
                  <a:lumMod val="9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" name="Skupina 5"/>
            <p:cNvGrpSpPr/>
            <p:nvPr/>
          </p:nvGrpSpPr>
          <p:grpSpPr>
            <a:xfrm>
              <a:off x="7200552" y="5508029"/>
              <a:ext cx="1080120" cy="1008112"/>
              <a:chOff x="6264448" y="3203773"/>
              <a:chExt cx="2960412" cy="2088232"/>
            </a:xfrm>
          </p:grpSpPr>
          <p:pic>
            <p:nvPicPr>
              <p:cNvPr id="7" name="Picture 5" descr="C:\Documents and Settings\Alena T\Local Settings\Temporary Internet Files\Content.IE5\R0IWH9L4\MC900350262[1].wmf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6264448" y="3347789"/>
                <a:ext cx="2960412" cy="1872208"/>
              </a:xfrm>
              <a:prstGeom prst="rect">
                <a:avLst/>
              </a:prstGeom>
              <a:noFill/>
            </p:spPr>
          </p:pic>
          <p:cxnSp>
            <p:nvCxnSpPr>
              <p:cNvPr id="8" name="Přímá spojovací čára 7"/>
              <p:cNvCxnSpPr/>
              <p:nvPr/>
            </p:nvCxnSpPr>
            <p:spPr>
              <a:xfrm>
                <a:off x="6624488" y="3203773"/>
                <a:ext cx="2376264" cy="2016224"/>
              </a:xfrm>
              <a:prstGeom prst="line">
                <a:avLst/>
              </a:prstGeom>
              <a:ln w="57150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 flipH="1">
                <a:off x="6768504" y="3203773"/>
                <a:ext cx="2016224" cy="2088232"/>
              </a:xfrm>
              <a:prstGeom prst="line">
                <a:avLst/>
              </a:prstGeom>
              <a:ln w="57150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51202" name="Picture 2" descr="Soubor:Amanita phalloides 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08064" y="1835621"/>
            <a:ext cx="4176464" cy="5568618"/>
          </a:xfrm>
          <a:prstGeom prst="rect">
            <a:avLst/>
          </a:prstGeom>
          <a:ln w="19050"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7128544" y="5868069"/>
            <a:ext cx="2448272" cy="1466291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</a:rPr>
              <a:t>Všimněte si</a:t>
            </a:r>
          </a:p>
          <a:p>
            <a:r>
              <a:rPr lang="cs-CZ" sz="2400" b="1" dirty="0" smtClean="0">
                <a:solidFill>
                  <a:srgbClr val="6F3505"/>
                </a:solidFill>
              </a:rPr>
              <a:t>u</a:t>
            </a:r>
            <a:r>
              <a:rPr lang="cs-CZ" sz="2400" b="1" dirty="0" smtClean="0">
                <a:solidFill>
                  <a:srgbClr val="6F3505"/>
                </a:solidFill>
              </a:rPr>
              <a:t> muchomůrek</a:t>
            </a:r>
          </a:p>
          <a:p>
            <a:r>
              <a:rPr lang="cs-CZ" sz="2400" b="1" dirty="0" smtClean="0">
                <a:solidFill>
                  <a:srgbClr val="6F3505"/>
                </a:solidFill>
              </a:rPr>
              <a:t>p</a:t>
            </a:r>
            <a:r>
              <a:rPr lang="cs-CZ" sz="2400" b="1" dirty="0" smtClean="0">
                <a:solidFill>
                  <a:srgbClr val="6F3505"/>
                </a:solidFill>
              </a:rPr>
              <a:t>rstence</a:t>
            </a:r>
          </a:p>
          <a:p>
            <a:r>
              <a:rPr lang="cs-CZ" sz="2400" b="1" dirty="0" smtClean="0">
                <a:solidFill>
                  <a:srgbClr val="6F3505"/>
                </a:solidFill>
              </a:rPr>
              <a:t>a</a:t>
            </a:r>
            <a:r>
              <a:rPr lang="cs-CZ" sz="2400" b="1" dirty="0" smtClean="0">
                <a:solidFill>
                  <a:srgbClr val="6F3505"/>
                </a:solidFill>
              </a:rPr>
              <a:t> pochvy.</a:t>
            </a:r>
            <a:endParaRPr lang="cs-CZ" sz="2400" b="1" dirty="0">
              <a:solidFill>
                <a:srgbClr val="6F3505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44568" y="2699717"/>
            <a:ext cx="1512168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prstenec</a:t>
            </a:r>
            <a:endParaRPr lang="cs-CZ" sz="2400" b="1" dirty="0" smtClean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416576" y="4283893"/>
            <a:ext cx="1512168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pochva</a:t>
            </a:r>
            <a:endParaRPr lang="cs-CZ" sz="2400" b="1" dirty="0" smtClean="0">
              <a:solidFill>
                <a:schemeClr val="tx1">
                  <a:lumMod val="85000"/>
                </a:schemeClr>
              </a:solidFill>
            </a:endParaRPr>
          </a:p>
        </p:txBody>
      </p:sp>
      <p:cxnSp>
        <p:nvCxnSpPr>
          <p:cNvPr id="20" name="Přímá spojovací šipka 19"/>
          <p:cNvCxnSpPr/>
          <p:nvPr/>
        </p:nvCxnSpPr>
        <p:spPr>
          <a:xfrm flipH="1">
            <a:off x="5688384" y="3059757"/>
            <a:ext cx="1512168" cy="50405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>
            <a:off x="6048424" y="4427909"/>
            <a:ext cx="1296144" cy="79208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15" grpId="0" animBg="1"/>
      <p:bldP spid="16" grpId="0" animBg="1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677250"/>
          </a:xfr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  <a:latin typeface="Arial Black" pitchFamily="34" charset="0"/>
              </a:rPr>
              <a:t>Plísně</a:t>
            </a:r>
            <a:endParaRPr lang="cs-CZ" sz="7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59792" y="6012085"/>
            <a:ext cx="9217024" cy="1351772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CCFF99"/>
                </a:solidFill>
              </a:rPr>
              <a:t>Některé plísně jsou škodlivé, </a:t>
            </a:r>
          </a:p>
          <a:p>
            <a:pPr algn="ctr"/>
            <a:r>
              <a:rPr lang="cs-CZ" sz="4400" b="1" dirty="0" smtClean="0">
                <a:solidFill>
                  <a:srgbClr val="CCFF99"/>
                </a:solidFill>
              </a:rPr>
              <a:t>jiné užitečné.</a:t>
            </a:r>
            <a:endParaRPr lang="cs-CZ" sz="4400" b="1" dirty="0" smtClean="0">
              <a:solidFill>
                <a:srgbClr val="CCFF99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808" y="2195661"/>
            <a:ext cx="9073008" cy="550271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latin typeface="Arial Black" pitchFamily="34" charset="0"/>
              </a:rPr>
              <a:t>Plísně patří také ke skupině hub.</a:t>
            </a:r>
            <a:endParaRPr lang="cs-CZ" sz="3200" b="1" dirty="0">
              <a:solidFill>
                <a:srgbClr val="6F3505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36256" y="5292005"/>
            <a:ext cx="1512168" cy="664789"/>
          </a:xfrm>
          <a:prstGeom prst="rect">
            <a:avLst/>
          </a:prstGeom>
          <a:noFill/>
          <a:ln>
            <a:noFill/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85000"/>
                  </a:schemeClr>
                </a:solidFill>
              </a:rPr>
              <a:t>Penicilin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</a:schemeClr>
                </a:solidFill>
              </a:rPr>
              <a:t>(lék)</a:t>
            </a:r>
            <a:endParaRPr lang="cs-CZ" sz="2000" b="1" dirty="0" smtClean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53250" name="Picture 2" descr="File:Moldy nectarin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1800" y="2843733"/>
            <a:ext cx="3816424" cy="2862318"/>
          </a:xfrm>
          <a:prstGeom prst="rect">
            <a:avLst/>
          </a:prstGeom>
          <a:ln w="19050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3252" name="Picture 4" descr="File:HermelinNakrajen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48424" y="2987749"/>
            <a:ext cx="3528392" cy="2646294"/>
          </a:xfrm>
          <a:prstGeom prst="rect">
            <a:avLst/>
          </a:prstGeom>
          <a:ln w="19050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3255" name="Picture 7" descr="C:\Documents and Settings\Alena T\Local Settings\Temporary Internet Files\Content.IE5\T4LW47DQ\MP90033734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08264" y="2843732"/>
            <a:ext cx="1656184" cy="2321753"/>
          </a:xfrm>
          <a:prstGeom prst="rect">
            <a:avLst/>
          </a:prstGeom>
          <a:ln w="19050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3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3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15" grpId="0" animBg="1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9792" y="251445"/>
            <a:ext cx="9361040" cy="690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Zdroje</a:t>
            </a:r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:</a:t>
            </a:r>
          </a:p>
          <a:p>
            <a:endParaRPr lang="cs-CZ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342900" indent="-342900"/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Učebnice: ŠTIKOVÁ, Věra. </a:t>
            </a:r>
            <a:r>
              <a:rPr lang="cs-CZ" i="1" dirty="0" smtClean="0">
                <a:solidFill>
                  <a:schemeClr val="tx1">
                    <a:lumMod val="95000"/>
                  </a:schemeClr>
                </a:solidFill>
              </a:rPr>
              <a:t>Prvouka 3</a:t>
            </a: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. Brno: Nová škola, s.</a:t>
            </a:r>
            <a:r>
              <a:rPr lang="cs-CZ" dirty="0" err="1" smtClean="0">
                <a:solidFill>
                  <a:schemeClr val="tx1">
                    <a:lumMod val="95000"/>
                  </a:schemeClr>
                </a:solidFill>
              </a:rPr>
              <a:t>r.o</a:t>
            </a: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, 2011, ISBN 978-80-7289-256-3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Obrázky</a:t>
            </a:r>
          </a:p>
          <a:p>
            <a:r>
              <a:rPr lang="cs-CZ" sz="1400" b="1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www.office.</a:t>
            </a:r>
            <a:r>
              <a:rPr lang="cs-CZ" sz="1400" b="1" dirty="0" err="1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microsoft.com</a:t>
            </a:r>
            <a:endParaRPr lang="cs-CZ" sz="14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4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400" dirty="0" smtClean="0"/>
              <a:t>Hřib smrkový citrónový - DINO CHIAPPETTA.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3"/>
              </a:rPr>
              <a:t>http://upload.wikimedia.org/wikipedia/commons/4/47/Boletus_citrinus.jpg</a:t>
            </a:r>
            <a:endParaRPr lang="cs-CZ" sz="1400" dirty="0" smtClean="0"/>
          </a:p>
          <a:p>
            <a:r>
              <a:rPr lang="cs-CZ" sz="1400" dirty="0" smtClean="0"/>
              <a:t>Hřib smrkový - ERNIE.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4"/>
              </a:rPr>
              <a:t>http://upload.wikimedia.org/wikipedia/commons/b/bf/AD2009Sep13_Boletus_edulis_01.jpg</a:t>
            </a:r>
            <a:endParaRPr lang="cs-CZ" sz="1400" dirty="0" smtClean="0"/>
          </a:p>
          <a:p>
            <a:r>
              <a:rPr lang="cs-CZ" sz="1400" dirty="0" smtClean="0"/>
              <a:t>Hřib dubový - XTH-FLOOR.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5"/>
              </a:rPr>
              <a:t>http://upload.wikimedia.org/wikipedia/commons/c/cc/Vrbensk%C3%A9_rybn%C3%ADky_-_Boletus_aestivalis_01.jpg</a:t>
            </a:r>
            <a:endParaRPr lang="cs-CZ" sz="1400" dirty="0" smtClean="0"/>
          </a:p>
          <a:p>
            <a:r>
              <a:rPr lang="cs-CZ" sz="1400" dirty="0" smtClean="0"/>
              <a:t>Hřib borový - LITVINOVSS.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6"/>
              </a:rPr>
              <a:t>http://upload.wikimedia.org/wikipedia/commons/5/52/Boletus_pinophilus_cropped.jpg</a:t>
            </a:r>
            <a:endParaRPr lang="cs-CZ" sz="1400" dirty="0" smtClean="0"/>
          </a:p>
          <a:p>
            <a:r>
              <a:rPr lang="cs-CZ" sz="1400" dirty="0" smtClean="0"/>
              <a:t>Hřib bronzový - ROBERTO PETRUZZO.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7"/>
              </a:rPr>
              <a:t>http://upload.wikimedia.org/wikipedia/commons/a/a9/Boletus_aereus_IT.JPG</a:t>
            </a:r>
            <a:endParaRPr lang="cs-CZ" sz="1400" dirty="0" smtClean="0"/>
          </a:p>
          <a:p>
            <a:r>
              <a:rPr lang="cs-CZ" sz="1400" dirty="0" smtClean="0"/>
              <a:t>Hřib hnědý – suchohřib - JAMES LINDSEY AT ECOLOGY OF COMMANSTER.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8"/>
              </a:rPr>
              <a:t>http://upload.wikimedia.org/wikipedia/commons/5/5f/Boletus_badius_-_Lindsey.jpg</a:t>
            </a:r>
            <a:endParaRPr lang="cs-CZ" sz="1400" dirty="0" smtClean="0"/>
          </a:p>
          <a:p>
            <a:r>
              <a:rPr lang="cs-CZ" sz="1400" dirty="0" smtClean="0"/>
              <a:t>Hřib žlutomasý - </a:t>
            </a:r>
          </a:p>
          <a:p>
            <a:r>
              <a:rPr lang="cs-CZ" sz="1400" dirty="0" smtClean="0"/>
              <a:t>MAJA DUMAT.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9"/>
              </a:rPr>
              <a:t>http://upload.wikimedia.org/wikipedia/commons/c/c2/Rotfu%C3%9Fr%C3%B6hrling_%28Xerocomellus_chrysenteron%29.jpg</a:t>
            </a:r>
            <a:endParaRPr lang="cs-CZ" sz="1400" dirty="0" smtClean="0"/>
          </a:p>
          <a:p>
            <a:r>
              <a:rPr lang="cs-CZ" sz="1400" dirty="0" smtClean="0"/>
              <a:t>Křemenáč osikový - </a:t>
            </a:r>
          </a:p>
          <a:p>
            <a:r>
              <a:rPr lang="cs-CZ" sz="1400" dirty="0" smtClean="0"/>
              <a:t>ARCHENZO.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upload.wikimedia.org/wikipedia/commons/0/0c/Leccinum_aurantiacum.JPG</a:t>
            </a:r>
            <a:endParaRPr lang="cs-CZ" sz="1400" dirty="0" smtClean="0"/>
          </a:p>
          <a:p>
            <a:r>
              <a:rPr lang="cs-CZ" sz="1400" dirty="0" smtClean="0"/>
              <a:t>Křemenáč smrkový - COLIN ROSE.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upload.wikimedia.org/wikipedia/commons/4/44/Leccinum_piceinum.jpg</a:t>
            </a:r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9792" y="251445"/>
            <a:ext cx="9361040" cy="6074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Obrázky</a:t>
            </a:r>
          </a:p>
          <a:p>
            <a:endParaRPr lang="cs-CZ" sz="14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400" dirty="0" smtClean="0"/>
              <a:t>Žampion polní - </a:t>
            </a:r>
            <a:r>
              <a:rPr lang="en-US" sz="1400" dirty="0" smtClean="0"/>
              <a:t>NATHAN </a:t>
            </a:r>
            <a:r>
              <a:rPr lang="en-US" sz="1400" dirty="0" smtClean="0"/>
              <a:t>WILSO. </a:t>
            </a:r>
            <a:r>
              <a:rPr lang="en-US" sz="1400" i="1" dirty="0" smtClean="0"/>
              <a:t>Wikipedia.cz</a:t>
            </a:r>
            <a:r>
              <a:rPr lang="en-US" sz="1400" dirty="0" smtClean="0"/>
              <a:t> [online]. [cit. 28.3.2013].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</a:t>
            </a:r>
            <a:r>
              <a:rPr lang="en-US" sz="1400" dirty="0" smtClean="0">
                <a:hlinkClick r:id="rId2"/>
              </a:rPr>
              <a:t>http://</a:t>
            </a:r>
            <a:r>
              <a:rPr lang="en-US" sz="1400" dirty="0" smtClean="0">
                <a:hlinkClick r:id="rId2"/>
              </a:rPr>
              <a:t>upload.wikimedia.org/wikipedia/commons/3/3a/Agaricus_campestris.jpg</a:t>
            </a:r>
            <a:endParaRPr lang="cs-CZ" sz="1400" dirty="0" smtClean="0"/>
          </a:p>
          <a:p>
            <a:r>
              <a:rPr lang="cs-CZ" sz="1400" dirty="0" smtClean="0"/>
              <a:t>Bedla jedlá - H. KRISP.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upload.wikimedia.org/wikipedia/commons/c/cf/Parasol-Macrolepiota-procera.jpg</a:t>
            </a:r>
            <a:endParaRPr lang="cs-CZ" sz="1400" dirty="0" smtClean="0"/>
          </a:p>
          <a:p>
            <a:r>
              <a:rPr lang="cs-CZ" sz="1400" dirty="0" smtClean="0"/>
              <a:t>Hřib satan - BERNYPISA.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upload.wikimedia.org/wikipedia/commons/b/b8/Boletus-satanas-3_crop.jpg</a:t>
            </a:r>
            <a:endParaRPr lang="cs-CZ" sz="1400" dirty="0" smtClean="0"/>
          </a:p>
          <a:p>
            <a:r>
              <a:rPr lang="cs-CZ" sz="1400" dirty="0" smtClean="0"/>
              <a:t>Muchomůrka červená - ONDERWIJSGEK AT NL.WIKIPEDIA.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upload.wikimedia.org/wikipedia/commons/3/32/Amanita_muscaria_3_vliegenzwammen_op_rij.jpg</a:t>
            </a:r>
            <a:endParaRPr lang="cs-CZ" sz="1400" dirty="0" smtClean="0"/>
          </a:p>
          <a:p>
            <a:r>
              <a:rPr lang="cs-CZ" sz="1400" dirty="0" smtClean="0"/>
              <a:t>Muchomůrka tygrovaná - CCFARMER.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upload.wikimedia.org/wikipedia/commons/3/35/2008-10_Amanita_pantherina_cropped.jpg</a:t>
            </a:r>
            <a:endParaRPr lang="cs-CZ" sz="1400" dirty="0" smtClean="0"/>
          </a:p>
          <a:p>
            <a:r>
              <a:rPr lang="cs-CZ" sz="1400" dirty="0" smtClean="0"/>
              <a:t>Muchomůrka zelená - ARCHENZO.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upload.wikimedia.org/wikipedia/commons/9/99/Amanita_phalloides_1.JPG</a:t>
            </a:r>
            <a:endParaRPr lang="cs-CZ" sz="1400" dirty="0" smtClean="0"/>
          </a:p>
          <a:p>
            <a:r>
              <a:rPr lang="cs-CZ" sz="1400" dirty="0" smtClean="0"/>
              <a:t>Plíseň – nektarinky - </a:t>
            </a:r>
            <a:r>
              <a:rPr lang="it-IT" sz="1400" dirty="0" smtClean="0"/>
              <a:t>ROGER MCLASSUS. </a:t>
            </a:r>
            <a:r>
              <a:rPr lang="it-IT" sz="1400" i="1" dirty="0" smtClean="0"/>
              <a:t>Wikipedia.cz</a:t>
            </a:r>
            <a:r>
              <a:rPr lang="it-IT" sz="1400" dirty="0" smtClean="0"/>
              <a:t> [online]. [cit. 28.3.2013]. Dostupný na WWW: </a:t>
            </a:r>
            <a:r>
              <a:rPr lang="it-IT" sz="1400" dirty="0" smtClean="0">
                <a:hlinkClick r:id="rId8"/>
              </a:rPr>
              <a:t>http://</a:t>
            </a:r>
            <a:r>
              <a:rPr lang="it-IT" sz="1400" dirty="0" smtClean="0">
                <a:hlinkClick r:id="rId8"/>
              </a:rPr>
              <a:t>upload.wikimedia.org/wikipedia/commons/6/6e/Moldy_nectarines.jpg?uselang=cs</a:t>
            </a:r>
            <a:endParaRPr lang="cs-CZ" sz="1400" dirty="0" smtClean="0"/>
          </a:p>
          <a:p>
            <a:r>
              <a:rPr lang="cs-CZ" sz="1400" dirty="0" smtClean="0"/>
              <a:t>Hermelín - OLDSOFT.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28.3.2013]. Dostupný na WWW: </a:t>
            </a:r>
            <a:r>
              <a:rPr lang="cs-CZ" sz="1400" dirty="0" smtClean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upload.wikimedia.org/wikipedia/commons/a/a8/HermelinNakrajeny.JPG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3236</TotalTime>
  <Words>646</Words>
  <Application>Microsoft Office PowerPoint</Application>
  <PresentationFormat>Vlastní</PresentationFormat>
  <Paragraphs>127</Paragraphs>
  <Slides>16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Technický</vt:lpstr>
      <vt:lpstr>Snímek 1</vt:lpstr>
      <vt:lpstr>Snímek 2</vt:lpstr>
      <vt:lpstr>Houby - vlastnosti</vt:lpstr>
      <vt:lpstr>Tělo houby</vt:lpstr>
      <vt:lpstr>Druhy hub</vt:lpstr>
      <vt:lpstr>Jedlé houby</vt:lpstr>
      <vt:lpstr>Jedlé houby</vt:lpstr>
      <vt:lpstr>Jedlé houby</vt:lpstr>
      <vt:lpstr>Jedlé houby</vt:lpstr>
      <vt:lpstr>Jedlé houby</vt:lpstr>
      <vt:lpstr>Jedovaté houby</vt:lpstr>
      <vt:lpstr>Jedovaté houby</vt:lpstr>
      <vt:lpstr>Jedovaté houby</vt:lpstr>
      <vt:lpstr>Plísně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</dc:title>
  <dc:subject>Prvouka 3</dc:subject>
  <dc:creator>Mgr. Jana Kneřová</dc:creator>
  <cp:lastModifiedBy>Alena T.</cp:lastModifiedBy>
  <cp:revision>341</cp:revision>
  <cp:lastPrinted>1601-01-01T00:00:00Z</cp:lastPrinted>
  <dcterms:created xsi:type="dcterms:W3CDTF">2011-08-21T18:05:50Z</dcterms:created>
  <dcterms:modified xsi:type="dcterms:W3CDTF">2013-03-28T16:50:40Z</dcterms:modified>
  <cp:category>Živá příroda</cp:category>
</cp:coreProperties>
</file>