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6" r:id="rId1"/>
  </p:sldMasterIdLst>
  <p:notesMasterIdLst>
    <p:notesMasterId r:id="rId27"/>
  </p:notesMasterIdLst>
  <p:sldIdLst>
    <p:sldId id="256" r:id="rId2"/>
    <p:sldId id="257" r:id="rId3"/>
    <p:sldId id="299" r:id="rId4"/>
    <p:sldId id="269" r:id="rId5"/>
    <p:sldId id="300" r:id="rId6"/>
    <p:sldId id="301" r:id="rId7"/>
    <p:sldId id="302" r:id="rId8"/>
    <p:sldId id="303" r:id="rId9"/>
    <p:sldId id="304" r:id="rId10"/>
    <p:sldId id="305" r:id="rId11"/>
    <p:sldId id="306" r:id="rId12"/>
    <p:sldId id="307" r:id="rId13"/>
    <p:sldId id="308" r:id="rId14"/>
    <p:sldId id="309" r:id="rId15"/>
    <p:sldId id="310" r:id="rId16"/>
    <p:sldId id="311" r:id="rId17"/>
    <p:sldId id="312" r:id="rId18"/>
    <p:sldId id="313" r:id="rId19"/>
    <p:sldId id="314" r:id="rId20"/>
    <p:sldId id="318" r:id="rId21"/>
    <p:sldId id="315" r:id="rId22"/>
    <p:sldId id="316" r:id="rId23"/>
    <p:sldId id="319" r:id="rId24"/>
    <p:sldId id="317" r:id="rId25"/>
    <p:sldId id="291" r:id="rId26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CCFF99"/>
    <a:srgbClr val="6F3505"/>
    <a:srgbClr val="008000"/>
    <a:srgbClr val="006600"/>
    <a:srgbClr val="996633"/>
    <a:srgbClr val="663300"/>
    <a:srgbClr val="B08200"/>
    <a:srgbClr val="CC99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15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73013" y="3679042"/>
            <a:ext cx="7143803" cy="2536691"/>
          </a:xfrm>
        </p:spPr>
        <p:txBody>
          <a:bodyPr rIns="50397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77408" y="1702869"/>
            <a:ext cx="7143803" cy="1931917"/>
          </a:xfrm>
        </p:spPr>
        <p:txBody>
          <a:bodyPr tIns="0" rIns="50397" bIns="0" anchor="b">
            <a:normAutofit/>
          </a:bodyPr>
          <a:lstStyle>
            <a:lvl1pPr marL="0" indent="0" algn="r">
              <a:buNone/>
              <a:defRPr sz="2200">
                <a:solidFill>
                  <a:schemeClr val="tx1"/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047" y="3950517"/>
            <a:ext cx="7308453" cy="2013227"/>
          </a:xfrm>
        </p:spPr>
        <p:txBody>
          <a:bodyPr tIns="0" bIns="0" anchor="t"/>
          <a:lstStyle>
            <a:lvl1pPr algn="l">
              <a:buNone/>
              <a:defRPr sz="46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6047" y="2740134"/>
            <a:ext cx="7308453" cy="1175826"/>
          </a:xfrm>
        </p:spPr>
        <p:txBody>
          <a:bodyPr lIns="50397" tIns="0" rIns="50397" bIns="0" anchor="b"/>
          <a:lstStyle>
            <a:lvl1pPr marL="0" indent="0" algn="l">
              <a:buNone/>
              <a:defRPr sz="2200">
                <a:solidFill>
                  <a:schemeClr val="tx1"/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4292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9072563" cy="1259946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6047740"/>
            <a:ext cx="4454027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20818" y="6047740"/>
            <a:ext cx="4455776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672115"/>
            <a:ext cx="4454027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1672115"/>
            <a:ext cx="4455776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8235871" cy="1259946"/>
          </a:xfrm>
        </p:spPr>
        <p:txBody>
          <a:bodyPr anchor="ctr"/>
          <a:lstStyle>
            <a:lvl1pPr algn="l">
              <a:defRPr sz="51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1306825"/>
            <a:ext cx="3528219" cy="804965"/>
          </a:xfrm>
        </p:spPr>
        <p:txBody>
          <a:bodyPr tIns="0" bIns="0" anchor="t"/>
          <a:lstStyle>
            <a:lvl1pPr algn="l">
              <a:buNone/>
              <a:defRPr sz="20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4031" y="236363"/>
            <a:ext cx="3024188" cy="1007957"/>
          </a:xfrm>
        </p:spPr>
        <p:txBody>
          <a:bodyPr lIns="50397" tIns="0" rIns="50397" bIns="0" anchor="b"/>
          <a:lstStyle>
            <a:lvl1pPr marL="0" indent="0" algn="l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4031" y="2183906"/>
            <a:ext cx="7812484" cy="419981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991918" y="7079137"/>
            <a:ext cx="840052" cy="402483"/>
          </a:xfrm>
        </p:spPr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5911" y="1880228"/>
            <a:ext cx="3366677" cy="1382091"/>
          </a:xfrm>
        </p:spPr>
        <p:txBody>
          <a:bodyPr anchor="b"/>
          <a:lstStyle>
            <a:lvl1pPr algn="l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74781" y="1124259"/>
            <a:ext cx="4536281" cy="4535805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25913" y="3305583"/>
            <a:ext cx="3366675" cy="2935996"/>
          </a:xfrm>
        </p:spPr>
        <p:txBody>
          <a:bodyPr lIns="50397" rIns="50397"/>
          <a:lstStyle>
            <a:lvl1pPr marL="0" indent="0">
              <a:buFontTx/>
              <a:buNone/>
              <a:defRPr sz="1300"/>
            </a:lvl1pPr>
            <a:lvl2pPr>
              <a:buFontTx/>
              <a:buNone/>
              <a:defRPr sz="1300"/>
            </a:lvl2pPr>
            <a:lvl3pPr>
              <a:buFontTx/>
              <a:buNone/>
              <a:defRPr sz="1100"/>
            </a:lvl3pPr>
            <a:lvl4pPr>
              <a:buFontTx/>
              <a:buNone/>
              <a:defRPr sz="1000"/>
            </a:lvl4pPr>
            <a:lvl5pPr>
              <a:buFontTx/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04031" y="7079137"/>
            <a:ext cx="2352146" cy="402483"/>
          </a:xfrm>
        </p:spPr>
        <p:txBody>
          <a:bodyPr/>
          <a:lstStyle/>
          <a:p>
            <a:fld id="{EA56266C-A932-4797-A742-7BB4CAE8A728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8064500" y="0"/>
            <a:ext cx="20161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  <a:prstGeom prst="rect">
            <a:avLst/>
          </a:prstGeom>
        </p:spPr>
        <p:txBody>
          <a:bodyPr vert="horz" lIns="50397" tIns="50397" rIns="50397" bIns="50397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8232510" cy="4989036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504031" y="7079137"/>
            <a:ext cx="2352146" cy="402483"/>
          </a:xfrm>
          <a:prstGeom prst="rect">
            <a:avLst/>
          </a:prstGeom>
        </p:spPr>
        <p:txBody>
          <a:bodyPr vert="horz" lIns="100794" tIns="50397" rIns="100794" bIns="0" anchor="b"/>
          <a:lstStyle>
            <a:lvl1pPr algn="l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444214" y="7079137"/>
            <a:ext cx="3192198" cy="402483"/>
          </a:xfrm>
          <a:prstGeom prst="rect">
            <a:avLst/>
          </a:prstGeom>
        </p:spPr>
        <p:txBody>
          <a:bodyPr vert="horz" lIns="0" tIns="50397" rIns="0" bIns="0" anchor="b"/>
          <a:lstStyle>
            <a:lvl1pPr algn="ct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988557" y="7079137"/>
            <a:ext cx="840052" cy="402483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5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654" indent="-423336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300" kern="1200">
          <a:solidFill>
            <a:schemeClr val="tx1"/>
          </a:solidFill>
          <a:latin typeface="+mn-lt"/>
          <a:ea typeface="+mn-ea"/>
          <a:cs typeface="+mn-cs"/>
        </a:defRPr>
      </a:lvl1pPr>
      <a:lvl2pPr marL="796275" indent="-302383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108737" indent="-282224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411120" indent="-262065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642947" indent="-201589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774" indent="-201589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2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8587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570255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4.jpeg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gif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9/House_sparrow_I_IMG_4529.jpg" TargetMode="External"/><Relationship Id="rId3" Type="http://schemas.openxmlformats.org/officeDocument/2006/relationships/hyperlink" Target="http://upload.wikimedia.org/wikipedia/commons/b/bf/Bird_Diversity_2013.png?uselang=cs" TargetMode="External"/><Relationship Id="rId7" Type="http://schemas.openxmlformats.org/officeDocument/2006/relationships/hyperlink" Target="http://upload.wikimedia.org/wikipedia/commons/3/39/Sturnus_vulgaris_-close_up-8.jpg?uselang=cs" TargetMode="External"/><Relationship Id="rId2" Type="http://schemas.openxmlformats.org/officeDocument/2006/relationships/hyperlink" Target="http://cs.wikipedia.org/wiki/Pt%C3%A1ci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upload.wikimedia.org/wikipedia/commons/d/de/Sturnus_vulgaris_-England-8.jpg?uselang=cs" TargetMode="External"/><Relationship Id="rId5" Type="http://schemas.openxmlformats.org/officeDocument/2006/relationships/hyperlink" Target="http://upload.wikimedia.org/wikipedia/commons/5/57/Dendrocopos_major_Legnago_7119.jpg" TargetMode="External"/><Relationship Id="rId10" Type="http://schemas.openxmlformats.org/officeDocument/2006/relationships/hyperlink" Target="http://www.office.microsoft.com/" TargetMode="External"/><Relationship Id="rId4" Type="http://schemas.openxmlformats.org/officeDocument/2006/relationships/hyperlink" Target="http://upload.wikimedia.org/wikipedia/commons/4/4c/Pica_pica_perched_grass_1.jpg?uselang=cs" TargetMode="External"/><Relationship Id="rId9" Type="http://schemas.openxmlformats.org/officeDocument/2006/relationships/hyperlink" Target="http://upload.wikimedia.org/wikipedia/commons/d/d8/Tuerkentaube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1840" y="2771726"/>
          <a:ext cx="8712968" cy="4542651"/>
        </p:xfrm>
        <a:graphic>
          <a:graphicData uri="http://schemas.openxmlformats.org/drawingml/2006/table">
            <a:tbl>
              <a:tblPr/>
              <a:tblGrid>
                <a:gridCol w="4259675"/>
                <a:gridCol w="4453293"/>
              </a:tblGrid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72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VY_32_INOVACE_13_PRV_Ptáci_našich_zahrad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400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PRV 3 – 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 druhy ptáků, které</a:t>
                      </a:r>
                      <a:r>
                        <a:rPr lang="cs-CZ" sz="1800" kern="120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najdeme na našich zahradách i po celou zimu.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Návaznost na předchozí znalosti</a:t>
                      </a:r>
                      <a:r>
                        <a:rPr lang="cs-CZ" sz="1800" kern="120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, možnost diskuze se žáky o jejich zkušenostech s ptáky na zahradě.</a:t>
                      </a:r>
                      <a:endParaRPr lang="cs-CZ" sz="1800" kern="1200" dirty="0" smtClean="0">
                        <a:solidFill>
                          <a:schemeClr val="bg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 celém </a:t>
                      </a:r>
                      <a:r>
                        <a:rPr lang="cs-CZ" sz="1800" kern="1200" dirty="0" err="1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DUMu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je použita animace. 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47824" y="1835621"/>
            <a:ext cx="9072563" cy="498903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lnSpcReduction="10000"/>
          </a:bodyPr>
          <a:lstStyle/>
          <a:p>
            <a:pPr algn="r">
              <a:buNone/>
            </a:pPr>
            <a:endParaRPr lang="cs-CZ" sz="9600" b="1" dirty="0" smtClean="0">
              <a:solidFill>
                <a:srgbClr val="CCFF99"/>
              </a:solidFill>
              <a:latin typeface="Arial Black" pitchFamily="34" charset="0"/>
            </a:endParaRPr>
          </a:p>
          <a:p>
            <a:pPr algn="r">
              <a:buNone/>
            </a:pPr>
            <a:r>
              <a:rPr lang="cs-CZ" sz="14000" b="1" dirty="0" smtClean="0">
                <a:solidFill>
                  <a:srgbClr val="CCFF99"/>
                </a:solidFill>
                <a:latin typeface="Arial Black" pitchFamily="34" charset="0"/>
              </a:rPr>
              <a:t>Ptáci</a:t>
            </a:r>
            <a:r>
              <a:rPr lang="cs-CZ" sz="4000" b="1" dirty="0" smtClean="0">
                <a:solidFill>
                  <a:srgbClr val="CCFF99"/>
                </a:solidFill>
                <a:latin typeface="Arial Black" pitchFamily="34" charset="0"/>
              </a:rPr>
              <a:t>                       </a:t>
            </a:r>
            <a:r>
              <a:rPr lang="cs-CZ" sz="6000" b="1" dirty="0" smtClean="0">
                <a:solidFill>
                  <a:srgbClr val="CCFF99"/>
                </a:solidFill>
                <a:latin typeface="Arial Black" pitchFamily="34" charset="0"/>
              </a:rPr>
              <a:t>našich zahrad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2" descr="File:Sturnus vulgaris -close up-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804" y="4643933"/>
            <a:ext cx="2945988" cy="2618656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2" descr="File:Pica pica perched grass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40652" y="251446"/>
            <a:ext cx="4539340" cy="3024336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 descr="sýkora modřinka-AT 0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1799" y="251445"/>
            <a:ext cx="4639441" cy="3024336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File:Blue Rock Pigeon (Columba livia) in Kolkata I IMG 9762.jpg"/>
          <p:cNvPicPr>
            <a:picLocks noChangeAspect="1" noChangeArrowheads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5861278" y="3059757"/>
            <a:ext cx="3674568" cy="388843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Připomeňme si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3808" y="1763613"/>
            <a:ext cx="2664296" cy="435817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Kde žijí ptáci?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320232" y="3851845"/>
            <a:ext cx="1173891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zobák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856736" y="3131765"/>
            <a:ext cx="741465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krk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92240" y="3131765"/>
            <a:ext cx="1085085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hlava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cxnSp>
        <p:nvCxnSpPr>
          <p:cNvPr id="54" name="Přímá spojovací šipka 53"/>
          <p:cNvCxnSpPr/>
          <p:nvPr/>
        </p:nvCxnSpPr>
        <p:spPr>
          <a:xfrm flipH="1">
            <a:off x="7704608" y="3419797"/>
            <a:ext cx="1080120" cy="43204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5544368" y="3419797"/>
            <a:ext cx="1512168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 flipV="1">
            <a:off x="8208664" y="5436021"/>
            <a:ext cx="648072" cy="165618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312120" y="1763613"/>
            <a:ext cx="2664296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Žijí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NA SOUŠI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2267669"/>
            <a:ext cx="4752528" cy="435817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Čím mají pokryté tělo?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2771725"/>
            <a:ext cx="2232248" cy="779308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Jak se pohybují?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72360" y="2267669"/>
            <a:ext cx="4104456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Tělo je pokryté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PEŘÍM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91840" y="3635821"/>
            <a:ext cx="3168352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Pohybují se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pomocí KŘÍDEL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424688" y="7123858"/>
            <a:ext cx="1141639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křídla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29" name="Přímá spojovací šipka 28"/>
          <p:cNvCxnSpPr/>
          <p:nvPr/>
        </p:nvCxnSpPr>
        <p:spPr>
          <a:xfrm flipV="1">
            <a:off x="5616376" y="3779837"/>
            <a:ext cx="1152128" cy="28803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5256336" y="7123858"/>
            <a:ext cx="2520280" cy="435817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Holub skalní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320232" y="6012085"/>
            <a:ext cx="1152128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nohy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320232" y="4427909"/>
            <a:ext cx="1152128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vole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44" name="Přímá spojovací šipka 43"/>
          <p:cNvCxnSpPr/>
          <p:nvPr/>
        </p:nvCxnSpPr>
        <p:spPr>
          <a:xfrm flipV="1">
            <a:off x="5616376" y="4571925"/>
            <a:ext cx="1440160" cy="7200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flipV="1">
            <a:off x="5616376" y="5147989"/>
            <a:ext cx="1368152" cy="7200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4320232" y="5003973"/>
            <a:ext cx="1152128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trup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49" name="Přímá spojovací šipka 48"/>
          <p:cNvCxnSpPr/>
          <p:nvPr/>
        </p:nvCxnSpPr>
        <p:spPr>
          <a:xfrm>
            <a:off x="5616376" y="6444133"/>
            <a:ext cx="2304256" cy="7200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>
            <a:off x="5544368" y="6084093"/>
            <a:ext cx="2160240" cy="21602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431800" y="4571925"/>
            <a:ext cx="3240360" cy="779308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Patří ptáci mezi obratlovce?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19832" y="5436021"/>
            <a:ext cx="2664296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ANO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, mají páteř s obratli.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31800" y="6300117"/>
            <a:ext cx="3240360" cy="435817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Patří mezi savce?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19832" y="6780367"/>
            <a:ext cx="3528392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NE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, mláďata nesají mateřské mléko..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5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21" grpId="0" animBg="1"/>
      <p:bldP spid="22" grpId="0" animBg="1"/>
      <p:bldP spid="14" grpId="0" animBg="1"/>
      <p:bldP spid="15" grpId="0" animBg="1"/>
      <p:bldP spid="17" grpId="0" animBg="1"/>
      <p:bldP spid="18" grpId="0" animBg="1"/>
      <p:bldP spid="20" grpId="0" animBg="1"/>
      <p:bldP spid="23" grpId="0" animBg="1"/>
      <p:bldP spid="42" grpId="0" animBg="1"/>
      <p:bldP spid="41" grpId="0" animBg="1"/>
      <p:bldP spid="43" grpId="0" animBg="1"/>
      <p:bldP spid="47" grpId="0" animBg="1"/>
      <p:bldP spid="28" grpId="0" animBg="1"/>
      <p:bldP spid="30" grpId="0" animBg="1"/>
      <p:bldP spid="31" grpId="0" animBg="1"/>
      <p:bldP spid="3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Ptáci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3808" y="1691605"/>
            <a:ext cx="2448272" cy="779316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  <a:latin typeface="Arial Black" pitchFamily="34" charset="0"/>
              </a:rPr>
              <a:t>Kolik je druhů ptáků?</a:t>
            </a:r>
            <a:endParaRPr lang="cs-CZ" sz="24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1691605"/>
            <a:ext cx="9001000" cy="1122800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dirty="0" smtClean="0">
                <a:solidFill>
                  <a:srgbClr val="CCFF99"/>
                </a:solidFill>
                <a:latin typeface="Arial Black" pitchFamily="34" charset="0"/>
              </a:rPr>
              <a:t>                            Celkem dnes známe asi 9978 druhů</a:t>
            </a:r>
          </a:p>
          <a:p>
            <a:r>
              <a:rPr lang="cs-CZ" sz="2400" dirty="0" smtClean="0">
                <a:solidFill>
                  <a:srgbClr val="CCFF99"/>
                </a:solidFill>
                <a:latin typeface="Arial Black" pitchFamily="34" charset="0"/>
              </a:rPr>
              <a:t>                            žijících ptáků (z toho 4083 druhů </a:t>
            </a:r>
          </a:p>
          <a:p>
            <a:r>
              <a:rPr lang="cs-CZ" sz="2400" dirty="0" smtClean="0">
                <a:solidFill>
                  <a:srgbClr val="CCFF99"/>
                </a:solidFill>
                <a:latin typeface="Arial Black" pitchFamily="34" charset="0"/>
              </a:rPr>
              <a:t>                            </a:t>
            </a:r>
            <a:r>
              <a:rPr lang="cs-CZ" sz="2400" dirty="0" err="1" smtClean="0">
                <a:solidFill>
                  <a:srgbClr val="CCFF99"/>
                </a:solidFill>
                <a:latin typeface="Arial Black" pitchFamily="34" charset="0"/>
              </a:rPr>
              <a:t>nepěvců</a:t>
            </a:r>
            <a:r>
              <a:rPr lang="cs-CZ" sz="2400" dirty="0" smtClean="0">
                <a:solidFill>
                  <a:srgbClr val="CCFF99"/>
                </a:solidFill>
                <a:latin typeface="Arial Black" pitchFamily="34" charset="0"/>
              </a:rPr>
              <a:t> a 5895 druhů pěvců.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04208" y="2987749"/>
            <a:ext cx="2376264" cy="435817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latin typeface="Arial Black" pitchFamily="34" charset="0"/>
              </a:rPr>
              <a:t>… nejmenší?</a:t>
            </a:r>
            <a:endParaRPr lang="cs-CZ" sz="2400" b="1" dirty="0">
              <a:solidFill>
                <a:srgbClr val="6F3505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04208" y="5292005"/>
            <a:ext cx="2376264" cy="435817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latin typeface="Arial Black" pitchFamily="34" charset="0"/>
              </a:rPr>
              <a:t>… největší?</a:t>
            </a:r>
            <a:endParaRPr lang="cs-CZ" sz="2400" b="1" dirty="0">
              <a:solidFill>
                <a:srgbClr val="6F3505"/>
              </a:solidFill>
              <a:latin typeface="Arial Black" pitchFamily="34" charset="0"/>
            </a:endParaRPr>
          </a:p>
        </p:txBody>
      </p:sp>
      <p:pic>
        <p:nvPicPr>
          <p:cNvPr id="5122" name="Picture 2" descr="File:Bird Diversity 201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2987749"/>
            <a:ext cx="3113604" cy="4337324"/>
          </a:xfrm>
          <a:prstGeom prst="rect">
            <a:avLst/>
          </a:prstGeom>
          <a:ln w="1905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3" name="Picture 3" descr="C:\Documents and Settings\Alena T\Local Settings\Temporary Internet Files\Content.IE5\T4LW47DQ\MP9004066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52480" y="2987749"/>
            <a:ext cx="3024336" cy="2016224"/>
          </a:xfrm>
          <a:prstGeom prst="rect">
            <a:avLst/>
          </a:prstGeom>
          <a:ln w="1905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4" name="Picture 4" descr="C:\Documents and Settings\Alena T\Local Settings\Temporary Internet Files\Content.IE5\R0IWH9L4\MP90040754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6552480" y="5292005"/>
            <a:ext cx="3023075" cy="2014597"/>
          </a:xfrm>
          <a:prstGeom prst="rect">
            <a:avLst/>
          </a:prstGeom>
          <a:ln w="1905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TextovéPole 19"/>
          <p:cNvSpPr txBox="1"/>
          <p:nvPr/>
        </p:nvSpPr>
        <p:spPr>
          <a:xfrm>
            <a:off x="4680272" y="3779837"/>
            <a:ext cx="1656184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kolibřík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68304" y="6876181"/>
            <a:ext cx="1368152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pštros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17" grpId="0" animBg="1"/>
      <p:bldP spid="11" grpId="0" animBg="1"/>
      <p:bldP spid="18" grpId="0" animBg="1"/>
      <p:bldP spid="20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2411685"/>
            <a:ext cx="9072563" cy="498903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77500" lnSpcReduction="20000"/>
          </a:bodyPr>
          <a:lstStyle/>
          <a:p>
            <a:pPr algn="r">
              <a:buNone/>
            </a:pPr>
            <a:endParaRPr lang="cs-CZ" sz="9600" b="1" dirty="0" smtClean="0">
              <a:solidFill>
                <a:srgbClr val="CCFF99"/>
              </a:solidFill>
              <a:latin typeface="Arial Black" pitchFamily="34" charset="0"/>
            </a:endParaRPr>
          </a:p>
          <a:p>
            <a:pPr algn="r">
              <a:buNone/>
            </a:pPr>
            <a:r>
              <a:rPr lang="cs-CZ" sz="9600" b="1" dirty="0" smtClean="0">
                <a:solidFill>
                  <a:srgbClr val="CCFF99"/>
                </a:solidFill>
                <a:latin typeface="Arial Black" pitchFamily="34" charset="0"/>
              </a:rPr>
              <a:t>Ptáci</a:t>
            </a:r>
          </a:p>
          <a:p>
            <a:pPr algn="r">
              <a:buNone/>
            </a:pPr>
            <a:r>
              <a:rPr lang="cs-CZ" sz="9600" b="1" dirty="0" smtClean="0">
                <a:solidFill>
                  <a:srgbClr val="CCFF99"/>
                </a:solidFill>
                <a:latin typeface="Arial Black" pitchFamily="34" charset="0"/>
              </a:rPr>
              <a:t>   našich zahrad</a:t>
            </a:r>
          </a:p>
          <a:p>
            <a:pPr algn="r">
              <a:buNone/>
            </a:pPr>
            <a:r>
              <a:rPr lang="cs-CZ" sz="9600" b="1" dirty="0" smtClean="0">
                <a:solidFill>
                  <a:srgbClr val="CCFF99"/>
                </a:solidFill>
                <a:latin typeface="Arial Black" pitchFamily="34" charset="0"/>
              </a:rPr>
              <a:t>                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(malý přehled)</a:t>
            </a:r>
            <a:endParaRPr lang="cs-CZ" sz="9600" b="1" dirty="0" smtClean="0">
              <a:solidFill>
                <a:srgbClr val="CCFF99"/>
              </a:solidFill>
              <a:latin typeface="Arial Black" pitchFamily="34" charset="0"/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Alena T\Local Settings\Temporary Internet Files\Content.IE5\T4LW47DQ\MC9004414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5816" y="5364013"/>
            <a:ext cx="2592288" cy="19371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C:\Documents and Settings\Alena T\Local Settings\Temporary Internet Files\Content.IE5\HRBNR3WH\MP9004483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871960" y="1763613"/>
            <a:ext cx="3096344" cy="2585734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9" name="Picture 5" descr="C:\Documents and Settings\Alena T\Local Settings\Temporary Internet Files\Content.IE5\PZRAJRNI\MC90042343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32400" y="467469"/>
            <a:ext cx="3856579" cy="24533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09" name="Picture 1" descr="C:\Documents and Settings\Alena T\Local Settings\Temporary Internet Files\Content.IE5\T4LW47DQ\MC9001092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215776" y="395461"/>
            <a:ext cx="2702957" cy="32579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CCFF99"/>
                </a:solidFill>
                <a:latin typeface="Arial Black" pitchFamily="34" charset="0"/>
              </a:rPr>
              <a:t>Sýkora koňadra</a:t>
            </a:r>
            <a:endParaRPr lang="cs-CZ" sz="80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6" name="Obrázek 5" descr="sýkora koňadra-AT 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3808" y="1763613"/>
            <a:ext cx="3613530" cy="2188444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sýkora koňadra-AT 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40312" y="1691605"/>
            <a:ext cx="4464248" cy="2315829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sýkora koňadra-AT 04.jpg"/>
          <p:cNvPicPr>
            <a:picLocks noChangeAspect="1"/>
          </p:cNvPicPr>
          <p:nvPr/>
        </p:nvPicPr>
        <p:blipFill>
          <a:blip r:embed="rId4" cstate="print">
            <a:lum contrast="10000"/>
          </a:blip>
          <a:stretch>
            <a:fillRect/>
          </a:stretch>
        </p:blipFill>
        <p:spPr>
          <a:xfrm>
            <a:off x="503808" y="4211885"/>
            <a:ext cx="5904656" cy="3136849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6840512" y="4211885"/>
            <a:ext cx="2664296" cy="1466291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Naše největší</a:t>
            </a:r>
          </a:p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a nejrozšířenější sýkora.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40512" y="5940077"/>
            <a:ext cx="2664296" cy="1380498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V létě se živí hmyzem, v zimě potřebuje olejnatá semena, proto je lidé přikrmují.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CCFF99"/>
                </a:solidFill>
                <a:latin typeface="Arial Black" pitchFamily="34" charset="0"/>
              </a:rPr>
              <a:t>Sýkora koňadra</a:t>
            </a:r>
            <a:endParaRPr lang="cs-CZ" sz="80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9" name="Obrázek 8" descr="sýkora koňadra-AT 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1800" y="5147989"/>
            <a:ext cx="4536256" cy="2126370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 descr="sýkora koňadra-AT 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3808" y="1835621"/>
            <a:ext cx="5616624" cy="3001384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Obrázek 11" descr="sýkora koňadra-AT 05-otoč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28344" y="1972337"/>
            <a:ext cx="4176464" cy="2445842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5256336" y="4787949"/>
            <a:ext cx="4320480" cy="951022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Vlevo vidíte i další druh sýkory, která se jmenuje</a:t>
            </a:r>
          </a:p>
          <a:p>
            <a:pPr algn="ctr"/>
            <a:r>
              <a:rPr lang="cs-CZ" sz="2000" b="1" dirty="0" smtClean="0">
                <a:solidFill>
                  <a:srgbClr val="FFFF00"/>
                </a:solidFill>
                <a:latin typeface="Arial Black" pitchFamily="34" charset="0"/>
              </a:rPr>
              <a:t>s</a:t>
            </a:r>
            <a:r>
              <a:rPr lang="cs-CZ" sz="2000" b="1" dirty="0" smtClean="0">
                <a:solidFill>
                  <a:srgbClr val="FFFF00"/>
                </a:solidFill>
                <a:latin typeface="Arial Black" pitchFamily="34" charset="0"/>
              </a:rPr>
              <a:t>ýkora uhelníček</a:t>
            </a:r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56336" y="6372125"/>
            <a:ext cx="4320480" cy="951022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Koňadra je dobrý                imitátor                                        hlasů jiných druhů.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Sýkora modřinka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6" name="Obrázek 5" descr="sýkora modřinka-AT 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04408" y="1763613"/>
            <a:ext cx="3648017" cy="5472026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sýkora modřinka-AT 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1800" y="1763613"/>
            <a:ext cx="5184328" cy="2987469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sýkora modřinka-AT 0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1800" y="5508029"/>
            <a:ext cx="2592041" cy="1689687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431800" y="4931965"/>
            <a:ext cx="4680520" cy="37855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Modřinka je menší než koňadra.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40112" y="6228109"/>
            <a:ext cx="2376264" cy="951022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Temeno hlavy má krásně modré.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sýkora modřinka-AT 08-otoč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6192440" y="4787949"/>
            <a:ext cx="3265333" cy="2483694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Obrázek 11" descr="sýkora modřinka-AT 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48424" y="1691605"/>
            <a:ext cx="3456136" cy="2065041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Sýkora modřinka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9" name="Obrázek 8" descr="sýkora modřinka-AT 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3808" y="1763613"/>
            <a:ext cx="3816424" cy="2785990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 descr="sýkora modřinka-AT 12.jpg"/>
          <p:cNvPicPr>
            <a:picLocks noChangeAspect="1"/>
          </p:cNvPicPr>
          <p:nvPr/>
        </p:nvPicPr>
        <p:blipFill>
          <a:blip r:embed="rId5" cstate="print">
            <a:lum bright="10000"/>
          </a:blip>
          <a:stretch>
            <a:fillRect/>
          </a:stretch>
        </p:blipFill>
        <p:spPr>
          <a:xfrm>
            <a:off x="503808" y="5003973"/>
            <a:ext cx="3960440" cy="2269827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 descr="sýkora modřinka-AT 1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032201" y="3131765"/>
            <a:ext cx="2448272" cy="2007583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4104208" y="5292005"/>
            <a:ext cx="2376264" cy="2095950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Mládě modřinky. Mláďata hnízdo opouštějí zhruba                po 17 – 19 dnech.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Sýkora modřinka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13" name="Obrázek 12" descr="sýkora modřinka-AT 07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3024088" y="3995861"/>
            <a:ext cx="6480472" cy="3317192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Obrázek 14" descr="sýkora modřinka-AT 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3808" y="1691605"/>
            <a:ext cx="2952328" cy="3984420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" name="Obrázek 15" descr="sýkora modřinka-AT 0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40512" y="1691605"/>
            <a:ext cx="2642840" cy="2483694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Obrázek 16" descr="sýkora modřinka-AT 1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16176" y="1691605"/>
            <a:ext cx="2736304" cy="2100114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03808" y="6084093"/>
            <a:ext cx="2376264" cy="123725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Každá sýkorka má úplně jinou povahu, stejně jako lidé.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Kos černý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7" name="Obrázek 6" descr="kos černý-AT 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84328" y="3491805"/>
            <a:ext cx="4310458" cy="2976910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kos černý-AT 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1654" y="4283893"/>
            <a:ext cx="4250626" cy="3012630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 descr="kos černý-AT 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48424" y="755501"/>
            <a:ext cx="3312120" cy="2034883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503808" y="1763613"/>
            <a:ext cx="4680520" cy="66478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Větší pták, délka těla je přibližně 25 cm.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3808" y="3563813"/>
            <a:ext cx="4248472" cy="951022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Samička je hnědavé barvy, sameček je černý se žlutým zobákem.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3808" y="2627709"/>
            <a:ext cx="4680520" cy="66478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Na zimu část kosů odlétá, část jich zůstává.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96296" y="6660157"/>
            <a:ext cx="4680520" cy="66478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r"/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V zimě často obsazují krmítko  a odhánějí ostatní ptáky.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červenka obecná-AT 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16176" y="3642933"/>
            <a:ext cx="5760392" cy="3639848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Červenka obecná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6" name="Obrázek 5" descr="červenka obecná-AT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3808" y="1763613"/>
            <a:ext cx="4464496" cy="2812633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 descr="červenka obecná-AT 0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78016" y="1691605"/>
            <a:ext cx="2843234" cy="1656184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112320" y="1763613"/>
            <a:ext cx="1368152" cy="951022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Je velká asi jako vrabec.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3808" y="4715941"/>
            <a:ext cx="3096344" cy="66478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Samec a samice se zbarvením neliší.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3808" y="6300117"/>
            <a:ext cx="3096344" cy="951022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V přírodě se dožívá průměrně jednoho roku.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Brhlík lesní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7" name="Obrázek 6" descr="brhlík lesní-AT 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36456" y="539477"/>
            <a:ext cx="3373110" cy="2304256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brhlík lesní-AT 0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44368" y="4427909"/>
            <a:ext cx="4248225" cy="2833035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 descr="brhlík lesní-AT 0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3808" y="1763613"/>
            <a:ext cx="5486324" cy="2880320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Obrázek 11" descr="brhlík lesní-AT 0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3808" y="5724053"/>
            <a:ext cx="2376264" cy="1584671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Obrázek 12" descr="brhlík lesní-AT 04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92040" y="4931965"/>
            <a:ext cx="2664296" cy="1718471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503808" y="4715941"/>
            <a:ext cx="2016224" cy="951022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Je velký přibližně jako vrabec.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36456" y="2987749"/>
            <a:ext cx="3384376" cy="123725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r"/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Jako jediný pěvec dokáže šplhat                po stromě i hlavou dolů.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40112" y="6588149"/>
            <a:ext cx="3600400" cy="86522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Živí se hmyzem pod kůrou stromů, v zimě létá 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i na krmítko.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pPr algn="r"/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Čížek lesní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10" name="Obrázek 9" descr="čížek lesníý-AT 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42483" y="1763613"/>
            <a:ext cx="3981175" cy="2376264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 descr="čížek lesníý-AT 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7784" y="467469"/>
            <a:ext cx="3456384" cy="3792458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Obrázek 13" descr="čížek lesníý-AT 0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7783" y="3779837"/>
            <a:ext cx="5040313" cy="3512468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Obrázek 14" descr="čížek lesníý-AT 0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24488" y="4355901"/>
            <a:ext cx="2869227" cy="2962108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888184" y="1763613"/>
            <a:ext cx="1512168" cy="123725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Dorůstá délky kolem  11 cm.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36256" y="4355901"/>
            <a:ext cx="1800200" cy="189576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Přestože              je malý,            je bojovný, od krmítka dokáže odehnat             i větší ptáky.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04208" y="6660157"/>
            <a:ext cx="2232248" cy="66478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Často žije </a:t>
            </a:r>
          </a:p>
          <a:p>
            <a:pPr algn="ctr"/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ve skupinách.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1" y="302387"/>
            <a:ext cx="9073008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Hýl obecný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7" name="Obrázek 6" descr="hýl obecný-AT 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2151" y="1763613"/>
            <a:ext cx="5275985" cy="3096344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hýl obecný-AT 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76416" y="1763613"/>
            <a:ext cx="3456137" cy="2354493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 descr="hýl obecný-AT 0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64448" y="4414641"/>
            <a:ext cx="3120684" cy="2929010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Obrázek 11" descr="hýl obecný-AT 0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94448" y="5075981"/>
            <a:ext cx="2565964" cy="2267670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431800" y="1691605"/>
            <a:ext cx="1656184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Délka těla 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17 – 19 cm.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9792" y="5075981"/>
            <a:ext cx="2952328" cy="66478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Samec je červený, samice šedohnědá.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7784" y="6444133"/>
            <a:ext cx="3096344" cy="951022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Nejraději se živí semeny a pupeny stromů.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Dlask tlustozobý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10" name="Obrázek 9" descr="dlask tlustozobý-AT 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3808" y="1691605"/>
            <a:ext cx="3191896" cy="3491806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 descr="dlask tlustozobý-AT 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60192" y="1691605"/>
            <a:ext cx="5514611" cy="4160085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Obrázek 12" descr="dlask tlustozobý-AT 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87984" y="5292005"/>
            <a:ext cx="3137249" cy="2088232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503808" y="5292005"/>
            <a:ext cx="1440160" cy="1122863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Délka těla </a:t>
            </a:r>
          </a:p>
          <a:p>
            <a:pPr algn="ct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přibližně 18 cm.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28344" y="6012085"/>
            <a:ext cx="4176464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V potravě převažuje rostlinná strava, semena a pupeny.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28344" y="6804173"/>
            <a:ext cx="4176464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Silným zobákem dokáže rozlousknout i pecky.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dlask tlustozobý-AT 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12120" y="2267669"/>
            <a:ext cx="3167157" cy="3464742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Dlask tlustozobý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6" name="Obrázek 5" descr="dlask tlustozobý-AT 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3808" y="1691605"/>
            <a:ext cx="3096344" cy="3645536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dlask tlustozobý-AT 1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24488" y="1691605"/>
            <a:ext cx="2879908" cy="3635822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Obrázek 11" descr="dlask tlustozobý-AT 0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3808" y="5508029"/>
            <a:ext cx="2520280" cy="1918563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Obrázek 13" descr="dlask tlustozobý-AT 1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992640" y="5508029"/>
            <a:ext cx="1418198" cy="1882802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3312120" y="6804173"/>
            <a:ext cx="4320480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Dlask se zřejmě velice rád fotí…</a:t>
            </a:r>
          </a:p>
          <a:p>
            <a:pPr algn="ct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I když spíše je jen zvědavý.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Dlask tlustozobý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8" name="Obrázek 7" descr="dlask tlustozobý-AT 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3808" y="1835621"/>
            <a:ext cx="4964041" cy="4207025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 descr="dlask tlustozobý-AT 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68304" y="4211885"/>
            <a:ext cx="4536256" cy="3095995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 descr="dlask tlustozobý-AT 0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64448" y="1907629"/>
            <a:ext cx="3217308" cy="2095272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431800" y="6732165"/>
            <a:ext cx="4320480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O své území nebo semínka se dokáže i pěkně poprat.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zvonek zelený-AT 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88384" y="1753711"/>
            <a:ext cx="3878364" cy="3345089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 descr="zvonek zelený-AT 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20032" y="4139877"/>
            <a:ext cx="4824289" cy="3146276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Zvonek zelený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6" name="Obrázek 5" descr="zvonek zelený-AT 0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1800" y="1763613"/>
            <a:ext cx="3686093" cy="2548012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 descr="zvonek zelený-AT 0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1800" y="4499917"/>
            <a:ext cx="2727246" cy="1782937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Obrázek 11" descr="zvonek zelený-AT 0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60592" y="5648220"/>
            <a:ext cx="2002681" cy="1623423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3960192" y="1763613"/>
            <a:ext cx="1872208" cy="86522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Je velký asi jako vrabec</a:t>
            </a:r>
          </a:p>
          <a:p>
            <a:pPr algn="ct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(14 - 15 cm).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1800" y="6444133"/>
            <a:ext cx="3312368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Živí se semeny, bobulemi, ale i hmyzem.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vrabe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9953" y="1763613"/>
            <a:ext cx="7678578" cy="5400600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Vrabec polní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808" y="1763613"/>
            <a:ext cx="1872208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Je velký asi 14 cm.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60192" y="1691605"/>
            <a:ext cx="1872208" cy="189576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Vrabec polní na rozdíl            od vrabce domácího 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má tmavě hnědou čepičku.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08" y="2483693"/>
            <a:ext cx="2736304" cy="1638133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Živí se hmyzem, semeny plevelů 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(víc než semeny kulturních rostlin), škodí tedy méně než vrabec domácí.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0964" name="Picture 4" descr="Soubor:House sparrow I IMG 4529.jpg"/>
          <p:cNvPicPr>
            <a:picLocks noChangeAspect="1" noChangeArrowheads="1"/>
          </p:cNvPicPr>
          <p:nvPr/>
        </p:nvPicPr>
        <p:blipFill>
          <a:blip r:embed="rId3" cstate="print">
            <a:lum bright="-10000"/>
          </a:blip>
          <a:srcRect/>
          <a:stretch>
            <a:fillRect/>
          </a:stretch>
        </p:blipFill>
        <p:spPr bwMode="auto">
          <a:xfrm flipH="1">
            <a:off x="503808" y="4427908"/>
            <a:ext cx="4032448" cy="2941231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7056536" y="1691605"/>
            <a:ext cx="2448272" cy="435817"/>
          </a:xfrm>
          <a:prstGeom prst="rect">
            <a:avLst/>
          </a:prstGeom>
          <a:solidFill>
            <a:srgbClr val="6F3505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vrabec polní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3808" y="4355901"/>
            <a:ext cx="2880320" cy="435817"/>
          </a:xfrm>
          <a:prstGeom prst="rect">
            <a:avLst/>
          </a:prstGeom>
          <a:solidFill>
            <a:srgbClr val="6F3505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vrabec domácí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Straka obecná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1026" name="Picture 2" descr="File:Pica pica perched grass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92040" y="1835621"/>
            <a:ext cx="6899920" cy="4597073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03808" y="1835621"/>
            <a:ext cx="1872208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Délka těla je 40 – 50 cm.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3808" y="2987749"/>
            <a:ext cx="1872208" cy="86522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Straka je krkavcovitý pěvec.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43968" y="6516141"/>
            <a:ext cx="7560840" cy="86522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Dokáže se živit téměř čímkoliv včetně odpadků. V přírodě </a:t>
            </a:r>
          </a:p>
          <a:p>
            <a:pPr algn="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se živí převážně hmyzem, měkkýši, ale i semeny a plody.</a:t>
            </a:r>
          </a:p>
          <a:p>
            <a:pPr algn="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Vybírá také jiným ptákům vajíčka z hnízda.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3808" y="4427909"/>
            <a:ext cx="1872208" cy="1122863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Staví si bytelné „nepořádné“ hnízdo.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Strakapoud velký 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38914" name="Picture 2" descr="Soubor:Dendrocopos major Legnago 7119.jpg"/>
          <p:cNvPicPr>
            <a:picLocks noChangeAspect="1" noChangeArrowheads="1"/>
          </p:cNvPicPr>
          <p:nvPr/>
        </p:nvPicPr>
        <p:blipFill>
          <a:blip r:embed="rId2" cstate="print">
            <a:lum bright="10000" contrast="10000"/>
          </a:blip>
          <a:srcRect/>
          <a:stretch>
            <a:fillRect/>
          </a:stretch>
        </p:blipFill>
        <p:spPr bwMode="auto">
          <a:xfrm>
            <a:off x="1871960" y="1835621"/>
            <a:ext cx="7620000" cy="5086350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03808" y="2051645"/>
            <a:ext cx="1872208" cy="86522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Je velký asi jako špaček</a:t>
            </a:r>
          </a:p>
          <a:p>
            <a:pPr algn="ct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(22 cm).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3808" y="3347789"/>
            <a:ext cx="1872208" cy="1122863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U nás nejběžnější 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z řádu  šplhavců.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1800" y="5580037"/>
            <a:ext cx="1872208" cy="1122863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Tuhá ocasní pera slouží jako opora při šplhání.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Alena T\Local Settings\Temporary Internet Files\Content.IE5\HRBNR3WH\MM90035664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640712" y="5796061"/>
            <a:ext cx="1008112" cy="1296144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Hrdlička zahradní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3808" y="6804173"/>
            <a:ext cx="3528392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Živí se především semeny 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a bobulemi.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3808" y="5724053"/>
            <a:ext cx="2088232" cy="86522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Má delší ocas než holub a je také štíhlejší.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9" name="Obrázek 8" descr="DSC0045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3808" y="1763612"/>
            <a:ext cx="3672408" cy="2954249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 descr="DSC0044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64248" y="1763613"/>
            <a:ext cx="4987732" cy="5539154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0" name="Picture 2" descr="File:Tuerkentaube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36056" y="4787949"/>
            <a:ext cx="2376264" cy="1901011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03808" y="4715941"/>
            <a:ext cx="1656184" cy="86522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Je velká přibližně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32 cm.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00777" cy="1259946"/>
          </a:xfrm>
          <a:solidFill>
            <a:srgbClr val="008000"/>
          </a:solidFill>
          <a:ln>
            <a:solidFill>
              <a:srgbClr val="CCFF99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CCFF99"/>
                </a:solidFill>
                <a:latin typeface="Arial Black" pitchFamily="34" charset="0"/>
              </a:rPr>
              <a:t>Špaček obecný</a:t>
            </a:r>
            <a:endParaRPr lang="cs-CZ" sz="7200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39938" name="Picture 2" descr="File:Sturnus vulgaris -England-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76416" y="1691605"/>
            <a:ext cx="3528392" cy="2240529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6264448" y="3707829"/>
            <a:ext cx="3240360" cy="86522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Přes zimu se objevují </a:t>
            </a:r>
          </a:p>
          <a:p>
            <a:pPr algn="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na bříšku výrazné bílé skvrny.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40512" y="6588149"/>
            <a:ext cx="2736304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Dokáže imitovat hlasy jiných druhů.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48624" y="5147989"/>
            <a:ext cx="1656184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r"/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Špaček je všežravec.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098" name="Picture 2" descr="File:Sturnus vulgaris -close up-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804" y="2238031"/>
            <a:ext cx="5652628" cy="5024558"/>
          </a:xfrm>
          <a:prstGeom prst="rect">
            <a:avLst/>
          </a:prstGeom>
          <a:ln w="1270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31800" y="1763613"/>
            <a:ext cx="1656184" cy="86522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Je velký přibližně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22 cm.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792" y="251445"/>
            <a:ext cx="9433048" cy="90520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b="1" dirty="0" smtClean="0">
                <a:solidFill>
                  <a:srgbClr val="CCFF99"/>
                </a:solidFill>
              </a:rPr>
              <a:t>Zdroje:</a:t>
            </a:r>
          </a:p>
          <a:p>
            <a:endParaRPr lang="cs-CZ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342900" indent="-342900"/>
            <a:r>
              <a:rPr lang="cs-CZ" smtClean="0">
                <a:solidFill>
                  <a:schemeClr val="tx1">
                    <a:lumMod val="75000"/>
                  </a:schemeClr>
                </a:solidFill>
                <a:hlinkClick r:id="rId2"/>
              </a:rPr>
              <a:t>http://cs.wikipedia.org/wiki/Pt%C3%A1ci</a:t>
            </a:r>
            <a:endParaRPr lang="cs-CZ" smtClean="0">
              <a:solidFill>
                <a:schemeClr val="tx1">
                  <a:lumMod val="75000"/>
                </a:schemeClr>
              </a:solidFill>
            </a:endParaRPr>
          </a:p>
          <a:p>
            <a:pPr marL="342900" indent="-342900"/>
            <a:endParaRPr lang="cs-CZ" dirty="0" smtClean="0"/>
          </a:p>
          <a:p>
            <a:r>
              <a:rPr lang="cs-CZ" b="1" dirty="0" smtClean="0">
                <a:solidFill>
                  <a:srgbClr val="CCFF99"/>
                </a:solidFill>
              </a:rPr>
              <a:t>Obrázky</a:t>
            </a:r>
          </a:p>
          <a:p>
            <a:endParaRPr lang="cs-CZ" sz="14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400" dirty="0" smtClean="0"/>
              <a:t>Druhy ptáků - CONCERTO.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5.4.2013]. Dostupný na WWW: </a:t>
            </a:r>
            <a:r>
              <a:rPr lang="cs-CZ" sz="1400" dirty="0" smtClean="0">
                <a:hlinkClick r:id="rId3"/>
              </a:rPr>
              <a:t>http://upload.wikimedia.org/wikipedia/commons/b/bf/Bird_Diversity_2013.png?uselang=cs</a:t>
            </a:r>
            <a:endParaRPr lang="cs-CZ" sz="1400" dirty="0" smtClean="0"/>
          </a:p>
          <a:p>
            <a:r>
              <a:rPr lang="cs-CZ" sz="1400" dirty="0" smtClean="0"/>
              <a:t>Straka obecná - </a:t>
            </a:r>
            <a:r>
              <a:rPr lang="it-IT" sz="1400" dirty="0" smtClean="0"/>
              <a:t>JUSTIN OTTO. </a:t>
            </a:r>
            <a:r>
              <a:rPr lang="it-IT" sz="1400" i="1" dirty="0" smtClean="0"/>
              <a:t>Wikipedia.cz</a:t>
            </a:r>
            <a:r>
              <a:rPr lang="it-IT" sz="1400" dirty="0" smtClean="0"/>
              <a:t> [online]. [cit. 5.4.2013]. Dostupný na WWW: </a:t>
            </a:r>
            <a:r>
              <a:rPr lang="it-IT" sz="1400" dirty="0" smtClean="0">
                <a:hlinkClick r:id="rId4"/>
              </a:rPr>
              <a:t>http://upload.wikimedia.org/wikipedia/commons/4/4c/Pica_pica_perched_grass_1.jpg?uselang=cs</a:t>
            </a:r>
            <a:endParaRPr lang="cs-CZ" sz="1400" dirty="0" smtClean="0"/>
          </a:p>
          <a:p>
            <a:r>
              <a:rPr lang="cs-CZ" sz="1400" dirty="0" smtClean="0"/>
              <a:t>Strakapoud velký - LORENZO LEONI.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5.4.2013]. Dostupný na WWW: </a:t>
            </a:r>
            <a:r>
              <a:rPr lang="cs-CZ" sz="1400" dirty="0" smtClean="0">
                <a:hlinkClick r:id="rId5"/>
              </a:rPr>
              <a:t>http://upload.wikimedia.org/wikipedia/commons/5/57/Dendrocopos_major_Legnago_7119.jpg</a:t>
            </a:r>
            <a:endParaRPr lang="cs-CZ" sz="1400" dirty="0" smtClean="0"/>
          </a:p>
          <a:p>
            <a:r>
              <a:rPr lang="cs-CZ" sz="1400" dirty="0" smtClean="0"/>
              <a:t>Špaček obecný - CHAPMANKJ75.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5.4.2013]. Dostupný na WWW: </a:t>
            </a:r>
            <a:r>
              <a:rPr lang="cs-CZ" sz="1400" dirty="0" smtClean="0">
                <a:hlinkClick r:id="rId6"/>
              </a:rPr>
              <a:t>http://upload.wikimedia.org/wikipedia/commons/d/de/Sturnus_vulgaris_-England-8.jpg?uselang=cs</a:t>
            </a:r>
            <a:endParaRPr lang="cs-CZ" sz="1400" dirty="0" smtClean="0"/>
          </a:p>
          <a:p>
            <a:r>
              <a:rPr lang="cs-CZ" sz="1400" dirty="0" smtClean="0"/>
              <a:t>Špaček obecný – na trávě - MARK SKIPPER.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5.4.2013]. Dostupný na WWW: </a:t>
            </a:r>
            <a:r>
              <a:rPr lang="cs-CZ" sz="1400" dirty="0" smtClean="0">
                <a:hlinkClick r:id="rId7"/>
              </a:rPr>
              <a:t>http://upload.wikimedia.org/wikipedia/commons/3/39/Sturnus_vulgaris_-close_up-8.jpg?uselang=cs</a:t>
            </a:r>
            <a:endParaRPr lang="cs-CZ" sz="1400" dirty="0" smtClean="0"/>
          </a:p>
          <a:p>
            <a:r>
              <a:rPr lang="cs-CZ" sz="1400" dirty="0" smtClean="0"/>
              <a:t>Vrabec domácí - J.M.GARG.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5.4.2013]. Dostupný na WWW: </a:t>
            </a:r>
            <a:r>
              <a:rPr lang="cs-CZ" sz="1400" dirty="0" smtClean="0">
                <a:hlinkClick r:id="rId8"/>
              </a:rPr>
              <a:t>http://upload.wikimedia.org/wikipedia/commons/4/49/House_sparrow_I_IMG_4529.jpg</a:t>
            </a:r>
            <a:endParaRPr lang="cs-CZ" sz="1400" dirty="0" smtClean="0"/>
          </a:p>
          <a:p>
            <a:r>
              <a:rPr lang="cs-CZ" sz="1400" dirty="0" smtClean="0"/>
              <a:t>Hrdlička zahradní - 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6.4.2013]. Dostupný na WWW: </a:t>
            </a:r>
            <a:r>
              <a:rPr lang="cs-CZ" sz="1400" dirty="0" smtClean="0">
                <a:hlinkClick r:id="rId9"/>
              </a:rPr>
              <a:t>http://upload.wikimedia.org/wikipedia/commons/d/d8/Tuerkentaube2.jpg?uselang=cs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="1" dirty="0" smtClean="0">
                <a:solidFill>
                  <a:schemeClr val="bg1">
                    <a:lumMod val="85000"/>
                  </a:schemeClr>
                </a:solidFill>
                <a:hlinkClick r:id="rId10"/>
              </a:rPr>
              <a:t>www.office.</a:t>
            </a:r>
            <a:r>
              <a:rPr lang="cs-CZ" sz="1400" b="1" dirty="0" err="1" smtClean="0">
                <a:solidFill>
                  <a:schemeClr val="bg1">
                    <a:lumMod val="85000"/>
                  </a:schemeClr>
                </a:solidFill>
                <a:hlinkClick r:id="rId10"/>
              </a:rPr>
              <a:t>microsoft.com</a:t>
            </a:r>
            <a:endParaRPr lang="cs-CZ" sz="14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400" b="1" dirty="0" smtClean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tx1">
                    <a:lumMod val="75000"/>
                  </a:schemeClr>
                </a:solidFill>
              </a:rPr>
              <a:t>Fotografie Aleny </a:t>
            </a:r>
            <a:r>
              <a:rPr lang="cs-CZ" sz="1400" b="1" dirty="0" err="1" smtClean="0">
                <a:solidFill>
                  <a:schemeClr val="tx1">
                    <a:lumMod val="75000"/>
                  </a:schemeClr>
                </a:solidFill>
              </a:rPr>
              <a:t>Tučímové</a:t>
            </a:r>
            <a:r>
              <a:rPr lang="cs-CZ" sz="1400" b="1" dirty="0" smtClean="0">
                <a:solidFill>
                  <a:schemeClr val="tx1">
                    <a:lumMod val="75000"/>
                  </a:schemeClr>
                </a:solidFill>
              </a:rPr>
              <a:t> – se souhlasem autorky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3888</TotalTime>
  <Words>839</Words>
  <Application>Microsoft Office PowerPoint</Application>
  <PresentationFormat>Vlastní</PresentationFormat>
  <Paragraphs>176</Paragraphs>
  <Slides>25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Technický</vt:lpstr>
      <vt:lpstr>Snímek 1</vt:lpstr>
      <vt:lpstr>Snímek 2</vt:lpstr>
      <vt:lpstr>Připomeňme si</vt:lpstr>
      <vt:lpstr>Ptáci</vt:lpstr>
      <vt:lpstr>Snímek 5</vt:lpstr>
      <vt:lpstr>Sýkora koňadra</vt:lpstr>
      <vt:lpstr>Sýkora koňadra</vt:lpstr>
      <vt:lpstr>Sýkora modřinka</vt:lpstr>
      <vt:lpstr>Sýkora modřinka</vt:lpstr>
      <vt:lpstr>Sýkora modřinka</vt:lpstr>
      <vt:lpstr>Kos černý</vt:lpstr>
      <vt:lpstr>Červenka obecná</vt:lpstr>
      <vt:lpstr>Brhlík lesní</vt:lpstr>
      <vt:lpstr>Čížek lesní</vt:lpstr>
      <vt:lpstr>Hýl obecný</vt:lpstr>
      <vt:lpstr>Dlask tlustozobý</vt:lpstr>
      <vt:lpstr>Dlask tlustozobý</vt:lpstr>
      <vt:lpstr>Dlask tlustozobý</vt:lpstr>
      <vt:lpstr>Zvonek zelený</vt:lpstr>
      <vt:lpstr>Vrabec polní</vt:lpstr>
      <vt:lpstr>Straka obecná</vt:lpstr>
      <vt:lpstr>Strakapoud velký </vt:lpstr>
      <vt:lpstr>Hrdlička zahradní</vt:lpstr>
      <vt:lpstr>Špaček obecný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 našich zahrad</dc:title>
  <dc:subject>Prvouka 3</dc:subject>
  <dc:creator>Mgr. Jana Kneřová</dc:creator>
  <cp:lastModifiedBy>Alena T.</cp:lastModifiedBy>
  <cp:revision>368</cp:revision>
  <cp:lastPrinted>1601-01-01T00:00:00Z</cp:lastPrinted>
  <dcterms:created xsi:type="dcterms:W3CDTF">2011-08-21T18:05:50Z</dcterms:created>
  <dcterms:modified xsi:type="dcterms:W3CDTF">2014-07-02T16:10:46Z</dcterms:modified>
  <cp:category>Živá příroda</cp:category>
</cp:coreProperties>
</file>