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76" r:id="rId1"/>
  </p:sldMasterIdLst>
  <p:notesMasterIdLst>
    <p:notesMasterId r:id="rId12"/>
  </p:notesMasterIdLst>
  <p:sldIdLst>
    <p:sldId id="256" r:id="rId2"/>
    <p:sldId id="257" r:id="rId3"/>
    <p:sldId id="269" r:id="rId4"/>
    <p:sldId id="301" r:id="rId5"/>
    <p:sldId id="302" r:id="rId6"/>
    <p:sldId id="303" r:id="rId7"/>
    <p:sldId id="304" r:id="rId8"/>
    <p:sldId id="305" r:id="rId9"/>
    <p:sldId id="307" r:id="rId10"/>
    <p:sldId id="291" r:id="rId11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006600"/>
    <a:srgbClr val="663300"/>
    <a:srgbClr val="008000"/>
    <a:srgbClr val="CCFF99"/>
    <a:srgbClr val="996633"/>
    <a:srgbClr val="6F3505"/>
    <a:srgbClr val="B08200"/>
    <a:srgbClr val="CC9900"/>
    <a:srgbClr val="80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18" y="-216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Krátké</a:t>
            </a:r>
            <a:r>
              <a:rPr lang="cs-CZ" baseline="0" dirty="0" smtClean="0"/>
              <a:t> video (2 min) – klikněte na kameru.</a:t>
            </a:r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Krátké video (3 min) – klikněte na kameru.</a:t>
            </a:r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poznávají druhy hmyzu, určují název</a:t>
            </a:r>
            <a:r>
              <a:rPr lang="cs-CZ" baseline="0" dirty="0" smtClean="0"/>
              <a:t> a společně diskutují o škodlivosti.</a:t>
            </a:r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5238339"/>
            <a:ext cx="10080625" cy="2329149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730918" y="0"/>
            <a:ext cx="3349708" cy="7559675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73013" y="3679042"/>
            <a:ext cx="7143803" cy="2536691"/>
          </a:xfrm>
        </p:spPr>
        <p:txBody>
          <a:bodyPr rIns="50397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77408" y="1702869"/>
            <a:ext cx="7143803" cy="1931917"/>
          </a:xfrm>
        </p:spPr>
        <p:txBody>
          <a:bodyPr tIns="0" rIns="50397" bIns="0" anchor="b">
            <a:normAutofit/>
          </a:bodyPr>
          <a:lstStyle>
            <a:lvl1pPr marL="0" indent="0" algn="r">
              <a:buNone/>
              <a:defRPr sz="2200">
                <a:solidFill>
                  <a:schemeClr val="tx1"/>
                </a:solidFill>
                <a:effectLst/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5238339"/>
            <a:ext cx="10080625" cy="2329149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730918" y="0"/>
            <a:ext cx="3349708" cy="7559675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6047" y="3950517"/>
            <a:ext cx="7308453" cy="2013227"/>
          </a:xfrm>
        </p:spPr>
        <p:txBody>
          <a:bodyPr tIns="0" bIns="0" anchor="t"/>
          <a:lstStyle>
            <a:lvl1pPr algn="l">
              <a:buNone/>
              <a:defRPr sz="46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6047" y="2740134"/>
            <a:ext cx="7308453" cy="1175826"/>
          </a:xfrm>
        </p:spPr>
        <p:txBody>
          <a:bodyPr lIns="50397" tIns="0" rIns="50397" bIns="0" anchor="b"/>
          <a:lstStyle>
            <a:lvl1pPr marL="0" indent="0" algn="l">
              <a:buNone/>
              <a:defRPr sz="2200">
                <a:solidFill>
                  <a:schemeClr val="tx1"/>
                </a:solidFill>
                <a:effectLst/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8232510" cy="1259946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4031" y="1763925"/>
            <a:ext cx="4032250" cy="4989036"/>
          </a:xfrm>
        </p:spPr>
        <p:txBody>
          <a:bodyPr/>
          <a:lstStyle>
            <a:lvl1pPr>
              <a:defRPr sz="29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04292" y="1763925"/>
            <a:ext cx="4032250" cy="4989036"/>
          </a:xfrm>
        </p:spPr>
        <p:txBody>
          <a:bodyPr/>
          <a:lstStyle>
            <a:lvl1pPr>
              <a:defRPr sz="29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0987"/>
            <a:ext cx="9072563" cy="1259946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6047740"/>
            <a:ext cx="4454027" cy="923960"/>
          </a:xfrm>
        </p:spPr>
        <p:txBody>
          <a:bodyPr anchor="t"/>
          <a:lstStyle>
            <a:lvl1pPr marL="0" indent="0">
              <a:buNone/>
              <a:defRPr sz="2600" b="1">
                <a:solidFill>
                  <a:schemeClr val="accent1"/>
                </a:solidFill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120818" y="6047740"/>
            <a:ext cx="4455776" cy="923960"/>
          </a:xfrm>
        </p:spPr>
        <p:txBody>
          <a:bodyPr anchor="t"/>
          <a:lstStyle>
            <a:lvl1pPr marL="0" indent="0">
              <a:buNone/>
              <a:defRPr sz="2600" b="1">
                <a:solidFill>
                  <a:schemeClr val="accent1"/>
                </a:solidFill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504031" y="1672115"/>
            <a:ext cx="4454027" cy="4345064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1672115"/>
            <a:ext cx="4455776" cy="4345064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8235871" cy="1259946"/>
          </a:xfrm>
        </p:spPr>
        <p:txBody>
          <a:bodyPr anchor="ctr"/>
          <a:lstStyle>
            <a:lvl1pPr algn="l">
              <a:defRPr sz="51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1306825"/>
            <a:ext cx="3528219" cy="804965"/>
          </a:xfrm>
        </p:spPr>
        <p:txBody>
          <a:bodyPr tIns="0" bIns="0" anchor="t"/>
          <a:lstStyle>
            <a:lvl1pPr algn="l">
              <a:buNone/>
              <a:defRPr sz="20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04031" y="236363"/>
            <a:ext cx="3024188" cy="1007957"/>
          </a:xfrm>
        </p:spPr>
        <p:txBody>
          <a:bodyPr lIns="50397" tIns="0" rIns="50397" bIns="0" anchor="b"/>
          <a:lstStyle>
            <a:lvl1pPr marL="0" indent="0" algn="l">
              <a:buNone/>
              <a:defRPr sz="15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504031" y="2183906"/>
            <a:ext cx="7812484" cy="4199819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400"/>
            </a:lvl3pPr>
            <a:lvl4pPr>
              <a:defRPr sz="2200"/>
            </a:lvl4pPr>
            <a:lvl5pPr>
              <a:defRPr sz="22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991918" y="7079137"/>
            <a:ext cx="840052" cy="402483"/>
          </a:xfrm>
        </p:spPr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5911" y="1880228"/>
            <a:ext cx="3366677" cy="1382091"/>
          </a:xfrm>
        </p:spPr>
        <p:txBody>
          <a:bodyPr anchor="b"/>
          <a:lstStyle>
            <a:lvl1pPr algn="l">
              <a:buNone/>
              <a:defRPr sz="24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74781" y="1124259"/>
            <a:ext cx="4536281" cy="4535805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5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125913" y="3305583"/>
            <a:ext cx="3366675" cy="2935996"/>
          </a:xfrm>
        </p:spPr>
        <p:txBody>
          <a:bodyPr lIns="50397" rIns="50397"/>
          <a:lstStyle>
            <a:lvl1pPr marL="0" indent="0">
              <a:buFontTx/>
              <a:buNone/>
              <a:defRPr sz="1300"/>
            </a:lvl1pPr>
            <a:lvl2pPr>
              <a:buFontTx/>
              <a:buNone/>
              <a:defRPr sz="1300"/>
            </a:lvl2pPr>
            <a:lvl3pPr>
              <a:buFontTx/>
              <a:buNone/>
              <a:defRPr sz="1100"/>
            </a:lvl3pPr>
            <a:lvl4pPr>
              <a:buFontTx/>
              <a:buNone/>
              <a:defRPr sz="1000"/>
            </a:lvl4pPr>
            <a:lvl5pPr>
              <a:buFontTx/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04031" y="7079137"/>
            <a:ext cx="2352146" cy="402483"/>
          </a:xfrm>
        </p:spPr>
        <p:txBody>
          <a:bodyPr/>
          <a:lstStyle/>
          <a:p>
            <a:fld id="{EA56266C-A932-4797-A742-7BB4CAE8A728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8453" y="302738"/>
            <a:ext cx="2268141" cy="645022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031" y="302738"/>
            <a:ext cx="6636411" cy="645022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5238339"/>
            <a:ext cx="10080625" cy="2329149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8064500" y="0"/>
            <a:ext cx="2016125" cy="7559675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504031" y="302737"/>
            <a:ext cx="8232510" cy="1259946"/>
          </a:xfrm>
          <a:prstGeom prst="rect">
            <a:avLst/>
          </a:prstGeom>
        </p:spPr>
        <p:txBody>
          <a:bodyPr vert="horz" lIns="50397" tIns="50397" rIns="50397" bIns="50397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504031" y="1763925"/>
            <a:ext cx="8232510" cy="4989036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504031" y="7079137"/>
            <a:ext cx="2352146" cy="402483"/>
          </a:xfrm>
          <a:prstGeom prst="rect">
            <a:avLst/>
          </a:prstGeom>
        </p:spPr>
        <p:txBody>
          <a:bodyPr vert="horz" lIns="100794" tIns="50397" rIns="100794" bIns="0" anchor="b"/>
          <a:lstStyle>
            <a:lvl1pPr algn="l" eaLnBrk="1" latinLnBrk="0" hangingPunct="1">
              <a:defRPr kumimoji="0" sz="11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444214" y="7079137"/>
            <a:ext cx="3192198" cy="402483"/>
          </a:xfrm>
          <a:prstGeom prst="rect">
            <a:avLst/>
          </a:prstGeom>
        </p:spPr>
        <p:txBody>
          <a:bodyPr vert="horz" lIns="0" tIns="50397" rIns="0" bIns="0" anchor="b"/>
          <a:lstStyle>
            <a:lvl1pPr algn="ctr" eaLnBrk="1" latinLnBrk="0" hangingPunct="1">
              <a:defRPr kumimoji="0" sz="11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988557" y="7079137"/>
            <a:ext cx="840052" cy="402483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51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63654" indent="-423336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300" kern="1200">
          <a:solidFill>
            <a:schemeClr val="tx1"/>
          </a:solidFill>
          <a:latin typeface="+mn-lt"/>
          <a:ea typeface="+mn-ea"/>
          <a:cs typeface="+mn-cs"/>
        </a:defRPr>
      </a:lvl1pPr>
      <a:lvl2pPr marL="796275" indent="-302383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2pPr>
      <a:lvl3pPr marL="1108737" indent="-282224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411120" indent="-262065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642947" indent="-201589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774" indent="-201589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2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116681" indent="-201589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358587" indent="-201589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570255" indent="-201589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png"/><Relationship Id="rId7" Type="http://schemas.openxmlformats.org/officeDocument/2006/relationships/image" Target="../media/image10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10" Type="http://schemas.openxmlformats.org/officeDocument/2006/relationships/image" Target="../media/image13.wmf"/><Relationship Id="rId4" Type="http://schemas.openxmlformats.org/officeDocument/2006/relationships/image" Target="../media/image7.wmf"/><Relationship Id="rId9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5" Type="http://schemas.openxmlformats.org/officeDocument/2006/relationships/image" Target="../media/image15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Ol1dsBAgJ8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wmf"/><Relationship Id="rId5" Type="http://schemas.openxmlformats.org/officeDocument/2006/relationships/image" Target="../media/image19.jpeg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wmf"/><Relationship Id="rId5" Type="http://schemas.openxmlformats.org/officeDocument/2006/relationships/image" Target="../media/image18.png"/><Relationship Id="rId4" Type="http://schemas.openxmlformats.org/officeDocument/2006/relationships/hyperlink" Target="http://www.youtube.com/watch?NR=1&amp;v=Kpu4bMSZ5dM&amp;feature=fvwp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jpeg"/><Relationship Id="rId5" Type="http://schemas.openxmlformats.org/officeDocument/2006/relationships/image" Target="../media/image4.jpeg"/><Relationship Id="rId4" Type="http://schemas.openxmlformats.org/officeDocument/2006/relationships/image" Target="../media/image2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26.jpeg"/><Relationship Id="rId7" Type="http://schemas.openxmlformats.org/officeDocument/2006/relationships/image" Target="../media/image2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jpeg"/><Relationship Id="rId5" Type="http://schemas.openxmlformats.org/officeDocument/2006/relationships/image" Target="../media/image27.gif"/><Relationship Id="rId4" Type="http://schemas.openxmlformats.org/officeDocument/2006/relationships/image" Target="../media/image2.jpeg"/><Relationship Id="rId9" Type="http://schemas.openxmlformats.org/officeDocument/2006/relationships/image" Target="../media/image31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image" Target="../media/image32.jpeg"/><Relationship Id="rId7" Type="http://schemas.openxmlformats.org/officeDocument/2006/relationships/image" Target="../media/image3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5.jpeg"/><Relationship Id="rId5" Type="http://schemas.openxmlformats.org/officeDocument/2006/relationships/image" Target="../media/image34.jpeg"/><Relationship Id="rId4" Type="http://schemas.openxmlformats.org/officeDocument/2006/relationships/image" Target="../media/image33.jpeg"/><Relationship Id="rId9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0/0a/Catflea_small.jpg" TargetMode="External"/><Relationship Id="rId13" Type="http://schemas.openxmlformats.org/officeDocument/2006/relationships/hyperlink" Target="http://upload.wikimedia.org/wikipedia/commons/0/09/Lucanus_cervus.jpg" TargetMode="External"/><Relationship Id="rId3" Type="http://schemas.openxmlformats.org/officeDocument/2006/relationships/hyperlink" Target="http://upload.wikimedia.org/wikipedia/commons/c/c1/Gulf_Fritillary_Life_Cycle.svg" TargetMode="External"/><Relationship Id="rId7" Type="http://schemas.openxmlformats.org/officeDocument/2006/relationships/hyperlink" Target="http://upload.wikimedia.org/wikipedia/commons/9/95/Pediculus_humanus_var_capitis_female2.jpg" TargetMode="External"/><Relationship Id="rId12" Type="http://schemas.openxmlformats.org/officeDocument/2006/relationships/hyperlink" Target="http://upload.wikimedia.org/wikipedia/commons/0/03/Sympetrum_flaveolum_-_side_(aka)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upload.wikimedia.org/wikipedia/commons/d/df/Saltamontes_de_alas_azules_(Oedipoda_caerulescens),_%C3%81greda,_Espa%C3%B1a,_2012-08-28,_DD_03.JPG?uselang=cs" TargetMode="External"/><Relationship Id="rId11" Type="http://schemas.openxmlformats.org/officeDocument/2006/relationships/hyperlink" Target="http://upload.wikimedia.org/wikipedia/commons/7/7b/Araneus_diadematus_(Gartenkreuzspinne)1.jpg" TargetMode="External"/><Relationship Id="rId5" Type="http://schemas.openxmlformats.org/officeDocument/2006/relationships/hyperlink" Target="http://upload.wikimedia.org/wikipedia/commons/9/9f/Adult_deer_tick(cropped).jpg" TargetMode="External"/><Relationship Id="rId10" Type="http://schemas.openxmlformats.org/officeDocument/2006/relationships/hyperlink" Target="http://upload.wikimedia.org/wikipedia/commons/b/b2/Kom%C3%A1r.JPG" TargetMode="External"/><Relationship Id="rId4" Type="http://schemas.openxmlformats.org/officeDocument/2006/relationships/hyperlink" Target="http://upload.wikimedia.org/wikipedia/commons/8/8f/Musca_domestica_September_2007-1.jpg" TargetMode="External"/><Relationship Id="rId9" Type="http://schemas.openxmlformats.org/officeDocument/2006/relationships/hyperlink" Target="http://upload.wikimedia.org/wikipedia/commons/d/d8/Beatrice_the_Honey_Bee_(7836716730)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9992" y="971525"/>
            <a:ext cx="5751513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/>
        </p:nvGraphicFramePr>
        <p:xfrm>
          <a:off x="791840" y="2771726"/>
          <a:ext cx="8712968" cy="4816971"/>
        </p:xfrm>
        <a:graphic>
          <a:graphicData uri="http://schemas.openxmlformats.org/drawingml/2006/table">
            <a:tbl>
              <a:tblPr/>
              <a:tblGrid>
                <a:gridCol w="4259675"/>
                <a:gridCol w="4453293"/>
              </a:tblGrid>
              <a:tr h="34758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4758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01721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VY_32_INOVACE_14_PRV_Bezobratlí_ hmyz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240400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PRV 3 – Živá příroda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Seznámení s bezobratlými,</a:t>
                      </a:r>
                      <a:r>
                        <a:rPr lang="cs-CZ" sz="1800" kern="1200" baseline="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hmyzem                  a stavbou těla mravence. Možnost diskuze o škodlivosti a užitečnosti</a:t>
                      </a:r>
                      <a:r>
                        <a:rPr lang="cs-CZ" sz="1800" kern="1200" baseline="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hmyzu. </a:t>
                      </a: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Návaznost na předchozí znalosti. Poznávání některých zástupců hmyzu.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Rozvoj logického a tvořivého myšlení.              V celém </a:t>
                      </a:r>
                      <a:r>
                        <a:rPr lang="cs-CZ" sz="1800" kern="1200" dirty="0" err="1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DUMu</a:t>
                      </a: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je použita animace. 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4758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87784" y="1259557"/>
            <a:ext cx="9072563" cy="4989036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r">
              <a:buNone/>
            </a:pPr>
            <a:endParaRPr lang="cs-CZ" sz="9600" b="1" dirty="0" smtClean="0">
              <a:solidFill>
                <a:srgbClr val="CCFF99"/>
              </a:solidFill>
              <a:latin typeface="Arial Black" pitchFamily="34" charset="0"/>
            </a:endParaRPr>
          </a:p>
          <a:p>
            <a:pPr algn="r">
              <a:buNone/>
            </a:pPr>
            <a:r>
              <a:rPr lang="cs-CZ" sz="9600" b="1" dirty="0" smtClean="0">
                <a:solidFill>
                  <a:srgbClr val="CCFF99"/>
                </a:solidFill>
                <a:latin typeface="Arial Black" pitchFamily="34" charset="0"/>
              </a:rPr>
              <a:t>Bezobratlí</a:t>
            </a:r>
          </a:p>
          <a:p>
            <a:pPr algn="r">
              <a:buNone/>
            </a:pPr>
            <a:r>
              <a:rPr lang="cs-CZ" sz="5400" b="1" dirty="0" smtClean="0">
                <a:solidFill>
                  <a:srgbClr val="CCFF99"/>
                </a:solidFill>
                <a:latin typeface="Arial Black" pitchFamily="34" charset="0"/>
              </a:rPr>
              <a:t>- hmyz</a:t>
            </a: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2" descr="C:\Documents and Settings\Alena T\Local Settings\Temporary Internet Files\Content.IE5\0C5AYK3J\MP90044486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7824" y="4643933"/>
            <a:ext cx="3263672" cy="252028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7" name="Picture 9" descr="Soubor:Sympetrum flaveolum - side (aka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60392" y="539477"/>
            <a:ext cx="3637061" cy="223224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8" name="Picture 12" descr="Soubor:Pediculus humanus var capitis female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400000">
            <a:off x="922914" y="192379"/>
            <a:ext cx="1482888" cy="217708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9" name="Picture 11" descr="Soubor:Lucanus cervus.jpg"/>
          <p:cNvPicPr>
            <a:picLocks noChangeAspect="1" noChangeArrowheads="1"/>
          </p:cNvPicPr>
          <p:nvPr/>
        </p:nvPicPr>
        <p:blipFill>
          <a:blip r:embed="rId5" cstate="print">
            <a:lum contrast="10000"/>
          </a:blip>
          <a:srcRect/>
          <a:stretch>
            <a:fillRect/>
          </a:stretch>
        </p:blipFill>
        <p:spPr bwMode="auto">
          <a:xfrm rot="16200000">
            <a:off x="7650602" y="5436021"/>
            <a:ext cx="1404156" cy="187220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66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C000"/>
                </a:solidFill>
                <a:latin typeface="Arial Black" pitchFamily="34" charset="0"/>
              </a:rPr>
              <a:t>BEZOBRATLÍ</a:t>
            </a:r>
            <a:endParaRPr lang="cs-CZ" sz="6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03808" y="1691605"/>
            <a:ext cx="5976664" cy="493084"/>
          </a:xfrm>
          <a:prstGeom prst="rect">
            <a:avLst/>
          </a:prstGeom>
          <a:solidFill>
            <a:schemeClr val="accent2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  <a:latin typeface="Arial Black" pitchFamily="34" charset="0"/>
              </a:rPr>
              <a:t>Proč je nazýváme bezobratlí?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31800" y="4211885"/>
            <a:ext cx="9073008" cy="893826"/>
          </a:xfrm>
          <a:prstGeom prst="rect">
            <a:avLst/>
          </a:prstGeom>
          <a:solidFill>
            <a:srgbClr val="CCFF99"/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  <a:latin typeface="Arial Black" pitchFamily="34" charset="0"/>
              </a:rPr>
              <a:t>Někteří mají tělo chráněné pevnou schránkou, například brouci.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3808" y="2267669"/>
            <a:ext cx="9073008" cy="1008217"/>
          </a:xfrm>
          <a:prstGeom prst="rect">
            <a:avLst/>
          </a:prstGeom>
          <a:noFill/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- Nemají kostru a páteř složenou </a:t>
            </a:r>
          </a:p>
          <a:p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  z obratlů.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31800" y="5364013"/>
            <a:ext cx="9073008" cy="1466163"/>
          </a:xfrm>
          <a:prstGeom prst="rect">
            <a:avLst/>
          </a:prstGeom>
          <a:noFill/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Známe celou řadu bezobratlých, nejvíce zástupců má ale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HMYZ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 (přes milion různých druhů).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Alena T\Local Settings\Temporary Internet Files\Content.IE5\8B4E6OI3\MC900438025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88584" y="5940077"/>
            <a:ext cx="1879104" cy="18791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7" name="Picture 3" descr="C:\Documents and Settings\Alena T\Local Settings\Temporary Internet Files\Content.IE5\5L6AUR9Q\MC90008397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5053796">
            <a:off x="7286210" y="487791"/>
            <a:ext cx="2690362" cy="17918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8" name="Picture 4" descr="C:\Documents and Settings\Alena T\Local Settings\Temporary Internet Files\Content.IE5\AN0RYYMR\MC90032647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4162927">
            <a:off x="5894146" y="411495"/>
            <a:ext cx="1863547" cy="14218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9" name="Picture 5" descr="C:\Documents and Settings\Alena T\Local Settings\Temporary Internet Files\Content.IE5\8B4E6OI3\MC90034689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7344568" y="3923853"/>
            <a:ext cx="1584176" cy="14614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2" name="Picture 8" descr="C:\Documents and Settings\Alena T\Local Settings\Temporary Internet Files\Content.IE5\5L6AUR9Q\MC900346897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96096" y="2915741"/>
            <a:ext cx="1826057" cy="103967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3" name="Picture 9" descr="C:\Documents and Settings\Alena T\Local Settings\Temporary Internet Files\Content.IE5\AN0RYYMR\MC90034692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flipH="1">
            <a:off x="8424688" y="2627709"/>
            <a:ext cx="1363353" cy="15117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4" name="Picture 10" descr="C:\Documents and Settings\Alena T\Local Settings\Temporary Internet Files\Content.IE5\AN0RYYMR\MC900433911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48424" y="2843733"/>
            <a:ext cx="1272927" cy="12729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6" name="Picture 12" descr="C:\Documents and Settings\Alena T\Local Settings\Temporary Internet Files\Content.IE5\8B4E6OI3\MC900197385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flipH="1">
            <a:off x="4176216" y="6300117"/>
            <a:ext cx="1587198" cy="12595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0"/>
                            </p:stCondLst>
                            <p:childTnLst>
                              <p:par>
                                <p:cTn id="3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1" grpId="0" animBg="1"/>
      <p:bldP spid="17" grpId="0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FFC000"/>
                </a:solidFill>
                <a:latin typeface="Arial Black" pitchFamily="34" charset="0"/>
              </a:rPr>
              <a:t>BEZOBRATLÍ - HMYZ</a:t>
            </a:r>
            <a:endParaRPr lang="cs-CZ" sz="6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3808" y="1835621"/>
            <a:ext cx="3384376" cy="550271"/>
          </a:xfrm>
          <a:prstGeom prst="rect">
            <a:avLst/>
          </a:prstGeom>
          <a:noFill/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Mají 6 nohou.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3808" y="6084093"/>
            <a:ext cx="8856984" cy="1008217"/>
          </a:xfrm>
          <a:prstGeom prst="rect">
            <a:avLst/>
          </a:prstGeom>
          <a:noFill/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Hmyz dýchá dýchacím ústrojím, které nazýváme </a:t>
            </a:r>
            <a:r>
              <a:rPr lang="cs-CZ" sz="3200" b="1" dirty="0" smtClean="0">
                <a:solidFill>
                  <a:srgbClr val="FFFF00"/>
                </a:solidFill>
                <a:latin typeface="Arial Black" pitchFamily="34" charset="0"/>
              </a:rPr>
              <a:t>VZDUŠNICE.</a:t>
            </a:r>
            <a:endParaRPr lang="cs-CZ" sz="3200" b="1" dirty="0"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67904" y="3203773"/>
            <a:ext cx="6696744" cy="550271"/>
          </a:xfrm>
          <a:prstGeom prst="rect">
            <a:avLst/>
          </a:prstGeom>
          <a:noFill/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Někteří zástupci mají křídla.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pic>
        <p:nvPicPr>
          <p:cNvPr id="1027" name="Picture 3" descr="C:\Documents and Settings\Alena T\Local Settings\Temporary Internet Files\Content.IE5\8B4E6OI3\MC90034692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6552480" y="1259557"/>
            <a:ext cx="2078336" cy="19442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9" name="Picture 5" descr="C:\Documents and Settings\Alena T\Local Settings\Temporary Internet Files\Content.IE5\5L6AUR9Q\MC9003264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3862732">
            <a:off x="-24421" y="3374427"/>
            <a:ext cx="3186969" cy="243166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0" name="Picture 6" descr="C:\Documents and Settings\Alena T\Local Settings\Temporary Internet Files\Content.IE5\AN0RYYMR\MC90019295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8654308">
            <a:off x="7307471" y="3505811"/>
            <a:ext cx="2551818" cy="17511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1" name="Picture 7" descr="C:\Documents and Settings\Alena T\Local Settings\Temporary Internet Files\Content.IE5\AN0RYYMR\MC900438018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72160" y="3419797"/>
            <a:ext cx="2743200" cy="2743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2" name="Picture 8" descr="C:\Documents and Settings\Alena T\Local Settings\Temporary Internet Files\Content.IE5\8B4E6OI3\MC900438030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707982">
            <a:off x="3803546" y="1102911"/>
            <a:ext cx="2357999" cy="23579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FFC000"/>
                </a:solidFill>
                <a:latin typeface="Arial Black" pitchFamily="34" charset="0"/>
              </a:rPr>
              <a:t>Mravenec</a:t>
            </a:r>
            <a:endParaRPr lang="cs-CZ" sz="6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03808" y="1691605"/>
            <a:ext cx="9073008" cy="893834"/>
          </a:xfrm>
          <a:prstGeom prst="rect">
            <a:avLst/>
          </a:prstGeom>
          <a:solidFill>
            <a:schemeClr val="accent2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  <a:latin typeface="Arial Black" pitchFamily="34" charset="0"/>
              </a:rPr>
              <a:t>Znáte nějakou knížku, ve které se píše                  o mravencích?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75816" y="3563813"/>
            <a:ext cx="9001000" cy="550271"/>
          </a:xfrm>
          <a:prstGeom prst="rect">
            <a:avLst/>
          </a:prstGeom>
          <a:noFill/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Jak vypadá ve skutečnosti mravenec?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60392" y="2195661"/>
            <a:ext cx="3384376" cy="779308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Ferda Mravenec </a:t>
            </a:r>
          </a:p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od Ondřeje </a:t>
            </a:r>
            <a:r>
              <a:rPr lang="cs-CZ" sz="2400" b="1" dirty="0" err="1" smtClean="0">
                <a:solidFill>
                  <a:srgbClr val="CCFF99"/>
                </a:solidFill>
                <a:latin typeface="Arial Black" pitchFamily="34" charset="0"/>
              </a:rPr>
              <a:t>Sekory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pic>
        <p:nvPicPr>
          <p:cNvPr id="2052" name="Picture 4" descr="C:\Documents and Settings\Alena T\Local Settings\Temporary Internet Files\Content.IE5\AN0RYYMR\MC900434799[1]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4176216" y="2051645"/>
            <a:ext cx="1346334" cy="13463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4536256" y="3203773"/>
            <a:ext cx="697627" cy="3499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klikni</a:t>
            </a:r>
            <a:endParaRPr lang="cs-CZ" dirty="0"/>
          </a:p>
        </p:txBody>
      </p:sp>
      <p:pic>
        <p:nvPicPr>
          <p:cNvPr id="2054" name="Picture 6" descr="C:\Documents and Settings\Alena T\Local Settings\Temporary Internet Files\Content.IE5\8B4E6OI3\MP90017547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56136" y="4283893"/>
            <a:ext cx="4425198" cy="290588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19" name="TextovéPole 18"/>
          <p:cNvSpPr txBox="1"/>
          <p:nvPr/>
        </p:nvSpPr>
        <p:spPr>
          <a:xfrm>
            <a:off x="719832" y="6300117"/>
            <a:ext cx="1431782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tykadla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992640" y="4283893"/>
            <a:ext cx="1587274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zadeček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007864" y="5508029"/>
            <a:ext cx="1085085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hlava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344568" y="6660157"/>
            <a:ext cx="1001151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hruď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632600" y="5436021"/>
            <a:ext cx="987751" cy="43581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nohy</a:t>
            </a:r>
            <a:endParaRPr lang="cs-CZ" sz="24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cxnSp>
        <p:nvCxnSpPr>
          <p:cNvPr id="25" name="Přímá spojovací šipka 24"/>
          <p:cNvCxnSpPr/>
          <p:nvPr/>
        </p:nvCxnSpPr>
        <p:spPr>
          <a:xfrm flipV="1">
            <a:off x="2304008" y="6444133"/>
            <a:ext cx="2808312" cy="144016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V="1">
            <a:off x="2159992" y="5724053"/>
            <a:ext cx="2736304" cy="72008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flipH="1" flipV="1">
            <a:off x="5544368" y="5580037"/>
            <a:ext cx="1656184" cy="1224136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 flipH="1">
            <a:off x="6624488" y="5652045"/>
            <a:ext cx="864096" cy="144016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 flipH="1">
            <a:off x="6336456" y="4571925"/>
            <a:ext cx="1584176" cy="288032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647824" y="6948189"/>
            <a:ext cx="4248472" cy="435825"/>
          </a:xfrm>
          <a:prstGeom prst="rect">
            <a:avLst/>
          </a:prstGeom>
          <a:solidFill>
            <a:schemeClr val="accent2"/>
          </a:solidFill>
          <a:ln>
            <a:solidFill>
              <a:srgbClr val="0066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6600"/>
                </a:solidFill>
                <a:latin typeface="Arial Black" pitchFamily="34" charset="0"/>
              </a:rPr>
              <a:t>K čemu slouží </a:t>
            </a:r>
            <a:r>
              <a:rPr lang="cs-CZ" sz="2400" b="1" dirty="0" smtClean="0">
                <a:solidFill>
                  <a:srgbClr val="006600"/>
                </a:solidFill>
                <a:latin typeface="Arial Black" pitchFamily="34" charset="0"/>
              </a:rPr>
              <a:t>tykadla</a:t>
            </a:r>
            <a:r>
              <a:rPr lang="cs-CZ" sz="2400" b="1" dirty="0" smtClean="0">
                <a:solidFill>
                  <a:srgbClr val="006600"/>
                </a:solidFill>
                <a:latin typeface="Arial Black" pitchFamily="34" charset="0"/>
              </a:rPr>
              <a:t>?</a:t>
            </a:r>
            <a:endParaRPr lang="cs-CZ" sz="24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75816" y="4211885"/>
            <a:ext cx="2954315" cy="664789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000" b="1" dirty="0" smtClean="0">
                <a:solidFill>
                  <a:srgbClr val="663300"/>
                </a:solidFill>
                <a:latin typeface="Arial Black" pitchFamily="34" charset="0"/>
              </a:rPr>
              <a:t>Zkuste pojmenovat </a:t>
            </a:r>
          </a:p>
          <a:p>
            <a:r>
              <a:rPr lang="cs-CZ" sz="2000" b="1" dirty="0" smtClean="0">
                <a:solidFill>
                  <a:srgbClr val="663300"/>
                </a:solidFill>
                <a:latin typeface="Arial Black" pitchFamily="34" charset="0"/>
              </a:rPr>
              <a:t>části těla.</a:t>
            </a:r>
            <a:endParaRPr lang="cs-CZ" sz="2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pic>
        <p:nvPicPr>
          <p:cNvPr id="2053" name="Picture 5" descr="C:\Documents and Settings\Alena T\Local Settings\Temporary Internet Files\Content.IE5\0C5AYK3J\MC90034689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59992" y="4571925"/>
            <a:ext cx="1440160" cy="91902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9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9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9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8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89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17" grpId="0" animBg="1"/>
      <p:bldP spid="7" grpId="0" animBg="1"/>
      <p:bldP spid="14" grpId="0"/>
      <p:bldP spid="19" grpId="0" animBg="1"/>
      <p:bldP spid="20" grpId="0" animBg="1"/>
      <p:bldP spid="21" grpId="0" animBg="1"/>
      <p:bldP spid="22" grpId="0" animBg="1"/>
      <p:bldP spid="24" grpId="0" animBg="1"/>
      <p:bldP spid="36" grpId="0" animBg="1"/>
      <p:bldP spid="3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Obrázek 25" descr="vývoj motýl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32000" y="2339677"/>
            <a:ext cx="4187812" cy="465093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FFC000"/>
                </a:solidFill>
                <a:latin typeface="Arial Black" pitchFamily="34" charset="0"/>
              </a:rPr>
              <a:t>Motýl</a:t>
            </a:r>
            <a:endParaRPr lang="cs-CZ" sz="6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03808" y="1691605"/>
            <a:ext cx="5040560" cy="493084"/>
          </a:xfrm>
          <a:prstGeom prst="rect">
            <a:avLst/>
          </a:prstGeom>
          <a:solidFill>
            <a:schemeClr val="accent2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  <a:latin typeface="Arial Black" pitchFamily="34" charset="0"/>
              </a:rPr>
              <a:t>Víte, jak se vyvíjí motýl?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pic>
        <p:nvPicPr>
          <p:cNvPr id="2052" name="Picture 4" descr="C:\Documents and Settings\Alena T\Local Settings\Temporary Internet Files\Content.IE5\AN0RYYMR\MC900434799[1]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7632600" y="6156101"/>
            <a:ext cx="1058302" cy="10583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7848624" y="7020197"/>
            <a:ext cx="697627" cy="3499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klikni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3808" y="2339677"/>
            <a:ext cx="1584176" cy="951022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Motýl naklade </a:t>
            </a:r>
          </a:p>
          <a:p>
            <a:r>
              <a:rPr lang="cs-CZ" sz="2000" b="1" dirty="0" smtClean="0">
                <a:solidFill>
                  <a:srgbClr val="FFC000"/>
                </a:solidFill>
                <a:latin typeface="Arial Black" pitchFamily="34" charset="0"/>
              </a:rPr>
              <a:t>VAJÍČKA</a:t>
            </a:r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.</a:t>
            </a:r>
            <a:endParaRPr lang="cs-CZ" sz="20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984528" y="3491805"/>
            <a:ext cx="2726752" cy="664789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Larva se zakuklí,</a:t>
            </a:r>
          </a:p>
          <a:p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vytvoří se </a:t>
            </a:r>
            <a:r>
              <a:rPr lang="cs-CZ" sz="2000" b="1" dirty="0" smtClean="0">
                <a:solidFill>
                  <a:srgbClr val="FFC000"/>
                </a:solidFill>
                <a:latin typeface="Arial Black" pitchFamily="34" charset="0"/>
              </a:rPr>
              <a:t>KUKLA</a:t>
            </a:r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.</a:t>
            </a:r>
            <a:endParaRPr lang="cs-CZ" sz="20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696496" y="1691605"/>
            <a:ext cx="2858647" cy="664789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Z vajíčka vznikne </a:t>
            </a:r>
          </a:p>
          <a:p>
            <a:r>
              <a:rPr lang="cs-CZ" sz="2000" b="1" dirty="0" smtClean="0">
                <a:solidFill>
                  <a:srgbClr val="FFC000"/>
                </a:solidFill>
                <a:latin typeface="Arial Black" pitchFamily="34" charset="0"/>
              </a:rPr>
              <a:t>LARVA</a:t>
            </a:r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 (housenka).</a:t>
            </a:r>
            <a:endParaRPr lang="cs-CZ" sz="20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31800" y="4211885"/>
            <a:ext cx="1359391" cy="951022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Z kukly </a:t>
            </a:r>
          </a:p>
          <a:p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vznikne </a:t>
            </a:r>
          </a:p>
          <a:p>
            <a:r>
              <a:rPr lang="cs-CZ" sz="2000" b="1" dirty="0" smtClean="0">
                <a:solidFill>
                  <a:srgbClr val="FFC000"/>
                </a:solidFill>
                <a:latin typeface="Arial Black" pitchFamily="34" charset="0"/>
              </a:rPr>
              <a:t>MOTÝL</a:t>
            </a:r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.</a:t>
            </a:r>
            <a:endParaRPr lang="cs-CZ" sz="20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cxnSp>
        <p:nvCxnSpPr>
          <p:cNvPr id="25" name="Přímá spojovací šipka 24"/>
          <p:cNvCxnSpPr/>
          <p:nvPr/>
        </p:nvCxnSpPr>
        <p:spPr>
          <a:xfrm>
            <a:off x="1439912" y="5292005"/>
            <a:ext cx="1080120" cy="144016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H="1">
            <a:off x="5616376" y="2483693"/>
            <a:ext cx="1296144" cy="1512168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>
            <a:off x="1943968" y="2987749"/>
            <a:ext cx="1152128" cy="288032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 flipH="1">
            <a:off x="5400352" y="4283893"/>
            <a:ext cx="2016224" cy="2016224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3960192" y="6948189"/>
            <a:ext cx="3816424" cy="349968"/>
          </a:xfrm>
          <a:prstGeom prst="rect">
            <a:avLst/>
          </a:prstGeom>
          <a:solidFill>
            <a:schemeClr val="accent2"/>
          </a:solidFill>
          <a:ln>
            <a:solidFill>
              <a:srgbClr val="00660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6600"/>
                </a:solidFill>
                <a:latin typeface="Arial Black" pitchFamily="34" charset="0"/>
              </a:rPr>
              <a:t>Podívejte se na krátké video:</a:t>
            </a:r>
            <a:endParaRPr lang="cs-CZ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pic>
        <p:nvPicPr>
          <p:cNvPr id="3076" name="Picture 4" descr="C:\Documents and Settings\Alena T\Local Settings\Temporary Internet Files\Content.IE5\8B4E6OI3\MC900083884[1].wmf">
            <a:hlinkClick r:id="rId4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3966457">
            <a:off x="8155061" y="5606637"/>
            <a:ext cx="1775764" cy="12572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8" name="TextovéPole 37"/>
          <p:cNvSpPr txBox="1"/>
          <p:nvPr/>
        </p:nvSpPr>
        <p:spPr>
          <a:xfrm>
            <a:off x="359792" y="6588149"/>
            <a:ext cx="3024336" cy="664789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A motýl naklade </a:t>
            </a:r>
          </a:p>
          <a:p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              VAJÍČKA…</a:t>
            </a:r>
            <a:endParaRPr lang="cs-CZ" sz="20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3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3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8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000"/>
                            </p:stCondLst>
                            <p:childTnLst>
                              <p:par>
                                <p:cTn id="6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4000"/>
                            </p:stCondLst>
                            <p:childTnLst>
                              <p:par>
                                <p:cTn id="7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14" grpId="0"/>
      <p:bldP spid="19" grpId="0" animBg="1"/>
      <p:bldP spid="20" grpId="0" animBg="1"/>
      <p:bldP spid="21" grpId="0" animBg="1"/>
      <p:bldP spid="24" grpId="0" animBg="1"/>
      <p:bldP spid="36" grpId="0" animBg="1"/>
      <p:bldP spid="3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FFC000"/>
                </a:solidFill>
                <a:latin typeface="Arial Black" pitchFamily="34" charset="0"/>
              </a:rPr>
              <a:t>Škodlivost hmyzu</a:t>
            </a:r>
            <a:endParaRPr lang="cs-CZ" sz="6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03808" y="1691605"/>
            <a:ext cx="9073008" cy="893834"/>
          </a:xfrm>
          <a:prstGeom prst="rect">
            <a:avLst/>
          </a:prstGeom>
          <a:solidFill>
            <a:schemeClr val="accent2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  <a:latin typeface="Arial Black" pitchFamily="34" charset="0"/>
              </a:rPr>
              <a:t>Některé druhy hmyzu nejsou pro lidi zrovna příjemné.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248224" y="2267669"/>
            <a:ext cx="4752528" cy="664789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Zkuste sami vysvětlit na dalších příkladech, proč.</a:t>
            </a:r>
            <a:endParaRPr lang="cs-CZ" sz="20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pic>
        <p:nvPicPr>
          <p:cNvPr id="39938" name="Picture 2" descr="Soubor:Musca domestica September 2007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977690" y="3131765"/>
            <a:ext cx="3136255" cy="2442935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39945" name="Picture 9" descr="File:Saltamontes de alas azules (Oedipoda caerulescens), Ágreda, España, 2012-08-28, DD 0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96296" y="3131765"/>
            <a:ext cx="3847972" cy="244827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28" name="TextovéPole 27"/>
          <p:cNvSpPr txBox="1"/>
          <p:nvPr/>
        </p:nvSpPr>
        <p:spPr>
          <a:xfrm>
            <a:off x="7272560" y="3059757"/>
            <a:ext cx="2395187" cy="550271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663300"/>
                </a:solidFill>
                <a:latin typeface="Arial Black" pitchFamily="34" charset="0"/>
              </a:rPr>
              <a:t>SARANČE</a:t>
            </a:r>
            <a:endParaRPr lang="cs-CZ" sz="32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pic>
        <p:nvPicPr>
          <p:cNvPr id="39948" name="Picture 12" descr="Soubor:Pediculus humanus var capitis female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5400000">
            <a:off x="2579098" y="5448963"/>
            <a:ext cx="1482888" cy="217708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0" name="TextovéPole 29"/>
          <p:cNvSpPr txBox="1"/>
          <p:nvPr/>
        </p:nvSpPr>
        <p:spPr>
          <a:xfrm>
            <a:off x="863848" y="6804173"/>
            <a:ext cx="1096755" cy="550271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663300"/>
                </a:solidFill>
                <a:latin typeface="Arial Black" pitchFamily="34" charset="0"/>
              </a:rPr>
              <a:t>VEŠ</a:t>
            </a:r>
            <a:endParaRPr lang="cs-CZ" sz="32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632600" y="6804173"/>
            <a:ext cx="2053747" cy="550271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663300"/>
                </a:solidFill>
                <a:latin typeface="Arial Black" pitchFamily="34" charset="0"/>
              </a:rPr>
              <a:t>BLECHA</a:t>
            </a:r>
            <a:endParaRPr lang="cs-CZ" sz="32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pic>
        <p:nvPicPr>
          <p:cNvPr id="39950" name="Picture 14" descr="Soubor:Catflea small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184328" y="5796061"/>
            <a:ext cx="2304256" cy="151672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24" name="TextovéPole 23"/>
          <p:cNvSpPr txBox="1"/>
          <p:nvPr/>
        </p:nvSpPr>
        <p:spPr>
          <a:xfrm>
            <a:off x="431800" y="2843733"/>
            <a:ext cx="2234887" cy="550271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3200" b="1" dirty="0" smtClean="0">
                <a:solidFill>
                  <a:srgbClr val="663300"/>
                </a:solidFill>
                <a:latin typeface="Arial Black" pitchFamily="34" charset="0"/>
              </a:rPr>
              <a:t>MOUCHA</a:t>
            </a:r>
            <a:endParaRPr lang="cs-CZ" sz="32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9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99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99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3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399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18" grpId="0" animBg="1"/>
      <p:bldP spid="28" grpId="0" animBg="1"/>
      <p:bldP spid="30" grpId="0" animBg="1"/>
      <p:bldP spid="31" grpId="0" animBg="1"/>
      <p:bldP spid="2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FFC000"/>
                </a:solidFill>
                <a:latin typeface="Arial Black" pitchFamily="34" charset="0"/>
              </a:rPr>
              <a:t>Užitečnost hmyzu</a:t>
            </a:r>
            <a:endParaRPr lang="cs-CZ" sz="6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03808" y="1691605"/>
            <a:ext cx="9073008" cy="493084"/>
          </a:xfrm>
          <a:prstGeom prst="rect">
            <a:avLst/>
          </a:prstGeom>
          <a:solidFill>
            <a:schemeClr val="accent2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  <a:latin typeface="Arial Black" pitchFamily="34" charset="0"/>
              </a:rPr>
              <a:t>Hmyz je však v přírodě i hodně užitečný.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3808" y="2411685"/>
            <a:ext cx="4752528" cy="893826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CCFF99"/>
                </a:solidFill>
                <a:latin typeface="Arial Black" pitchFamily="34" charset="0"/>
              </a:rPr>
              <a:t>Čím je důležitý hmyz pro rostliny?</a:t>
            </a:r>
            <a:endParaRPr lang="cs-CZ" sz="28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896296" y="2555701"/>
            <a:ext cx="4075198" cy="493076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663300"/>
                </a:solidFill>
                <a:latin typeface="Arial Black" pitchFamily="34" charset="0"/>
              </a:rPr>
              <a:t>Hmyz opyluje květy.</a:t>
            </a:r>
            <a:endParaRPr lang="cs-CZ" sz="28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59792" y="4787949"/>
            <a:ext cx="4752528" cy="1294577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wrap="squar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CCFF99"/>
                </a:solidFill>
                <a:latin typeface="Arial Black" pitchFamily="34" charset="0"/>
              </a:rPr>
              <a:t>Čím je důležitý </a:t>
            </a:r>
          </a:p>
          <a:p>
            <a:r>
              <a:rPr lang="cs-CZ" sz="2800" b="1" dirty="0" smtClean="0">
                <a:solidFill>
                  <a:srgbClr val="CCFF99"/>
                </a:solidFill>
                <a:latin typeface="Arial Black" pitchFamily="34" charset="0"/>
              </a:rPr>
              <a:t>hmyz pro jiné živočichy?</a:t>
            </a:r>
            <a:endParaRPr lang="cs-CZ" sz="28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pic>
        <p:nvPicPr>
          <p:cNvPr id="40964" name="Picture 4" descr="File:Beatrice the Honey Bee (7836716730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7272560" y="3275781"/>
            <a:ext cx="2232248" cy="223224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40962" name="Picture 2" descr="C:\Documents and Settings\Alena T\Local Settings\Temporary Internet Files\Content.IE5\0C5AYK3J\MP90044486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76216" y="3275781"/>
            <a:ext cx="2424442" cy="187220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22" name="TextovéPole 21"/>
          <p:cNvSpPr txBox="1"/>
          <p:nvPr/>
        </p:nvSpPr>
        <p:spPr>
          <a:xfrm>
            <a:off x="2736056" y="5652045"/>
            <a:ext cx="5680637" cy="550271"/>
          </a:xfrm>
          <a:prstGeom prst="rect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sz="2800" b="1" dirty="0" smtClean="0">
                <a:solidFill>
                  <a:srgbClr val="663300"/>
                </a:solidFill>
                <a:latin typeface="Arial Black" pitchFamily="34" charset="0"/>
              </a:rPr>
              <a:t>Hmyz je potravou živočichů</a:t>
            </a:r>
            <a:r>
              <a:rPr lang="cs-CZ" sz="3200" b="1" dirty="0" smtClean="0">
                <a:solidFill>
                  <a:srgbClr val="663300"/>
                </a:solidFill>
                <a:latin typeface="Arial Black" pitchFamily="34" charset="0"/>
              </a:rPr>
              <a:t>.</a:t>
            </a:r>
            <a:endParaRPr lang="cs-CZ" sz="32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pic>
        <p:nvPicPr>
          <p:cNvPr id="25" name="Obrázek 24" descr="netopýr 2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624488" y="6235700"/>
            <a:ext cx="1590675" cy="1323975"/>
          </a:xfrm>
          <a:prstGeom prst="rect">
            <a:avLst/>
          </a:prstGeom>
        </p:spPr>
      </p:pic>
      <p:pic>
        <p:nvPicPr>
          <p:cNvPr id="40966" name="Picture 6" descr="C:\Documents and Settings\Alena T\Local Settings\Temporary Internet Files\Content.IE5\0C5AYK3J\MP90040152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2952080" y="6300117"/>
            <a:ext cx="1626642" cy="108400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40968" name="Picture 8" descr="C:\Documents and Settings\Alena T\Local Settings\Temporary Internet Files\Content.IE5\AN0RYYMR\MP90040711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7824" y="6327883"/>
            <a:ext cx="1848410" cy="123179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40972" name="Picture 12" descr="C:\Documents and Settings\Alena T\Local Settings\Temporary Internet Files\Content.IE5\5L6AUR9Q\MP900406961[1].jpg"/>
          <p:cNvPicPr>
            <a:picLocks noChangeAspect="1" noChangeArrowheads="1"/>
          </p:cNvPicPr>
          <p:nvPr/>
        </p:nvPicPr>
        <p:blipFill>
          <a:blip r:embed="rId8" cstate="print">
            <a:lum contrast="10000"/>
          </a:blip>
          <a:srcRect/>
          <a:stretch>
            <a:fillRect/>
          </a:stretch>
        </p:blipFill>
        <p:spPr bwMode="auto">
          <a:xfrm>
            <a:off x="4968304" y="6300116"/>
            <a:ext cx="1656184" cy="1103691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40973" name="Picture 13" descr="C:\Documents and Settings\Alena T\Local Settings\Temporary Internet Files\Content.IE5\0C5AYK3J\MP900406703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352680" y="5724053"/>
            <a:ext cx="1208887" cy="181244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409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000"/>
                            </p:stCondLst>
                            <p:childTnLst>
                              <p:par>
                                <p:cTn id="2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409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409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000"/>
                            </p:stCondLst>
                            <p:childTnLst>
                              <p:par>
                                <p:cTn id="4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409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6000"/>
                            </p:stCondLst>
                            <p:childTnLst>
                              <p:par>
                                <p:cTn id="4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409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000"/>
                            </p:stCondLst>
                            <p:childTnLst>
                              <p:par>
                                <p:cTn id="5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409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0"/>
                            </p:stCondLst>
                            <p:childTnLst>
                              <p:par>
                                <p:cTn id="5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18" grpId="0" animBg="1"/>
      <p:bldP spid="28" grpId="0" animBg="1"/>
      <p:bldP spid="20" grpId="0" animBg="1"/>
      <p:bldP spid="2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9072785" cy="1259946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6000" dirty="0" smtClean="0">
                <a:solidFill>
                  <a:srgbClr val="FFC000"/>
                </a:solidFill>
                <a:latin typeface="Arial Black" pitchFamily="34" charset="0"/>
              </a:rPr>
              <a:t>Pojmenujte bezobratlé</a:t>
            </a:r>
            <a:endParaRPr lang="cs-CZ" sz="6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03808" y="1691605"/>
            <a:ext cx="9073008" cy="378565"/>
          </a:xfrm>
          <a:prstGeom prst="rect">
            <a:avLst/>
          </a:prstGeom>
          <a:solidFill>
            <a:schemeClr val="accent2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6600"/>
                </a:solidFill>
                <a:latin typeface="Arial Black" pitchFamily="34" charset="0"/>
              </a:rPr>
              <a:t>Řešte po řadách, kliknutím se přesvědčíte o správnosti.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3808" y="4067869"/>
            <a:ext cx="1633760" cy="607594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Včela</a:t>
            </a:r>
          </a:p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medonosná</a:t>
            </a:r>
            <a:endParaRPr lang="cs-CZ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16" name="Picture 4" descr="File:Beatrice the Honey Bee (7836716730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5816" y="2267669"/>
            <a:ext cx="1656184" cy="165618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7" name="Picture 5" descr="Soubor:Adult deer tick(cropped)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6200000">
            <a:off x="2829308" y="2102410"/>
            <a:ext cx="1613699" cy="194421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19" name="TextovéPole 18"/>
          <p:cNvSpPr txBox="1"/>
          <p:nvPr/>
        </p:nvSpPr>
        <p:spPr>
          <a:xfrm>
            <a:off x="2664048" y="4067869"/>
            <a:ext cx="1013399" cy="378557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Klíště</a:t>
            </a:r>
            <a:r>
              <a:rPr lang="cs-CZ" sz="2000" b="1" dirty="0" smtClean="0">
                <a:solidFill>
                  <a:srgbClr val="CCFF99"/>
                </a:solidFill>
                <a:latin typeface="Arial Black" pitchFamily="34" charset="0"/>
              </a:rPr>
              <a:t> </a:t>
            </a:r>
            <a:endParaRPr lang="cs-CZ" sz="2000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3010" name="Picture 2" descr="C:\Documents and Settings\Alena T\Local Settings\Temporary Internet Files\Content.IE5\0C5AYK3J\MP900448301[1].jpg"/>
          <p:cNvPicPr>
            <a:picLocks noChangeAspect="1" noChangeArrowheads="1"/>
          </p:cNvPicPr>
          <p:nvPr/>
        </p:nvPicPr>
        <p:blipFill>
          <a:blip r:embed="rId5" cstate="print">
            <a:lum bright="-10000"/>
          </a:blip>
          <a:srcRect/>
          <a:stretch>
            <a:fillRect/>
          </a:stretch>
        </p:blipFill>
        <p:spPr bwMode="auto">
          <a:xfrm>
            <a:off x="5112320" y="2267669"/>
            <a:ext cx="1872208" cy="160225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21" name="TextovéPole 20"/>
          <p:cNvSpPr txBox="1"/>
          <p:nvPr/>
        </p:nvSpPr>
        <p:spPr>
          <a:xfrm>
            <a:off x="5040312" y="4067869"/>
            <a:ext cx="1659408" cy="607594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Slunéčko</a:t>
            </a:r>
          </a:p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sedmitečné</a:t>
            </a:r>
            <a:endParaRPr lang="cs-CZ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3012" name="Picture 4" descr="File:Komár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7488584" y="2267669"/>
            <a:ext cx="2042388" cy="154531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24" name="TextovéPole 23"/>
          <p:cNvSpPr txBox="1"/>
          <p:nvPr/>
        </p:nvSpPr>
        <p:spPr>
          <a:xfrm>
            <a:off x="7416576" y="3995861"/>
            <a:ext cx="1296360" cy="607594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Komár</a:t>
            </a:r>
          </a:p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pisklavý </a:t>
            </a:r>
            <a:endParaRPr lang="cs-CZ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3015" name="Picture 7" descr="Soubor:Araneus diadematus (Gartenkreuzspinne)1.jpg"/>
          <p:cNvPicPr>
            <a:picLocks noChangeAspect="1" noChangeArrowheads="1"/>
          </p:cNvPicPr>
          <p:nvPr/>
        </p:nvPicPr>
        <p:blipFill>
          <a:blip r:embed="rId7" cstate="print">
            <a:lum contrast="10000"/>
          </a:blip>
          <a:srcRect/>
          <a:stretch>
            <a:fillRect/>
          </a:stretch>
        </p:blipFill>
        <p:spPr bwMode="auto">
          <a:xfrm>
            <a:off x="719832" y="4859957"/>
            <a:ext cx="1800200" cy="18002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26" name="TextovéPole 25"/>
          <p:cNvSpPr txBox="1"/>
          <p:nvPr/>
        </p:nvSpPr>
        <p:spPr>
          <a:xfrm>
            <a:off x="647824" y="6804173"/>
            <a:ext cx="1095151" cy="607594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Křižák</a:t>
            </a:r>
          </a:p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obecný</a:t>
            </a:r>
            <a:endParaRPr lang="cs-CZ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3017" name="Picture 9" descr="Soubor:Sympetrum flaveolum - side (aka)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40112" y="4859957"/>
            <a:ext cx="2880320" cy="176779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27" name="TextovéPole 26"/>
          <p:cNvSpPr txBox="1"/>
          <p:nvPr/>
        </p:nvSpPr>
        <p:spPr>
          <a:xfrm>
            <a:off x="3168104" y="6804173"/>
            <a:ext cx="1168120" cy="607594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Vážka</a:t>
            </a:r>
          </a:p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žlutavá </a:t>
            </a:r>
            <a:endParaRPr lang="cs-CZ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3019" name="Picture 11" descr="Soubor:Lucanus cervus.jpg"/>
          <p:cNvPicPr>
            <a:picLocks noChangeAspect="1" noChangeArrowheads="1"/>
          </p:cNvPicPr>
          <p:nvPr/>
        </p:nvPicPr>
        <p:blipFill>
          <a:blip r:embed="rId9" cstate="print">
            <a:lum contrast="10000"/>
          </a:blip>
          <a:srcRect/>
          <a:stretch>
            <a:fillRect/>
          </a:stretch>
        </p:blipFill>
        <p:spPr bwMode="auto">
          <a:xfrm rot="16200000">
            <a:off x="7093004" y="4571924"/>
            <a:ext cx="1728192" cy="2304256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29" name="TextovéPole 28"/>
          <p:cNvSpPr txBox="1"/>
          <p:nvPr/>
        </p:nvSpPr>
        <p:spPr>
          <a:xfrm>
            <a:off x="6768504" y="6804173"/>
            <a:ext cx="1095151" cy="607594"/>
          </a:xfrm>
          <a:prstGeom prst="rect">
            <a:avLst/>
          </a:prstGeom>
          <a:solidFill>
            <a:srgbClr val="0066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 rtlCol="0">
            <a:spAutoFit/>
          </a:bodyPr>
          <a:lstStyle/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Roháč</a:t>
            </a:r>
          </a:p>
          <a:p>
            <a:r>
              <a:rPr lang="cs-CZ" b="1" dirty="0" smtClean="0">
                <a:solidFill>
                  <a:srgbClr val="CCFF99"/>
                </a:solidFill>
                <a:latin typeface="Arial Black" pitchFamily="34" charset="0"/>
              </a:rPr>
              <a:t>obecný</a:t>
            </a:r>
            <a:endParaRPr lang="cs-CZ" b="1" dirty="0">
              <a:solidFill>
                <a:schemeClr val="tx1">
                  <a:lumMod val="8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15" grpId="0" animBg="1"/>
      <p:bldP spid="19" grpId="0" animBg="1"/>
      <p:bldP spid="21" grpId="0" animBg="1"/>
      <p:bldP spid="24" grpId="0" animBg="1"/>
      <p:bldP spid="26" grpId="0" animBg="1"/>
      <p:bldP spid="27" grpId="0" animBg="1"/>
      <p:bldP spid="2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9792" y="251445"/>
            <a:ext cx="9433048" cy="110271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Zdroje:</a:t>
            </a:r>
          </a:p>
          <a:p>
            <a:endParaRPr lang="cs-CZ" b="1" dirty="0" smtClean="0">
              <a:solidFill>
                <a:schemeClr val="tx1">
                  <a:lumMod val="95000"/>
                </a:schemeClr>
              </a:solidFill>
            </a:endParaRPr>
          </a:p>
          <a:p>
            <a:pPr marL="342900" indent="-342900"/>
            <a:r>
              <a:rPr lang="cs-CZ" dirty="0" smtClean="0">
                <a:solidFill>
                  <a:schemeClr val="tx1">
                    <a:lumMod val="95000"/>
                  </a:schemeClr>
                </a:solidFill>
              </a:rPr>
              <a:t>Učebnice: ŠTIKOVÁ, Věra. </a:t>
            </a:r>
            <a:r>
              <a:rPr lang="cs-CZ" i="1" dirty="0" smtClean="0">
                <a:solidFill>
                  <a:schemeClr val="tx1">
                    <a:lumMod val="95000"/>
                  </a:schemeClr>
                </a:solidFill>
              </a:rPr>
              <a:t>Prvouka 3</a:t>
            </a:r>
            <a:r>
              <a:rPr lang="cs-CZ" dirty="0" smtClean="0">
                <a:solidFill>
                  <a:schemeClr val="tx1">
                    <a:lumMod val="95000"/>
                  </a:schemeClr>
                </a:solidFill>
              </a:rPr>
              <a:t>. Brno: Nová škola, s.</a:t>
            </a:r>
            <a:r>
              <a:rPr lang="cs-CZ" dirty="0" err="1" smtClean="0">
                <a:solidFill>
                  <a:schemeClr val="tx1">
                    <a:lumMod val="95000"/>
                  </a:schemeClr>
                </a:solidFill>
              </a:rPr>
              <a:t>r.o</a:t>
            </a:r>
            <a:r>
              <a:rPr lang="cs-CZ" dirty="0" smtClean="0">
                <a:solidFill>
                  <a:schemeClr val="tx1">
                    <a:lumMod val="95000"/>
                  </a:schemeClr>
                </a:solidFill>
              </a:rPr>
              <a:t>, 2011, ISBN 978-80-7289-256-3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chemeClr val="bg1">
                    <a:lumMod val="85000"/>
                  </a:schemeClr>
                </a:solidFill>
              </a:rPr>
              <a:t>Obrázky</a:t>
            </a:r>
          </a:p>
          <a:p>
            <a:r>
              <a:rPr lang="cs-CZ" sz="1400" b="1" dirty="0" smtClean="0">
                <a:solidFill>
                  <a:schemeClr val="bg1">
                    <a:lumMod val="85000"/>
                  </a:schemeClr>
                </a:solidFill>
                <a:hlinkClick r:id="rId2"/>
              </a:rPr>
              <a:t>www.office.</a:t>
            </a:r>
            <a:r>
              <a:rPr lang="cs-CZ" sz="1400" b="1" dirty="0" err="1" smtClean="0">
                <a:solidFill>
                  <a:schemeClr val="bg1">
                    <a:lumMod val="85000"/>
                  </a:schemeClr>
                </a:solidFill>
                <a:hlinkClick r:id="rId2"/>
              </a:rPr>
              <a:t>microsoft.com</a:t>
            </a:r>
            <a:endParaRPr lang="cs-CZ" sz="1400" b="1" dirty="0" smtClean="0">
              <a:solidFill>
                <a:schemeClr val="bg1">
                  <a:lumMod val="85000"/>
                </a:schemeClr>
              </a:solidFill>
            </a:endParaRPr>
          </a:p>
          <a:p>
            <a:endParaRPr lang="cs-CZ" sz="1400" b="1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sz="1400" dirty="0" smtClean="0"/>
              <a:t>Vývoj motýla – upraveno -  BUGBOY52.40.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16.4.2013]. Dostupný na WWW: </a:t>
            </a:r>
            <a:r>
              <a:rPr lang="cs-CZ" sz="1400" dirty="0" smtClean="0">
                <a:hlinkClick r:id="rId3"/>
              </a:rPr>
              <a:t>http://upload.wikimedia.org/wikipedia/commons/c/c1/Gulf_Fritillary_Life_Cycle.svg</a:t>
            </a:r>
            <a:endParaRPr lang="cs-CZ" sz="1400" dirty="0" smtClean="0"/>
          </a:p>
          <a:p>
            <a:r>
              <a:rPr lang="cs-CZ" sz="1400" dirty="0" smtClean="0"/>
              <a:t>Moucha domácí - </a:t>
            </a:r>
            <a:r>
              <a:rPr lang="pt-BR" sz="1400" dirty="0" smtClean="0"/>
              <a:t>ALVESGASPAR. </a:t>
            </a:r>
            <a:r>
              <a:rPr lang="pt-BR" sz="1400" i="1" dirty="0" smtClean="0"/>
              <a:t>Wikipedia.cz</a:t>
            </a:r>
            <a:r>
              <a:rPr lang="pt-BR" sz="1400" dirty="0" smtClean="0"/>
              <a:t> [online]. [cit. 16.4.2013]. Dostupný na WWW: </a:t>
            </a:r>
            <a:r>
              <a:rPr lang="pt-BR" sz="1400" dirty="0" smtClean="0">
                <a:hlinkClick r:id="rId4"/>
              </a:rPr>
              <a:t>http://upload.wikimedia.org/wikipedia/commons/8/8f/Musca_domestica_September_2007-1.jpg</a:t>
            </a:r>
            <a:endParaRPr lang="cs-CZ" sz="1400" dirty="0" smtClean="0"/>
          </a:p>
          <a:p>
            <a:r>
              <a:rPr lang="cs-CZ" sz="1400" dirty="0" smtClean="0"/>
              <a:t>Klíště - SCOTT BAUER.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16.4.2013]. Dostupný na WWW: </a:t>
            </a:r>
            <a:r>
              <a:rPr lang="cs-CZ" sz="1400" dirty="0" smtClean="0">
                <a:hlinkClick r:id="rId5"/>
              </a:rPr>
              <a:t>http://upload.wikimedia.org/wikipedia/commons/9/9f/Adult_deer_tick%28cropped%29.jpg</a:t>
            </a:r>
            <a:endParaRPr lang="cs-CZ" sz="1400" dirty="0" smtClean="0"/>
          </a:p>
          <a:p>
            <a:r>
              <a:rPr lang="cs-CZ" sz="1400" dirty="0" smtClean="0"/>
              <a:t>Saranče modrokřídlé - POCO A POCO.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16.4.2013]. Dostupný na WWW: </a:t>
            </a:r>
            <a:r>
              <a:rPr lang="cs-CZ" sz="1400" dirty="0" smtClean="0">
                <a:hlinkClick r:id="rId6"/>
              </a:rPr>
              <a:t>http://upload.wikimedia.org/wikipedia/commons/d/df/Saltamontes_de_alas_azules_%28Oedipoda_caerulescens%29%2C_%C3%81greda%2C_Espa%C3%B1a%2C_2012-08-28%2C_DD_03.JPG?uselang=cs</a:t>
            </a:r>
            <a:endParaRPr lang="cs-CZ" sz="1400" dirty="0" smtClean="0"/>
          </a:p>
          <a:p>
            <a:r>
              <a:rPr lang="cs-CZ" sz="1400" dirty="0" smtClean="0"/>
              <a:t>Veš dětská - NOCA2PLUS.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16.4.2013]. Dostupný na WWW: </a:t>
            </a:r>
            <a:r>
              <a:rPr lang="cs-CZ" sz="1400" dirty="0" smtClean="0">
                <a:hlinkClick r:id="rId7"/>
              </a:rPr>
              <a:t>http://upload.wikimedia.org/wikipedia/commons/9/95/Pediculus_humanus_var_capitis_female2.jpg</a:t>
            </a:r>
            <a:endParaRPr lang="cs-CZ" sz="1400" dirty="0" smtClean="0"/>
          </a:p>
          <a:p>
            <a:r>
              <a:rPr lang="cs-CZ" sz="1400" dirty="0" smtClean="0"/>
              <a:t>Blecha - EVANHERK.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16.4.2013]. Dostupný na WWW: </a:t>
            </a:r>
            <a:r>
              <a:rPr lang="cs-CZ" sz="1400" dirty="0" smtClean="0">
                <a:hlinkClick r:id="rId8"/>
              </a:rPr>
              <a:t>http://upload.wikimedia.org/wikipedia/commons/0/0a/Catflea_small.jpg</a:t>
            </a:r>
            <a:endParaRPr lang="cs-CZ" sz="1400" dirty="0" smtClean="0"/>
          </a:p>
          <a:p>
            <a:r>
              <a:rPr lang="cs-CZ" sz="1400" dirty="0" smtClean="0"/>
              <a:t>Včela - JACOPO WERTHER.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16.4.2013]. Dostupný na WWW: </a:t>
            </a:r>
            <a:r>
              <a:rPr lang="cs-CZ" sz="1400" dirty="0" smtClean="0">
                <a:hlinkClick r:id="rId9"/>
              </a:rPr>
              <a:t>http://upload.wikimedia.org/wikipedia/commons/d/d8/Beatrice_the_Honey_Bee_%287836716730%29.jpg?uselang=cs</a:t>
            </a:r>
            <a:endParaRPr lang="cs-CZ" sz="1400" dirty="0" smtClean="0"/>
          </a:p>
          <a:p>
            <a:r>
              <a:rPr lang="cs-CZ" sz="1400" dirty="0" smtClean="0"/>
              <a:t>Komár - VITVIT.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16.4.2013]. Dostupný na WWW: </a:t>
            </a:r>
            <a:r>
              <a:rPr lang="cs-CZ" sz="1400" dirty="0" smtClean="0">
                <a:hlinkClick r:id="rId10"/>
              </a:rPr>
              <a:t>http://upload.wikimedia.org/wikipedia/commons/b/b2/Kom%C3%A1r.JPG</a:t>
            </a:r>
            <a:endParaRPr lang="cs-CZ" sz="1400" dirty="0" smtClean="0"/>
          </a:p>
          <a:p>
            <a:r>
              <a:rPr lang="cs-CZ" sz="1400" dirty="0" smtClean="0"/>
              <a:t>Křižák obecný - JÜRGEN HOWALDT.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16.4.2013]. Dostupný na WWW: </a:t>
            </a:r>
            <a:r>
              <a:rPr lang="cs-CZ" sz="1400" dirty="0" smtClean="0">
                <a:hlinkClick r:id="rId11"/>
              </a:rPr>
              <a:t>http://upload.wikimedia.org/wikipedia/commons/7/7b/Araneus_diadematus_%28Gartenkreuzspinne%291.jpg</a:t>
            </a:r>
            <a:endParaRPr lang="cs-CZ" sz="1400" dirty="0" smtClean="0"/>
          </a:p>
          <a:p>
            <a:r>
              <a:rPr lang="cs-CZ" sz="1400" dirty="0" smtClean="0"/>
              <a:t>Vážka žlutavá - ANDRÉ KARWATH.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16.4.2013]. Dostupný na WWW: </a:t>
            </a:r>
            <a:r>
              <a:rPr lang="cs-CZ" sz="1400" dirty="0" smtClean="0">
                <a:hlinkClick r:id="rId12"/>
              </a:rPr>
              <a:t>http://upload.wikimedia.org/wikipedia/commons/0/03/Sympetrum_flaveolum_-_side_%28aka%29.jpg</a:t>
            </a:r>
            <a:endParaRPr lang="cs-CZ" sz="1400" dirty="0" smtClean="0"/>
          </a:p>
          <a:p>
            <a:r>
              <a:rPr lang="cs-CZ" sz="1400" dirty="0" smtClean="0"/>
              <a:t>Roháč obecný - J.F. GAFFARD.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16.4.2013]. Dostupný na WWW: </a:t>
            </a:r>
            <a:r>
              <a:rPr lang="cs-CZ" sz="1400" dirty="0" smtClean="0">
                <a:hlinkClick r:id="rId13"/>
              </a:rPr>
              <a:t>http://upload.wikimedia.org/wikipedia/commons/0/09/Lucanus_cervus.jpg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 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3792</TotalTime>
  <Words>607</Words>
  <Application>Microsoft Office PowerPoint</Application>
  <PresentationFormat>Vlastní</PresentationFormat>
  <Paragraphs>131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Technický</vt:lpstr>
      <vt:lpstr>Snímek 1</vt:lpstr>
      <vt:lpstr>Snímek 2</vt:lpstr>
      <vt:lpstr>BEZOBRATLÍ</vt:lpstr>
      <vt:lpstr>BEZOBRATLÍ - HMYZ</vt:lpstr>
      <vt:lpstr>Mravenec</vt:lpstr>
      <vt:lpstr>Motýl</vt:lpstr>
      <vt:lpstr>Škodlivost hmyzu</vt:lpstr>
      <vt:lpstr>Užitečnost hmyzu</vt:lpstr>
      <vt:lpstr>Pojmenujte bezobratlé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Bezobratlí - hmyz</dc:title>
  <dc:subject>Prvouka 3</dc:subject>
  <dc:creator>Mgr. Jana Kneřová</dc:creator>
  <cp:lastModifiedBy>Alena T.</cp:lastModifiedBy>
  <cp:revision>363</cp:revision>
  <cp:lastPrinted>1601-01-01T00:00:00Z</cp:lastPrinted>
  <dcterms:created xsi:type="dcterms:W3CDTF">2011-08-21T18:05:50Z</dcterms:created>
  <dcterms:modified xsi:type="dcterms:W3CDTF">2013-04-16T19:16:45Z</dcterms:modified>
  <cp:category>Živá příroda</cp:category>
</cp:coreProperties>
</file>