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76" r:id="rId1"/>
  </p:sldMasterIdLst>
  <p:notesMasterIdLst>
    <p:notesMasterId r:id="rId12"/>
  </p:notesMasterIdLst>
  <p:sldIdLst>
    <p:sldId id="256" r:id="rId2"/>
    <p:sldId id="257" r:id="rId3"/>
    <p:sldId id="269" r:id="rId4"/>
    <p:sldId id="308" r:id="rId5"/>
    <p:sldId id="309" r:id="rId6"/>
    <p:sldId id="310" r:id="rId7"/>
    <p:sldId id="312" r:id="rId8"/>
    <p:sldId id="313" r:id="rId9"/>
    <p:sldId id="314" r:id="rId10"/>
    <p:sldId id="291" r:id="rId11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CCFF99"/>
    <a:srgbClr val="006600"/>
    <a:srgbClr val="663300"/>
    <a:srgbClr val="008000"/>
    <a:srgbClr val="996633"/>
    <a:srgbClr val="6F3505"/>
    <a:srgbClr val="B08200"/>
    <a:srgbClr val="CC9900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14" y="-15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Lev, kočka, sup, vlk, štika, orel – pouze sup je mrchožrout.</a:t>
            </a:r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Netopýr, rejsek, krtek</a:t>
            </a:r>
            <a:r>
              <a:rPr lang="cs-CZ" smtClean="0"/>
              <a:t>, vlaštovka, ježek</a:t>
            </a:r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Medvěd, prase, vosa, kachna, potkan</a:t>
            </a:r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 kliknutím. Žáci navíc vždy živočicha pojmenují.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730918" y="0"/>
            <a:ext cx="3349708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73013" y="3679042"/>
            <a:ext cx="7143803" cy="2536691"/>
          </a:xfrm>
        </p:spPr>
        <p:txBody>
          <a:bodyPr rIns="50397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77408" y="1702869"/>
            <a:ext cx="7143803" cy="1931917"/>
          </a:xfrm>
        </p:spPr>
        <p:txBody>
          <a:bodyPr tIns="0" rIns="50397" bIns="0" anchor="b">
            <a:normAutofit/>
          </a:bodyPr>
          <a:lstStyle>
            <a:lvl1pPr marL="0" indent="0" algn="r">
              <a:buNone/>
              <a:defRPr sz="2200">
                <a:solidFill>
                  <a:schemeClr val="tx1"/>
                </a:solidFill>
                <a:effectLst/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730918" y="0"/>
            <a:ext cx="3349708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6047" y="3950517"/>
            <a:ext cx="7308453" cy="2013227"/>
          </a:xfrm>
        </p:spPr>
        <p:txBody>
          <a:bodyPr tIns="0" bIns="0" anchor="t"/>
          <a:lstStyle>
            <a:lvl1pPr algn="l">
              <a:buNone/>
              <a:defRPr sz="46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6047" y="2740134"/>
            <a:ext cx="7308453" cy="1175826"/>
          </a:xfrm>
        </p:spPr>
        <p:txBody>
          <a:bodyPr lIns="50397" tIns="0" rIns="50397" bIns="0" anchor="b"/>
          <a:lstStyle>
            <a:lvl1pPr marL="0" indent="0" algn="l">
              <a:buNone/>
              <a:defRPr sz="2200">
                <a:solidFill>
                  <a:schemeClr val="tx1"/>
                </a:solidFill>
                <a:effectLst/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8232510" cy="1259946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4031" y="1763925"/>
            <a:ext cx="4032250" cy="4989036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4292" y="1763925"/>
            <a:ext cx="4032250" cy="4989036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0987"/>
            <a:ext cx="9072563" cy="1259946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6047740"/>
            <a:ext cx="4454027" cy="923960"/>
          </a:xfrm>
        </p:spPr>
        <p:txBody>
          <a:bodyPr anchor="t"/>
          <a:lstStyle>
            <a:lvl1pPr marL="0" indent="0">
              <a:buNone/>
              <a:defRPr sz="2600" b="1">
                <a:solidFill>
                  <a:schemeClr val="accent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120818" y="6047740"/>
            <a:ext cx="4455776" cy="923960"/>
          </a:xfrm>
        </p:spPr>
        <p:txBody>
          <a:bodyPr anchor="t"/>
          <a:lstStyle>
            <a:lvl1pPr marL="0" indent="0">
              <a:buNone/>
              <a:defRPr sz="2600" b="1">
                <a:solidFill>
                  <a:schemeClr val="accent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04031" y="1672115"/>
            <a:ext cx="4454027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1672115"/>
            <a:ext cx="4455776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8235871" cy="1259946"/>
          </a:xfrm>
        </p:spPr>
        <p:txBody>
          <a:bodyPr anchor="ctr"/>
          <a:lstStyle>
            <a:lvl1pPr algn="l">
              <a:defRPr sz="51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1306825"/>
            <a:ext cx="3528219" cy="804965"/>
          </a:xfrm>
        </p:spPr>
        <p:txBody>
          <a:bodyPr tIns="0" bIns="0" anchor="t"/>
          <a:lstStyle>
            <a:lvl1pPr algn="l">
              <a:buNone/>
              <a:defRPr sz="20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04031" y="236363"/>
            <a:ext cx="3024188" cy="1007957"/>
          </a:xfrm>
        </p:spPr>
        <p:txBody>
          <a:bodyPr lIns="50397" tIns="0" rIns="50397" bIns="0" anchor="b"/>
          <a:lstStyle>
            <a:lvl1pPr marL="0" indent="0" algn="l">
              <a:buNone/>
              <a:defRPr sz="15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04031" y="2183906"/>
            <a:ext cx="7812484" cy="4199819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400"/>
            </a:lvl3pPr>
            <a:lvl4pPr>
              <a:defRPr sz="2200"/>
            </a:lvl4pPr>
            <a:lvl5pPr>
              <a:defRPr sz="22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991918" y="7079137"/>
            <a:ext cx="840052" cy="402483"/>
          </a:xfrm>
        </p:spPr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5911" y="1880228"/>
            <a:ext cx="3366677" cy="1382091"/>
          </a:xfrm>
        </p:spPr>
        <p:txBody>
          <a:bodyPr anchor="b"/>
          <a:lstStyle>
            <a:lvl1pPr algn="l">
              <a:buNone/>
              <a:defRPr sz="24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74781" y="1124259"/>
            <a:ext cx="4536281" cy="4535805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5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25913" y="3305583"/>
            <a:ext cx="3366675" cy="2935996"/>
          </a:xfrm>
        </p:spPr>
        <p:txBody>
          <a:bodyPr lIns="50397" rIns="50397"/>
          <a:lstStyle>
            <a:lvl1pPr marL="0" indent="0">
              <a:buFontTx/>
              <a:buNone/>
              <a:defRPr sz="1300"/>
            </a:lvl1pPr>
            <a:lvl2pPr>
              <a:buFontTx/>
              <a:buNone/>
              <a:defRPr sz="1300"/>
            </a:lvl2pPr>
            <a:lvl3pPr>
              <a:buFontTx/>
              <a:buNone/>
              <a:defRPr sz="1100"/>
            </a:lvl3pPr>
            <a:lvl4pPr>
              <a:buFontTx/>
              <a:buNone/>
              <a:defRPr sz="1000"/>
            </a:lvl4pPr>
            <a:lvl5pPr>
              <a:buFontTx/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04031" y="7079137"/>
            <a:ext cx="2352146" cy="402483"/>
          </a:xfrm>
        </p:spPr>
        <p:txBody>
          <a:bodyPr/>
          <a:lstStyle/>
          <a:p>
            <a:fld id="{EA56266C-A932-4797-A742-7BB4CAE8A72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453" y="302738"/>
            <a:ext cx="2268141" cy="645022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8064500" y="0"/>
            <a:ext cx="2016125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504031" y="302737"/>
            <a:ext cx="8232510" cy="1259946"/>
          </a:xfrm>
          <a:prstGeom prst="rect">
            <a:avLst/>
          </a:prstGeom>
        </p:spPr>
        <p:txBody>
          <a:bodyPr vert="horz" lIns="50397" tIns="50397" rIns="50397" bIns="50397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504031" y="1763925"/>
            <a:ext cx="8232510" cy="4989036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504031" y="7079137"/>
            <a:ext cx="2352146" cy="402483"/>
          </a:xfrm>
          <a:prstGeom prst="rect">
            <a:avLst/>
          </a:prstGeom>
        </p:spPr>
        <p:txBody>
          <a:bodyPr vert="horz" lIns="100794" tIns="50397" rIns="100794" bIns="0" anchor="b"/>
          <a:lstStyle>
            <a:lvl1pPr algn="l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444214" y="7079137"/>
            <a:ext cx="3192198" cy="402483"/>
          </a:xfrm>
          <a:prstGeom prst="rect">
            <a:avLst/>
          </a:prstGeom>
        </p:spPr>
        <p:txBody>
          <a:bodyPr vert="horz" lIns="0" tIns="50397" rIns="0" bIns="0" anchor="b"/>
          <a:lstStyle>
            <a:lvl1pPr algn="ctr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988557" y="7079137"/>
            <a:ext cx="840052" cy="402483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51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63654" indent="-423336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300" kern="1200">
          <a:solidFill>
            <a:schemeClr val="tx1"/>
          </a:solidFill>
          <a:latin typeface="+mn-lt"/>
          <a:ea typeface="+mn-ea"/>
          <a:cs typeface="+mn-cs"/>
        </a:defRPr>
      </a:lvl1pPr>
      <a:lvl2pPr marL="796275" indent="-302383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2pPr>
      <a:lvl3pPr marL="1108737" indent="-282224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411120" indent="-262065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642947" indent="-201589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774" indent="-201589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2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116681" indent="-201589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358587" indent="-201589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570255" indent="-201589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gif"/><Relationship Id="rId11" Type="http://schemas.openxmlformats.org/officeDocument/2006/relationships/image" Target="../media/image18.wmf"/><Relationship Id="rId5" Type="http://schemas.openxmlformats.org/officeDocument/2006/relationships/image" Target="../media/image12.wmf"/><Relationship Id="rId10" Type="http://schemas.openxmlformats.org/officeDocument/2006/relationships/image" Target="../media/image17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5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jpeg"/><Relationship Id="rId5" Type="http://schemas.openxmlformats.org/officeDocument/2006/relationships/image" Target="../media/image28.wmf"/><Relationship Id="rId4" Type="http://schemas.openxmlformats.org/officeDocument/2006/relationships/image" Target="../media/image2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32.wmf"/><Relationship Id="rId4" Type="http://schemas.openxmlformats.org/officeDocument/2006/relationships/image" Target="../media/image3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image" Target="../media/image34.jpeg"/><Relationship Id="rId7" Type="http://schemas.openxmlformats.org/officeDocument/2006/relationships/image" Target="../media/image3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10" Type="http://schemas.openxmlformats.org/officeDocument/2006/relationships/image" Target="../media/image39.wmf"/><Relationship Id="rId4" Type="http://schemas.openxmlformats.org/officeDocument/2006/relationships/image" Target="../media/image6.png"/><Relationship Id="rId9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e/ed/Talpa_europaea_MHNT.jpg" TargetMode="External"/><Relationship Id="rId3" Type="http://schemas.openxmlformats.org/officeDocument/2006/relationships/hyperlink" Target="http://cs.wikipedia.org/wiki/Soubor:Male_Lion_and_Cub_Chitwa_South_Africa_Luca_Galuzzi_2004.JPG" TargetMode="External"/><Relationship Id="rId7" Type="http://schemas.openxmlformats.org/officeDocument/2006/relationships/hyperlink" Target="http://upload.wikimedia.org/wikipedia/commons/d/d4/Igel01.jpg?uselang=cs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upload.wikimedia.org/wikipedia/commons/1/1a/Hecht.jpg" TargetMode="External"/><Relationship Id="rId5" Type="http://schemas.openxmlformats.org/officeDocument/2006/relationships/hyperlink" Target="http://upload.wikimedia.org/wikipedia/commons/1/1f/Wolves_Kill.jpg" TargetMode="External"/><Relationship Id="rId4" Type="http://schemas.openxmlformats.org/officeDocument/2006/relationships/hyperlink" Target="http://upload.wikimedia.org/wikipedia/commons/1/1a/PikiWiki_Israel_14381_Eagles.jpg?uselang=cs" TargetMode="External"/><Relationship Id="rId9" Type="http://schemas.openxmlformats.org/officeDocument/2006/relationships/hyperlink" Target="http://upload.wikimedia.org/wikipedia/commons/0/0d/Common_Shrew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791840" y="2771726"/>
          <a:ext cx="8712968" cy="4268331"/>
        </p:xfrm>
        <a:graphic>
          <a:graphicData uri="http://schemas.openxmlformats.org/drawingml/2006/table">
            <a:tbl>
              <a:tblPr/>
              <a:tblGrid>
                <a:gridCol w="4259675"/>
                <a:gridCol w="4453293"/>
              </a:tblGrid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0172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VY_32_INOVACE_15_PRV_Potrava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živočichů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40400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PRV 3 – Živá příroda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Seznámení s druhy potravy živočichů                        a s rozdělením živočichů podle přijímané potravy.</a:t>
                      </a:r>
                      <a:r>
                        <a:rPr lang="cs-CZ" sz="1800" kern="1200" baseline="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Návaznost na předchozí znalosti.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Rozvoj logického a tvořivého myšlení.              V celém </a:t>
                      </a:r>
                      <a:r>
                        <a:rPr lang="cs-CZ" sz="1800" kern="1200" dirty="0" err="1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DUMu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je použita animace. 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87784" y="1259557"/>
            <a:ext cx="9072563" cy="498903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lnSpcReduction="10000"/>
          </a:bodyPr>
          <a:lstStyle/>
          <a:p>
            <a:pPr algn="r">
              <a:buNone/>
            </a:pPr>
            <a:endParaRPr lang="cs-CZ" sz="9600" b="1" dirty="0" smtClean="0">
              <a:solidFill>
                <a:srgbClr val="CCFF99"/>
              </a:solidFill>
              <a:latin typeface="Arial Black" pitchFamily="34" charset="0"/>
            </a:endParaRPr>
          </a:p>
          <a:p>
            <a:pPr algn="r">
              <a:buNone/>
            </a:pPr>
            <a:r>
              <a:rPr lang="cs-CZ" sz="9600" b="1" dirty="0" smtClean="0">
                <a:solidFill>
                  <a:srgbClr val="CCFF99"/>
                </a:solidFill>
                <a:latin typeface="Arial Black" pitchFamily="34" charset="0"/>
              </a:rPr>
              <a:t>Potrava</a:t>
            </a:r>
          </a:p>
          <a:p>
            <a:pPr algn="r">
              <a:buNone/>
            </a:pPr>
            <a:r>
              <a:rPr lang="cs-CZ" sz="9600" b="1" dirty="0" smtClean="0">
                <a:solidFill>
                  <a:srgbClr val="CCFF99"/>
                </a:solidFill>
                <a:latin typeface="Arial Black" pitchFamily="34" charset="0"/>
              </a:rPr>
              <a:t>živočichů</a:t>
            </a:r>
            <a:endParaRPr lang="cs-CZ" sz="5400" b="1" dirty="0" smtClean="0">
              <a:solidFill>
                <a:srgbClr val="CCFF99"/>
              </a:solidFill>
              <a:latin typeface="Arial Black" pitchFamily="34" charset="0"/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5" descr="C:\Documents and Settings\Alena T\Local Settings\Temporary Internet Files\Content.IE5\504BV42H\MC9001092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1800" y="683493"/>
            <a:ext cx="3240360" cy="23853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6" name="Picture 2" descr="C:\Documents and Settings\Alena T\Local Settings\Temporary Internet Files\Content.IE5\OZPR9B8Z\MC900441398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7784" y="4715941"/>
            <a:ext cx="2867547" cy="26845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7" name="Picture 3" descr="C:\Documents and Settings\Alena T\Local Settings\Temporary Internet Files\Content.IE5\OZPR9B8Z\MC9003190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560592" y="5699524"/>
            <a:ext cx="1890254" cy="16756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9" name="Picture 5" descr="C:\Documents and Settings\Alena T\Local Settings\Temporary Internet Files\Content.IE5\PV1S4GHV\MC90035421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76416" y="323453"/>
            <a:ext cx="2880320" cy="23602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 descr="C:\Documents and Settings\Alena T\Local Settings\Temporary Internet Files\Content.IE5\2NBD2EZT\MC900438019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92240" y="5327427"/>
            <a:ext cx="2232248" cy="22322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9" name="Picture 15" descr="Soubor:Male Lion and Cub Chitwa South Africa Luca Galuzzi 20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16376" y="4139877"/>
            <a:ext cx="2160240" cy="1439260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749258"/>
          </a:xfrm>
          <a:solidFill>
            <a:srgbClr val="0066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FFC000"/>
                </a:solidFill>
                <a:latin typeface="Arial Black" pitchFamily="34" charset="0"/>
              </a:rPr>
              <a:t>Co potřebují všichni živočichové k životu?</a:t>
            </a:r>
            <a:endParaRPr lang="cs-CZ" sz="4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3808" y="2339677"/>
            <a:ext cx="2376264" cy="779316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6600"/>
                </a:solidFill>
                <a:latin typeface="Arial Black" pitchFamily="34" charset="0"/>
              </a:rPr>
              <a:t>VODU</a:t>
            </a:r>
            <a:endParaRPr lang="cs-CZ" sz="4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3808" y="3419797"/>
            <a:ext cx="3816424" cy="493076"/>
          </a:xfrm>
          <a:prstGeom prst="rect">
            <a:avLst/>
          </a:prstGeom>
          <a:solidFill>
            <a:srgbClr val="CCFF99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  <a:latin typeface="Arial Black" pitchFamily="34" charset="0"/>
              </a:rPr>
              <a:t>Čím se živí kráva?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96096" y="2411685"/>
            <a:ext cx="5832648" cy="550271"/>
          </a:xfrm>
          <a:prstGeom prst="rect">
            <a:avLst/>
          </a:prstGeom>
          <a:noFill/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To je pro všechny stejné.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9792" y="6372125"/>
            <a:ext cx="9073008" cy="1008217"/>
          </a:xfrm>
          <a:prstGeom prst="rect">
            <a:avLst/>
          </a:prstGeom>
          <a:noFill/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Podle druhu potravy můžeme živočichy rozdělit do 3 skupin.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3808" y="4355901"/>
            <a:ext cx="3816424" cy="493076"/>
          </a:xfrm>
          <a:prstGeom prst="rect">
            <a:avLst/>
          </a:prstGeom>
          <a:solidFill>
            <a:srgbClr val="CCFF99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  <a:latin typeface="Arial Black" pitchFamily="34" charset="0"/>
              </a:rPr>
              <a:t>Čím se živí lev?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3808" y="5075981"/>
            <a:ext cx="4240088" cy="493076"/>
          </a:xfrm>
          <a:prstGeom prst="rect">
            <a:avLst/>
          </a:prstGeom>
          <a:solidFill>
            <a:srgbClr val="CCFF99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  <a:latin typeface="Arial Black" pitchFamily="34" charset="0"/>
              </a:rPr>
              <a:t>Čím se živí netopýr?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31800" y="5724053"/>
            <a:ext cx="3816424" cy="493076"/>
          </a:xfrm>
          <a:prstGeom prst="rect">
            <a:avLst/>
          </a:prstGeom>
          <a:solidFill>
            <a:srgbClr val="CCFF99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  <a:latin typeface="Arial Black" pitchFamily="34" charset="0"/>
              </a:rPr>
              <a:t>Čím se živí prase?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pic>
        <p:nvPicPr>
          <p:cNvPr id="4" name="Picture 3" descr="C:\Documents and Settings\Alena T\Local Settings\Temporary Internet Files\Content.IE5\504BV42H\MP90014438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36256" y="2987749"/>
            <a:ext cx="2157771" cy="1416936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5" name="Picture 11" descr="C:\Documents and Settings\Alena T\Local Settings\Temporary Internet Files\Content.IE5\PV1S4GHV\MC90019926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88584" y="4571925"/>
            <a:ext cx="2142653" cy="16296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1" name="TextovéPole 30"/>
          <p:cNvSpPr txBox="1"/>
          <p:nvPr/>
        </p:nvSpPr>
        <p:spPr>
          <a:xfrm>
            <a:off x="4320232" y="5580037"/>
            <a:ext cx="3038011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Žere rostlinnou 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i živočišnou stravu.</a:t>
            </a:r>
            <a:endParaRPr lang="cs-CZ" sz="24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1" grpId="0" animBg="1"/>
      <p:bldP spid="17" grpId="0" animBg="1"/>
      <p:bldP spid="18" grpId="0" animBg="1"/>
      <p:bldP spid="15" grpId="0" animBg="1"/>
      <p:bldP spid="16" grpId="0" animBg="1"/>
      <p:bldP spid="19" grpId="0" animBg="1"/>
      <p:bldP spid="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7" name="Picture 9" descr="C:\Documents and Settings\Alena T\Local Settings\Temporary Internet Files\Content.IE5\PV1S4GHV\MP9004038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76416" y="3419797"/>
            <a:ext cx="2081784" cy="3121152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2772" name="Picture 4" descr="C:\Documents and Settings\Alena T\Local Settings\Temporary Internet Files\Content.IE5\2NBD2EZT\MP90026227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503808" y="3347789"/>
            <a:ext cx="3028933" cy="1999096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749258"/>
          </a:xfrm>
          <a:solidFill>
            <a:srgbClr val="0066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C000"/>
                </a:solidFill>
                <a:latin typeface="Arial Black" pitchFamily="34" charset="0"/>
              </a:rPr>
              <a:t>Býložravci</a:t>
            </a:r>
            <a:endParaRPr lang="cs-CZ" sz="8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3808" y="2267669"/>
            <a:ext cx="9073008" cy="1008217"/>
          </a:xfrm>
          <a:prstGeom prst="rect">
            <a:avLst/>
          </a:prstGeom>
          <a:noFill/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Jejich potravou jsou rostliny nebo části rostlin.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312120" y="2915741"/>
            <a:ext cx="5760640" cy="493076"/>
          </a:xfrm>
          <a:prstGeom prst="rect">
            <a:avLst/>
          </a:prstGeom>
          <a:solidFill>
            <a:srgbClr val="CCFF99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  <a:latin typeface="Arial Black" pitchFamily="34" charset="0"/>
              </a:rPr>
              <a:t>Pojmenujte tyto býložravce: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pic>
        <p:nvPicPr>
          <p:cNvPr id="32773" name="Picture 5" descr="C:\Documents and Settings\Alena T\Local Settings\Temporary Internet Files\Content.IE5\PV1S4GHV\MC90032445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7560592" y="3347789"/>
            <a:ext cx="2115423" cy="21335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2774" name="Picture 6" descr="C:\Documents and Settings\Alena T\Local Settings\Temporary Internet Files\Content.IE5\PV1S4GHV\MM900365153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52680" y="6318786"/>
            <a:ext cx="1172716" cy="1020697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" name="Picture 11" descr="C:\Documents and Settings\Alena T\Local Settings\Temporary Internet Files\Content.IE5\OZPR9B8Z\MP90040685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3024088" y="6012085"/>
            <a:ext cx="1999692" cy="1333128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5" name="Picture 8" descr="C:\Documents and Settings\Alena T\Local Settings\Temporary Internet Files\Content.IE5\PV1S4GHV\MP90017866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flipH="1">
            <a:off x="503808" y="5292005"/>
            <a:ext cx="3092934" cy="2051646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7" name="Picture 7" descr="C:\Documents and Settings\Alena T\Local Settings\Temporary Internet Files\Content.IE5\PV1S4GHV\MP90026266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384128" y="3851845"/>
            <a:ext cx="2736304" cy="1824202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8" name="Picture 10" descr="C:\Documents and Settings\Alena T\Local Settings\Temporary Internet Files\Content.IE5\PV1S4GHV\MP900409213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968304" y="6012085"/>
            <a:ext cx="1978749" cy="1318651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2787" name="Picture 19" descr="C:\Documents and Settings\Alena T\Local Settings\Temporary Internet Files\Content.IE5\2NBD2EZT\MC900331289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3137734">
            <a:off x="7776616" y="323453"/>
            <a:ext cx="1403287" cy="17940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2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27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5" name="Picture 3" descr="C:\Documents and Settings\Alena T\Local Settings\Temporary Internet Files\Content.IE5\PV1S4GHV\MP9004252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68504" y="3779837"/>
            <a:ext cx="2924597" cy="2339678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749258"/>
          </a:xfrm>
          <a:solidFill>
            <a:srgbClr val="0066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C000"/>
                </a:solidFill>
                <a:latin typeface="Arial Black" pitchFamily="34" charset="0"/>
              </a:rPr>
              <a:t>Masožravci </a:t>
            </a:r>
            <a:endParaRPr lang="cs-CZ" sz="8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3808" y="2267669"/>
            <a:ext cx="9073008" cy="550271"/>
          </a:xfrm>
          <a:prstGeom prst="rect">
            <a:avLst/>
          </a:prstGeom>
          <a:noFill/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Jejich potravou je převážně maso.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3808" y="2915741"/>
            <a:ext cx="4608512" cy="378557"/>
          </a:xfrm>
          <a:prstGeom prst="rect">
            <a:avLst/>
          </a:prstGeom>
          <a:solidFill>
            <a:srgbClr val="CCFF99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006600"/>
                </a:solidFill>
                <a:latin typeface="Arial Black" pitchFamily="34" charset="0"/>
              </a:rPr>
              <a:t>Rozdělujeme je na dvě skupiny:</a:t>
            </a:r>
            <a:endParaRPr lang="cs-CZ" sz="20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51880" y="3347789"/>
            <a:ext cx="2808312" cy="607531"/>
          </a:xfrm>
          <a:prstGeom prst="rect">
            <a:avLst/>
          </a:prstGeom>
          <a:solidFill>
            <a:srgbClr val="FFC000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663300"/>
                </a:solidFill>
                <a:latin typeface="Arial Black" pitchFamily="34" charset="0"/>
              </a:rPr>
              <a:t>DRAVCI:</a:t>
            </a:r>
            <a:endParaRPr lang="cs-CZ" sz="36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079872" y="5147989"/>
            <a:ext cx="4680520" cy="607531"/>
          </a:xfrm>
          <a:prstGeom prst="rect">
            <a:avLst/>
          </a:prstGeom>
          <a:solidFill>
            <a:srgbClr val="FFC000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663300"/>
                </a:solidFill>
                <a:latin typeface="Arial Black" pitchFamily="34" charset="0"/>
              </a:rPr>
              <a:t>MRCHOŽROUTI:</a:t>
            </a:r>
            <a:endParaRPr lang="cs-CZ" sz="36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04208" y="3347789"/>
            <a:ext cx="4608512" cy="664789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Svoji kořist si uloví, většinou je kořistí slabší zvíře.</a:t>
            </a:r>
            <a:endParaRPr lang="cs-CZ" sz="20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888184" y="6228109"/>
            <a:ext cx="4608512" cy="664789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Živí se zbytky z ulovených nebo zemřelých zvířat.</a:t>
            </a:r>
            <a:endParaRPr lang="cs-CZ" sz="20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33797" name="Picture 5" descr="C:\Documents and Settings\Alena T\Local Settings\Temporary Internet Files\Content.IE5\504BV42H\MC9001092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51880" y="5796062"/>
            <a:ext cx="2395771" cy="17636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3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3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1" grpId="0" animBg="1"/>
      <p:bldP spid="18" grpId="0" animBg="1"/>
      <p:bldP spid="19" grpId="0" animBg="1"/>
      <p:bldP spid="20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749258"/>
          </a:xfrm>
          <a:solidFill>
            <a:srgbClr val="0066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C000"/>
                </a:solidFill>
                <a:latin typeface="Arial Black" pitchFamily="34" charset="0"/>
              </a:rPr>
              <a:t>Masožravci </a:t>
            </a:r>
            <a:endParaRPr lang="cs-CZ" sz="8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3808" y="2267669"/>
            <a:ext cx="9073008" cy="779308"/>
          </a:xfrm>
          <a:prstGeom prst="rect">
            <a:avLst/>
          </a:prstGeom>
          <a:noFill/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Pojmenujte masožravce a zkuste určit, jestli jde                o dravce nebo mrchožrouty.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34819" name="Picture 3" descr="C:\Documents and Settings\Alena T\Local Settings\Temporary Internet Files\Content.IE5\2NBD2EZT\MP90018032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808" y="3131765"/>
            <a:ext cx="2741422" cy="1800200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821" name="Picture 5" descr="File:PikiWiki Israel 14381 Eagle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0512" y="3131765"/>
            <a:ext cx="2736304" cy="1860687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822" name="Picture 6" descr="C:\Documents and Settings\Alena T\Local Settings\Temporary Internet Files\Content.IE5\OZPR9B8Z\MP9001787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7992640" y="5075981"/>
            <a:ext cx="1574678" cy="2332856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826" name="Picture 10" descr="http://upload.wikimedia.org/wikipedia/commons/1/1f/Wolves_Kill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503808" y="5075981"/>
            <a:ext cx="3396093" cy="2228687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830" name="Picture 14" descr="Soubor:Hecht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4104208" y="5075981"/>
            <a:ext cx="3615209" cy="2231324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834" name="Picture 18" descr="C:\Documents and Settings\Alena T\Local Settings\Temporary Internet Files\Content.IE5\OZPR9B8Z\MP90042646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672160" y="3131765"/>
            <a:ext cx="2736304" cy="1819214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4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4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4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4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4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20" name="Picture 8" descr="File:Igel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56536" y="5580037"/>
            <a:ext cx="2592288" cy="1788679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8922" name="Picture 10" descr="Soubor:Talpa europaea MH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3024088" y="4139877"/>
            <a:ext cx="3744416" cy="2312177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749258"/>
          </a:xfrm>
          <a:solidFill>
            <a:srgbClr val="0066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C000"/>
                </a:solidFill>
                <a:latin typeface="Arial Black" pitchFamily="34" charset="0"/>
              </a:rPr>
              <a:t>Masožravci </a:t>
            </a:r>
            <a:endParaRPr lang="cs-CZ" sz="8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3808" y="2123653"/>
            <a:ext cx="9073008" cy="435817"/>
          </a:xfrm>
          <a:prstGeom prst="rect">
            <a:avLst/>
          </a:prstGeom>
          <a:noFill/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Někteří masožravci se živí hmyzem, proto jim říkáme 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32200" y="2627709"/>
            <a:ext cx="5544616" cy="779316"/>
          </a:xfrm>
          <a:prstGeom prst="rect">
            <a:avLst/>
          </a:prstGeom>
          <a:solidFill>
            <a:srgbClr val="FFC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6600"/>
                </a:solidFill>
                <a:latin typeface="Arial Black" pitchFamily="34" charset="0"/>
              </a:rPr>
              <a:t>HMYZOŽRAVCI</a:t>
            </a:r>
            <a:endParaRPr lang="cs-CZ" sz="4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3808" y="3563813"/>
            <a:ext cx="6192688" cy="493076"/>
          </a:xfrm>
          <a:prstGeom prst="rect">
            <a:avLst/>
          </a:prstGeom>
          <a:solidFill>
            <a:srgbClr val="CCFF99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  <a:latin typeface="Arial Black" pitchFamily="34" charset="0"/>
              </a:rPr>
              <a:t>Pojmenujte tyto hmyzožravce: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pic>
        <p:nvPicPr>
          <p:cNvPr id="38916" name="Picture 4" descr="C:\Documents and Settings\Alena T\Local Settings\Temporary Internet Files\Content.IE5\504BV42H\MC90010921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996205" flipH="1">
            <a:off x="6737764" y="3744736"/>
            <a:ext cx="2592288" cy="21791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8924" name="Picture 12" descr="Soubor:Common Shrew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71960" y="5724053"/>
            <a:ext cx="2243403" cy="1682552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8914" name="Picture 2" descr="C:\Documents and Settings\Alena T\Local Settings\Temporary Internet Files\Content.IE5\2NBD2EZT\MC90035421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359792" y="4211885"/>
            <a:ext cx="2448272" cy="20061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89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89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89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8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749258"/>
          </a:xfrm>
          <a:solidFill>
            <a:srgbClr val="0066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C000"/>
                </a:solidFill>
                <a:latin typeface="Arial Black" pitchFamily="34" charset="0"/>
              </a:rPr>
              <a:t>Všežravci </a:t>
            </a:r>
            <a:endParaRPr lang="cs-CZ" sz="8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3808" y="2123653"/>
            <a:ext cx="9073008" cy="779308"/>
          </a:xfrm>
          <a:prstGeom prst="rect">
            <a:avLst/>
          </a:prstGeom>
          <a:noFill/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Živočichové, kteří se neživí pouze jedním druhem potravy.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96096" y="2699717"/>
            <a:ext cx="6192688" cy="493076"/>
          </a:xfrm>
          <a:prstGeom prst="rect">
            <a:avLst/>
          </a:prstGeom>
          <a:solidFill>
            <a:srgbClr val="CCFF99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  <a:latin typeface="Arial Black" pitchFamily="34" charset="0"/>
              </a:rPr>
              <a:t>Pojmenujte tyto všežravce: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pic>
        <p:nvPicPr>
          <p:cNvPr id="40963" name="Picture 3" descr="C:\Documents and Settings\Alena T\Local Settings\Temporary Internet Files\Content.IE5\OZPR9B8Z\MP9001786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92440" y="3347789"/>
            <a:ext cx="3441576" cy="2294384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0964" name="Picture 4" descr="C:\Documents and Settings\Alena T\Local Settings\Temporary Internet Files\Content.IE5\504BV42H\MP90044247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1801" y="3131766"/>
            <a:ext cx="3456384" cy="2304256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0966" name="Picture 6" descr="C:\Documents and Settings\Alena T\Local Settings\Temporary Internet Files\Content.IE5\2NBD2EZT\MC90010935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16176" y="4283893"/>
            <a:ext cx="3243602" cy="28437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0967" name="Picture 7" descr="C:\Documents and Settings\Alena T\Local Settings\Temporary Internet Files\Content.IE5\2NBD2EZT\MC900438019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431800" y="4283893"/>
            <a:ext cx="3521496" cy="3521496"/>
          </a:xfrm>
          <a:prstGeom prst="rect">
            <a:avLst/>
          </a:prstGeom>
          <a:noFill/>
        </p:spPr>
      </p:pic>
      <p:pic>
        <p:nvPicPr>
          <p:cNvPr id="40969" name="Picture 9" descr="Soubor:WildRat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7272559" y="5724053"/>
            <a:ext cx="2339413" cy="1754560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0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09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0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09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09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957170"/>
          </a:xfrm>
          <a:solidFill>
            <a:srgbClr val="0066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Rozdělte živočichy podle druhu potravy</a:t>
            </a:r>
            <a:b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</a:br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                                           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(řešte po sloupcích)</a:t>
            </a:r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: </a:t>
            </a:r>
            <a:endParaRPr lang="cs-CZ" sz="3200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40964" name="Picture 4" descr="C:\Documents and Settings\Alena T\Local Settings\Temporary Internet Files\Content.IE5\504BV42H\MP90044247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792" y="5892071"/>
            <a:ext cx="2016224" cy="1344149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0967" name="Picture 7" descr="C:\Documents and Settings\Alena T\Local Settings\Temporary Internet Files\Content.IE5\2NBD2EZT\MC90043801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575816" y="2267669"/>
            <a:ext cx="2088232" cy="20882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5060" name="Picture 4" descr="C:\Documents and Settings\Alena T\Local Settings\Temporary Internet Files\Content.IE5\504BV42H\MP900180443[1].jpg"/>
          <p:cNvPicPr>
            <a:picLocks noChangeAspect="1" noChangeArrowheads="1"/>
          </p:cNvPicPr>
          <p:nvPr/>
        </p:nvPicPr>
        <p:blipFill>
          <a:blip r:embed="rId5" cstate="print">
            <a:lum bright="10000"/>
          </a:blip>
          <a:srcRect/>
          <a:stretch>
            <a:fillRect/>
          </a:stretch>
        </p:blipFill>
        <p:spPr bwMode="auto">
          <a:xfrm>
            <a:off x="575816" y="1403573"/>
            <a:ext cx="2048114" cy="1344928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5062" name="Picture 6" descr="C:\Documents and Settings\Alena T\Local Settings\Temporary Internet Files\Content.IE5\504BV42H\MP90017890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431800" y="4355901"/>
            <a:ext cx="2025177" cy="1339992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Picture 5" descr="File:PikiWiki Israel 14381 Eagles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32600" y="2987749"/>
            <a:ext cx="1889151" cy="1284623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5065" name="Picture 9" descr="C:\Documents and Settings\Alena T\Local Settings\Temporary Internet Files\Content.IE5\OZPR9B8Z\MP90017892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920632" y="1547589"/>
            <a:ext cx="1605372" cy="1284298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" name="Picture 14" descr="Soubor:Hecht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7632600" y="6012085"/>
            <a:ext cx="1909850" cy="1178768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5067" name="Picture 11" descr="C:\Documents and Settings\Alena T\Local Settings\Temporary Internet Files\Content.IE5\2NBD2EZT\MC900356157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992640" y="4427909"/>
            <a:ext cx="1261866" cy="13786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2" name="TextovéPole 21"/>
          <p:cNvSpPr txBox="1"/>
          <p:nvPr/>
        </p:nvSpPr>
        <p:spPr>
          <a:xfrm>
            <a:off x="3888184" y="1979637"/>
            <a:ext cx="2520280" cy="550271"/>
          </a:xfrm>
          <a:prstGeom prst="rect">
            <a:avLst/>
          </a:prstGeom>
          <a:solidFill>
            <a:srgbClr val="CCFF99"/>
          </a:solidFill>
          <a:ln>
            <a:solidFill>
              <a:schemeClr val="tx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6600"/>
                </a:solidFill>
                <a:latin typeface="Arial Black" pitchFamily="34" charset="0"/>
              </a:rPr>
              <a:t>býložravci</a:t>
            </a:r>
            <a:endParaRPr lang="cs-CZ" sz="32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816176" y="3923853"/>
            <a:ext cx="2808312" cy="550271"/>
          </a:xfrm>
          <a:prstGeom prst="rect">
            <a:avLst/>
          </a:prstGeom>
          <a:solidFill>
            <a:srgbClr val="CCFF99"/>
          </a:solidFill>
          <a:ln>
            <a:solidFill>
              <a:schemeClr val="tx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6600"/>
                </a:solidFill>
                <a:latin typeface="Arial Black" pitchFamily="34" charset="0"/>
              </a:rPr>
              <a:t>masožravci</a:t>
            </a:r>
            <a:endParaRPr lang="cs-CZ" sz="32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888184" y="5724053"/>
            <a:ext cx="2520280" cy="550271"/>
          </a:xfrm>
          <a:prstGeom prst="rect">
            <a:avLst/>
          </a:prstGeom>
          <a:solidFill>
            <a:srgbClr val="CCFF99"/>
          </a:solidFill>
          <a:ln>
            <a:solidFill>
              <a:schemeClr val="tx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6600"/>
                </a:solidFill>
                <a:latin typeface="Arial Black" pitchFamily="34" charset="0"/>
              </a:rPr>
              <a:t>všežravci</a:t>
            </a:r>
            <a:endParaRPr lang="cs-CZ" sz="32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cxnSp>
        <p:nvCxnSpPr>
          <p:cNvPr id="26" name="Přímá spojovací šipka 25"/>
          <p:cNvCxnSpPr/>
          <p:nvPr/>
        </p:nvCxnSpPr>
        <p:spPr>
          <a:xfrm>
            <a:off x="2880072" y="2051645"/>
            <a:ext cx="720080" cy="1944216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2592040" y="3779837"/>
            <a:ext cx="1224136" cy="223224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V="1">
            <a:off x="2664048" y="2555701"/>
            <a:ext cx="1080120" cy="280831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V="1">
            <a:off x="2592040" y="6228109"/>
            <a:ext cx="1080120" cy="36004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flipH="1">
            <a:off x="6552480" y="2123653"/>
            <a:ext cx="1224136" cy="7200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flipH="1">
            <a:off x="6768504" y="3491805"/>
            <a:ext cx="720080" cy="64807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flipH="1" flipV="1">
            <a:off x="6552480" y="2411685"/>
            <a:ext cx="1224136" cy="244827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flipH="1" flipV="1">
            <a:off x="6768504" y="4571925"/>
            <a:ext cx="648072" cy="216024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9792" y="251445"/>
            <a:ext cx="9433048" cy="1159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Zdroje:</a:t>
            </a:r>
          </a:p>
          <a:p>
            <a:endParaRPr lang="cs-CZ" b="1" dirty="0" smtClean="0">
              <a:solidFill>
                <a:schemeClr val="tx1">
                  <a:lumMod val="95000"/>
                </a:schemeClr>
              </a:solidFill>
            </a:endParaRPr>
          </a:p>
          <a:p>
            <a:pPr marL="342900" indent="-342900"/>
            <a:r>
              <a:rPr lang="cs-CZ" sz="1400" dirty="0" smtClean="0">
                <a:solidFill>
                  <a:schemeClr val="tx1">
                    <a:lumMod val="95000"/>
                  </a:schemeClr>
                </a:solidFill>
              </a:rPr>
              <a:t>Učebnice: ŠTIKOVÁ, Věra. </a:t>
            </a:r>
            <a:r>
              <a:rPr lang="cs-CZ" sz="1400" i="1" dirty="0" smtClean="0">
                <a:solidFill>
                  <a:schemeClr val="tx1">
                    <a:lumMod val="95000"/>
                  </a:schemeClr>
                </a:solidFill>
              </a:rPr>
              <a:t>Prvouka 3</a:t>
            </a:r>
            <a:r>
              <a:rPr lang="cs-CZ" sz="1400" dirty="0" smtClean="0">
                <a:solidFill>
                  <a:schemeClr val="tx1">
                    <a:lumMod val="95000"/>
                  </a:schemeClr>
                </a:solidFill>
              </a:rPr>
              <a:t>. Brno: Nová škola, s.</a:t>
            </a:r>
            <a:r>
              <a:rPr lang="cs-CZ" sz="1400" dirty="0" err="1" smtClean="0">
                <a:solidFill>
                  <a:schemeClr val="tx1">
                    <a:lumMod val="95000"/>
                  </a:schemeClr>
                </a:solidFill>
              </a:rPr>
              <a:t>r.o</a:t>
            </a:r>
            <a:r>
              <a:rPr lang="cs-CZ" sz="1400" dirty="0" smtClean="0">
                <a:solidFill>
                  <a:schemeClr val="tx1">
                    <a:lumMod val="95000"/>
                  </a:schemeClr>
                </a:solidFill>
              </a:rPr>
              <a:t>, 2011, ISBN 978-80-7289-256-3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Obrázky</a:t>
            </a:r>
          </a:p>
          <a:p>
            <a:r>
              <a:rPr lang="cs-CZ" sz="1400" b="1" dirty="0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www.office.</a:t>
            </a:r>
            <a:r>
              <a:rPr lang="cs-CZ" sz="1400" b="1" dirty="0" err="1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microsoft.com</a:t>
            </a:r>
            <a:endParaRPr lang="cs-CZ" sz="14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sz="14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400" dirty="0" smtClean="0"/>
              <a:t>Lev – </a:t>
            </a:r>
            <a:r>
              <a:rPr lang="cs-CZ" sz="1400" dirty="0" smtClean="0"/>
              <a:t>LUCA GALUZZI.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28.4.2013]. Dostupný na WWW:</a:t>
            </a:r>
          </a:p>
          <a:p>
            <a:r>
              <a:rPr lang="cs-CZ" sz="1400" dirty="0" smtClean="0"/>
              <a:t> </a:t>
            </a:r>
            <a:r>
              <a:rPr lang="cs-CZ" sz="1400" dirty="0" smtClean="0">
                <a:hlinkClick r:id="rId3"/>
              </a:rPr>
              <a:t>http://cs.wikipedia.org/wiki/Soubor:Male_Lion_and_Cub_Chitwa_South_Africa_Luca_Galuzzi_2004.JPG</a:t>
            </a:r>
            <a:endParaRPr lang="cs-CZ" sz="1400" dirty="0" smtClean="0"/>
          </a:p>
          <a:p>
            <a:r>
              <a:rPr lang="cs-CZ" sz="1400" dirty="0" smtClean="0"/>
              <a:t>Sup bělohlavý - </a:t>
            </a:r>
            <a:r>
              <a:rPr lang="he-IL" sz="1400" dirty="0" smtClean="0"/>
              <a:t>אקסלרוד הילה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28.4.2013]. Dostupný na WWW:</a:t>
            </a:r>
            <a:r>
              <a:rPr lang="cs-CZ" sz="1400" dirty="0" smtClean="0">
                <a:hlinkClick r:id="rId4"/>
              </a:rPr>
              <a:t> http://upload.wikimedia.org/wikipedia/commons/1/1a/PikiWiki_Israel_14381_Eagles.jpg?uselang=cs</a:t>
            </a:r>
            <a:endParaRPr lang="cs-CZ" sz="1400" dirty="0" smtClean="0"/>
          </a:p>
          <a:p>
            <a:r>
              <a:rPr lang="cs-CZ" sz="1400" dirty="0" smtClean="0"/>
              <a:t>Vlk obecný </a:t>
            </a:r>
            <a:r>
              <a:rPr lang="cs-CZ" sz="1400" dirty="0" smtClean="0"/>
              <a:t>- PATRICK BELL.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28.4.2013]. Dostupný na WWW:</a:t>
            </a:r>
            <a:r>
              <a:rPr lang="cs-CZ" sz="1400" dirty="0" smtClean="0">
                <a:hlinkClick r:id="rId4"/>
              </a:rPr>
              <a:t> </a:t>
            </a:r>
            <a:r>
              <a:rPr lang="cs-CZ" sz="1400" dirty="0" smtClean="0">
                <a:hlinkClick r:id="rId5"/>
              </a:rPr>
              <a:t>http://upload.wikimedia.org/wikipedia/commons/1/1f/Wolves_Kill.jpg</a:t>
            </a:r>
            <a:endParaRPr lang="cs-CZ" sz="1400" dirty="0" smtClean="0"/>
          </a:p>
          <a:p>
            <a:r>
              <a:rPr lang="cs-CZ" sz="1400" dirty="0" smtClean="0"/>
              <a:t>Štika – </a:t>
            </a:r>
            <a:r>
              <a:rPr lang="cs-CZ" sz="1400" dirty="0" smtClean="0"/>
              <a:t>MILLATOM.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28.4.2013]. Dostupný na WWW:</a:t>
            </a:r>
            <a:r>
              <a:rPr lang="cs-CZ" sz="1400" dirty="0" smtClean="0">
                <a:hlinkClick r:id="rId6"/>
              </a:rPr>
              <a:t> http://upload.wikimedia.org/wikipedia/commons/1/1a/Hecht.jpg</a:t>
            </a:r>
            <a:endParaRPr lang="cs-CZ" sz="1400" dirty="0" smtClean="0"/>
          </a:p>
          <a:p>
            <a:r>
              <a:rPr lang="cs-CZ" sz="1400" dirty="0" smtClean="0"/>
              <a:t>Ježek západní - </a:t>
            </a:r>
            <a:r>
              <a:rPr lang="cs-CZ" sz="1400" dirty="0" smtClean="0"/>
              <a:t>OLAF1541.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28.4.2013]. Dostupný na WWW:</a:t>
            </a:r>
            <a:r>
              <a:rPr lang="cs-CZ" sz="1400" dirty="0" smtClean="0">
                <a:hlinkClick r:id="rId7"/>
              </a:rPr>
              <a:t> http://upload.wikimedia.org/wikipedia/commons/d/d4/Igel01.jpg?uselang=cs</a:t>
            </a:r>
            <a:endParaRPr lang="cs-CZ" sz="1400" dirty="0" smtClean="0"/>
          </a:p>
          <a:p>
            <a:r>
              <a:rPr lang="cs-CZ" sz="1400" dirty="0" smtClean="0"/>
              <a:t>Krtek - </a:t>
            </a:r>
            <a:r>
              <a:rPr lang="cs-CZ" sz="1400" dirty="0" smtClean="0"/>
              <a:t>DIDIER DESCOUENS. LUCA GALUZZI.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28.4.2013]. Dostupný na WWW:</a:t>
            </a:r>
            <a:r>
              <a:rPr lang="cs-CZ" sz="1400" dirty="0" smtClean="0">
                <a:hlinkClick r:id="rId8"/>
              </a:rPr>
              <a:t> http://upload.wikimedia.org/wikipedia/commons/e/ed/Talpa_europaea_MHNT.jpg</a:t>
            </a:r>
            <a:endParaRPr lang="cs-CZ" sz="1400" dirty="0" smtClean="0"/>
          </a:p>
          <a:p>
            <a:r>
              <a:rPr lang="cs-CZ" sz="1400" dirty="0" smtClean="0"/>
              <a:t>Rejsek – </a:t>
            </a:r>
            <a:r>
              <a:rPr lang="cs-CZ" sz="1400" dirty="0" smtClean="0"/>
              <a:t>SJONGE.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28.4.2013]. Dostupný na WWW: </a:t>
            </a:r>
            <a:r>
              <a:rPr lang="cs-CZ" sz="1400" dirty="0" smtClean="0">
                <a:hlinkClick r:id="rId9"/>
              </a:rPr>
              <a:t>http://upload.wikimedia.org/wikipedia/commons/0/0d/Common_Shrew.jpg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 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3995</TotalTime>
  <Words>427</Words>
  <Application>Microsoft Office PowerPoint</Application>
  <PresentationFormat>Vlastní</PresentationFormat>
  <Paragraphs>106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Snímek 1</vt:lpstr>
      <vt:lpstr>Snímek 2</vt:lpstr>
      <vt:lpstr>Co potřebují všichni živočichové k životu?</vt:lpstr>
      <vt:lpstr>Býložravci</vt:lpstr>
      <vt:lpstr>Masožravci </vt:lpstr>
      <vt:lpstr>Masožravci </vt:lpstr>
      <vt:lpstr>Masožravci </vt:lpstr>
      <vt:lpstr>Všežravci </vt:lpstr>
      <vt:lpstr>Rozdělte živočichy podle druhu potravy                                            (řešte po sloupcích): 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Potrava živočichů</dc:title>
  <dc:subject>Prvouka 3</dc:subject>
  <dc:creator>Mgr. Jana Kneřová</dc:creator>
  <cp:lastModifiedBy>Alena T.</cp:lastModifiedBy>
  <cp:revision>373</cp:revision>
  <cp:lastPrinted>1601-01-01T00:00:00Z</cp:lastPrinted>
  <dcterms:created xsi:type="dcterms:W3CDTF">2011-08-21T18:05:50Z</dcterms:created>
  <dcterms:modified xsi:type="dcterms:W3CDTF">2013-04-28T09:15:31Z</dcterms:modified>
  <cp:category>Živá příroda</cp:category>
</cp:coreProperties>
</file>