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8"/>
  </p:notesMasterIdLst>
  <p:sldIdLst>
    <p:sldId id="256" r:id="rId2"/>
    <p:sldId id="257" r:id="rId3"/>
    <p:sldId id="260" r:id="rId4"/>
    <p:sldId id="278" r:id="rId5"/>
    <p:sldId id="273" r:id="rId6"/>
    <p:sldId id="286" r:id="rId7"/>
    <p:sldId id="287" r:id="rId8"/>
    <p:sldId id="288" r:id="rId9"/>
    <p:sldId id="289" r:id="rId10"/>
    <p:sldId id="290" r:id="rId11"/>
    <p:sldId id="291" r:id="rId12"/>
    <p:sldId id="296" r:id="rId13"/>
    <p:sldId id="297" r:id="rId14"/>
    <p:sldId id="298" r:id="rId15"/>
    <p:sldId id="299" r:id="rId16"/>
    <p:sldId id="272" r:id="rId17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  <a:srgbClr val="006600"/>
    <a:srgbClr val="0080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72" y="468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0904615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ta, to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8000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gif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6.jpe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image" Target="../media/image8.wmf"/><Relationship Id="rId10" Type="http://schemas.openxmlformats.org/officeDocument/2006/relationships/image" Target="../media/image12.jpeg"/><Relationship Id="rId4" Type="http://schemas.openxmlformats.org/officeDocument/2006/relationships/image" Target="../media/image7.wmf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5.png"/><Relationship Id="rId7" Type="http://schemas.openxmlformats.org/officeDocument/2006/relationships/image" Target="../media/image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1724188"/>
              </p:ext>
            </p:extLst>
          </p:nvPr>
        </p:nvGraphicFramePr>
        <p:xfrm>
          <a:off x="935856" y="2627709"/>
          <a:ext cx="8496944" cy="3880257"/>
        </p:xfrm>
        <a:graphic>
          <a:graphicData uri="http://schemas.openxmlformats.org/drawingml/2006/table">
            <a:tbl>
              <a:tblPr/>
              <a:tblGrid>
                <a:gridCol w="4176464"/>
                <a:gridCol w="4320480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VY_32_INOVACE_01_ČJ_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jména_vzory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si zopakují podstatná jména – rod, číslo, pád. Seznámí se s přehledem vzorů podstatných jmen.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logického a tvořivého myšlení.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8" descr="C:\Documents and Settings\Alena T\Local Settings\Temporary Internet Files\Content.IE5\I0BVL639\MP9004092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43767" y="4931965"/>
            <a:ext cx="3637290" cy="2423913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solidFill>
              <a:srgbClr val="008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04208" y="4715941"/>
            <a:ext cx="2194832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vzory</a:t>
            </a:r>
            <a:endParaRPr lang="cs-CZ" sz="6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6" descr="C:\Documents and Settings\Alena T\Local Settings\Temporary Internet Files\Content.IE5\HDCMJNQ0\MC9001092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92640" y="179437"/>
            <a:ext cx="1757769" cy="21186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7" descr="C:\Documents and Settings\Alena T\Local Settings\Temporary Internet Files\Content.IE5\Y7RZOU83\MM900395710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632600" y="5796061"/>
            <a:ext cx="1800200" cy="1530171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" name="Picture 20" descr="C:\Documents and Settings\Alena T\Local Settings\Temporary Internet Files\Content.IE5\VGA6LEDH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32600" y="5580037"/>
            <a:ext cx="2095128" cy="20951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Co už umíme…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979637"/>
            <a:ext cx="9299341" cy="77931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   Podstatná jména jsou názvy  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87984" y="3491805"/>
            <a:ext cx="1800493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osob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1840" y="4931965"/>
            <a:ext cx="1903085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zvířat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1840" y="6444133"/>
            <a:ext cx="1595309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věcí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32200" y="4355901"/>
            <a:ext cx="1346844" cy="435825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fotograf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92440" y="4139877"/>
            <a:ext cx="1309589" cy="435825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Terezka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92640" y="4427909"/>
            <a:ext cx="1194558" cy="435825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kuchař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44168" y="5292005"/>
            <a:ext cx="715260" cy="4358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pes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28344" y="5580037"/>
            <a:ext cx="867545" cy="37856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8000"/>
                </a:solidFill>
              </a:rPr>
              <a:t>delfín</a:t>
            </a:r>
            <a:endParaRPr lang="cs-CZ" sz="2000" b="1" dirty="0">
              <a:solidFill>
                <a:srgbClr val="008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40512" y="5003973"/>
            <a:ext cx="816249" cy="4358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slon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44168" y="6876181"/>
            <a:ext cx="715260" cy="4358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míč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128544" y="6876181"/>
            <a:ext cx="1138453" cy="4358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knížka</a:t>
            </a:r>
            <a:r>
              <a:rPr lang="cs-CZ" sz="2400" b="1" dirty="0" smtClean="0">
                <a:solidFill>
                  <a:srgbClr val="008000"/>
                </a:solidFill>
              </a:rPr>
              <a:t> 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08264" y="467469"/>
            <a:ext cx="5014514" cy="1351780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r"/>
            <a:r>
              <a:rPr lang="cs-CZ" sz="4400" b="1" dirty="0" smtClean="0">
                <a:solidFill>
                  <a:srgbClr val="FFC000"/>
                </a:solidFill>
              </a:rPr>
              <a:t> Co jsou </a:t>
            </a:r>
          </a:p>
          <a:p>
            <a:pPr algn="r"/>
            <a:r>
              <a:rPr lang="cs-CZ" sz="4400" b="1" dirty="0" smtClean="0">
                <a:solidFill>
                  <a:srgbClr val="FFC000"/>
                </a:solidFill>
              </a:rPr>
              <a:t>podstatná jména?</a:t>
            </a:r>
            <a:endParaRPr lang="cs-CZ" sz="4400" b="1" dirty="0">
              <a:solidFill>
                <a:srgbClr val="FFC000"/>
              </a:solidFill>
            </a:endParaRPr>
          </a:p>
        </p:txBody>
      </p:sp>
      <p:pic>
        <p:nvPicPr>
          <p:cNvPr id="2" name="Picture 2" descr="C:\Documents and Settings\Alena T\Local Settings\Temporary Internet Files\Content.IE5\027WU3ZU\MP9004485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808064" y="4427909"/>
            <a:ext cx="864096" cy="1296145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Picture 5" descr="C:\Documents and Settings\Alena T\Local Settings\Temporary Internet Files\Content.IE5\VGA6LEDH\MC9002311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64648" y="2555701"/>
            <a:ext cx="1240171" cy="19461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Picture 6" descr="C:\Documents and Settings\Alena T\Local Settings\Temporary Internet Files\Content.IE5\VGA6LEDH\MC9003264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788861">
            <a:off x="5554757" y="4766176"/>
            <a:ext cx="1368152" cy="10133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2" name="Picture 8" descr="C:\Documents and Settings\Alena T\Local Settings\Temporary Internet Files\Content.IE5\I0BVL639\MP90040921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04608" y="5002851"/>
            <a:ext cx="1368152" cy="911745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Picture 11" descr="C:\Documents and Settings\Alena T\Local Settings\Temporary Internet Files\Content.IE5\LV7IRU1Y\MC90043489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32200" y="2915741"/>
            <a:ext cx="1430889" cy="1430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0" name="Picture 16" descr="C:\Documents and Settings\Alena T\Local Settings\Temporary Internet Files\Content.IE5\Y7RZOU83\MP9002628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32400" y="2915741"/>
            <a:ext cx="1684784" cy="1128805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1" name="Picture 17" descr="C:\Documents and Settings\Alena T\Local Settings\Temporary Internet Files\Content.IE5\LV7IRU1Y\MP900448551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20032" y="6084093"/>
            <a:ext cx="1204811" cy="1187550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2" name="Picture 18" descr="C:\Documents and Settings\Alena T\Local Settings\Temporary Internet Files\Content.IE5\IBIYOWO6\MP900341509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80271" y="6156101"/>
            <a:ext cx="1483565" cy="1058277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8" name="TextovéPole 27"/>
          <p:cNvSpPr txBox="1"/>
          <p:nvPr/>
        </p:nvSpPr>
        <p:spPr>
          <a:xfrm>
            <a:off x="5544368" y="6948189"/>
            <a:ext cx="1210588" cy="3785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pastelky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"/>
                            </p:stCondLst>
                            <p:childTnLst>
                              <p:par>
                                <p:cTn id="5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7000"/>
                            </p:stCondLst>
                            <p:childTnLst>
                              <p:par>
                                <p:cTn id="6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9000"/>
                            </p:stCondLst>
                            <p:childTnLst>
                              <p:par>
                                <p:cTn id="6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0"/>
                            </p:stCondLst>
                            <p:childTnLst>
                              <p:par>
                                <p:cTn id="8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7000"/>
                            </p:stCondLst>
                            <p:childTnLst>
                              <p:par>
                                <p:cTn id="9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9000"/>
                            </p:stCondLst>
                            <p:childTnLst>
                              <p:par>
                                <p:cTn id="9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1000"/>
                            </p:stCondLst>
                            <p:childTnLst>
                              <p:par>
                                <p:cTn id="10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6" grpId="0" animBg="1"/>
      <p:bldP spid="17" grpId="0" animBg="1"/>
      <p:bldP spid="18" grpId="0" animBg="1"/>
      <p:bldP spid="25" grpId="0" animBg="1"/>
      <p:bldP spid="27" grpId="0" animBg="1"/>
      <p:bldP spid="26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400352" y="1979637"/>
            <a:ext cx="4464273" cy="1259946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 podstatná jména </a:t>
            </a:r>
            <a:b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si můžeme ukázat ukazovacími zájmeny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55936" y="1835621"/>
            <a:ext cx="1390124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ten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7824" y="3635821"/>
            <a:ext cx="1107996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ta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816" y="5147989"/>
            <a:ext cx="1133644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to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56136" y="3275781"/>
            <a:ext cx="1636987" cy="435825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bg1">
                    <a:lumMod val="95000"/>
                  </a:schemeClr>
                </a:solidFill>
              </a:rPr>
              <a:t>ten kuchař </a:t>
            </a:r>
            <a:endParaRPr lang="cs-CZ" sz="2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59992" y="4427909"/>
            <a:ext cx="1422184" cy="435825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bg1">
                    <a:lumMod val="95000"/>
                  </a:schemeClr>
                </a:solidFill>
              </a:rPr>
              <a:t>ta knížka </a:t>
            </a:r>
            <a:endParaRPr lang="cs-CZ" sz="2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48024" y="5580037"/>
            <a:ext cx="1366080" cy="3785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to vajíčko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40312" y="5075981"/>
            <a:ext cx="4845718" cy="550279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Další určujte sami:</a:t>
            </a:r>
            <a:endParaRPr lang="cs-CZ" sz="2400" b="1" dirty="0" smtClean="0">
              <a:solidFill>
                <a:srgbClr val="FFC000"/>
              </a:solidFill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Co už umíme…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752280" y="899517"/>
            <a:ext cx="5001689" cy="89383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Čím si můžeme </a:t>
            </a:r>
          </a:p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na podstatná jména ukázat?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36" name="Picture 5" descr="C:\Documents and Settings\Alena T\Local Settings\Temporary Internet Files\Content.IE5\VGA6LEDH\MC9002311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44168" y="1691605"/>
            <a:ext cx="1010740" cy="15861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7" name="Picture 20" descr="C:\Documents and Settings\Alena T\Local Settings\Temporary Internet Files\Content.IE5\VGA6LEDH\MC90044173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15976" y="3059757"/>
            <a:ext cx="1663080" cy="16630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 descr="C:\Documents and Settings\Alena T\Local Settings\Temporary Internet Files\Content.IE5\7NYZ7OHH\MC90043618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20032" y="4859957"/>
            <a:ext cx="934679" cy="7529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6" name="Skupina 25"/>
          <p:cNvGrpSpPr/>
          <p:nvPr/>
        </p:nvGrpSpPr>
        <p:grpSpPr>
          <a:xfrm>
            <a:off x="431800" y="5940077"/>
            <a:ext cx="1070849" cy="1458685"/>
            <a:chOff x="431800" y="5940077"/>
            <a:chExt cx="1070849" cy="1458685"/>
          </a:xfrm>
        </p:grpSpPr>
        <p:sp>
          <p:nvSpPr>
            <p:cNvPr id="17" name="TextovéPole 16"/>
            <p:cNvSpPr txBox="1"/>
            <p:nvPr/>
          </p:nvSpPr>
          <p:spPr>
            <a:xfrm>
              <a:off x="575816" y="7020197"/>
              <a:ext cx="712054" cy="378565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rgbClr val="FFC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8000"/>
                  </a:solidFill>
                </a:rPr>
                <a:t>růže</a:t>
              </a:r>
              <a:endParaRPr lang="cs-CZ" sz="2000" b="1" dirty="0">
                <a:solidFill>
                  <a:srgbClr val="008000"/>
                </a:solidFill>
              </a:endParaRPr>
            </a:p>
          </p:txBody>
        </p:sp>
        <p:pic>
          <p:nvPicPr>
            <p:cNvPr id="2052" name="Picture 4" descr="C:\Documents and Settings\Alena T\Local Settings\Temporary Internet Files\Content.IE5\027WU3ZU\MC900434842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31800" y="5940077"/>
              <a:ext cx="1070849" cy="107084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9" name="Skupina 28"/>
          <p:cNvGrpSpPr/>
          <p:nvPr/>
        </p:nvGrpSpPr>
        <p:grpSpPr>
          <a:xfrm>
            <a:off x="4320232" y="6012085"/>
            <a:ext cx="1324402" cy="1371929"/>
            <a:chOff x="4320232" y="6012085"/>
            <a:chExt cx="1324402" cy="1371929"/>
          </a:xfrm>
        </p:grpSpPr>
        <p:sp>
          <p:nvSpPr>
            <p:cNvPr id="16" name="TextovéPole 15"/>
            <p:cNvSpPr txBox="1"/>
            <p:nvPr/>
          </p:nvSpPr>
          <p:spPr>
            <a:xfrm>
              <a:off x="4320232" y="6948189"/>
              <a:ext cx="1324402" cy="435825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rgbClr val="FFC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r>
                <a:rPr lang="cs-CZ" sz="2000" b="1" dirty="0" smtClean="0">
                  <a:solidFill>
                    <a:srgbClr val="008000"/>
                  </a:solidFill>
                </a:rPr>
                <a:t>sýkorka</a:t>
              </a:r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endParaRPr lang="cs-CZ" sz="2400" b="1" dirty="0">
                <a:solidFill>
                  <a:srgbClr val="008000"/>
                </a:solidFill>
              </a:endParaRPr>
            </a:p>
          </p:txBody>
        </p:sp>
        <p:pic>
          <p:nvPicPr>
            <p:cNvPr id="2054" name="Picture 6" descr="C:\Documents and Settings\Alena T\Local Settings\Temporary Internet Files\Content.IE5\HDCMJNQ0\MC900109229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flipH="1">
              <a:off x="4320232" y="6012085"/>
              <a:ext cx="921388" cy="111057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7" name="Skupina 26"/>
          <p:cNvGrpSpPr/>
          <p:nvPr/>
        </p:nvGrpSpPr>
        <p:grpSpPr>
          <a:xfrm>
            <a:off x="2376016" y="6012085"/>
            <a:ext cx="1224136" cy="1314669"/>
            <a:chOff x="2376016" y="6012085"/>
            <a:chExt cx="1224136" cy="1314669"/>
          </a:xfrm>
        </p:grpSpPr>
        <p:sp>
          <p:nvSpPr>
            <p:cNvPr id="12" name="TextovéPole 11"/>
            <p:cNvSpPr txBox="1"/>
            <p:nvPr/>
          </p:nvSpPr>
          <p:spPr>
            <a:xfrm>
              <a:off x="2664048" y="6948189"/>
              <a:ext cx="712054" cy="378565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rgbClr val="FFC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6600"/>
                  </a:solidFill>
                </a:rPr>
                <a:t>slon</a:t>
              </a:r>
              <a:endParaRPr lang="cs-CZ" sz="2000" b="1" dirty="0">
                <a:solidFill>
                  <a:srgbClr val="006600"/>
                </a:solidFill>
              </a:endParaRPr>
            </a:p>
          </p:txBody>
        </p:sp>
        <p:pic>
          <p:nvPicPr>
            <p:cNvPr id="40" name="Picture 8" descr="C:\Documents and Settings\Alena T\Local Settings\Temporary Internet Files\Content.IE5\I0BVL639\MP900409213[1].jp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flipH="1">
              <a:off x="2376016" y="6012085"/>
              <a:ext cx="1224136" cy="815772"/>
            </a:xfrm>
            <a:prstGeom prst="rect">
              <a:avLst/>
            </a:prstGeom>
            <a:ln>
              <a:solidFill>
                <a:srgbClr val="FFC000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0" name="Skupina 29"/>
          <p:cNvGrpSpPr/>
          <p:nvPr/>
        </p:nvGrpSpPr>
        <p:grpSpPr>
          <a:xfrm>
            <a:off x="6264448" y="5868069"/>
            <a:ext cx="1224136" cy="1530693"/>
            <a:chOff x="6264448" y="5868069"/>
            <a:chExt cx="1224136" cy="1530693"/>
          </a:xfrm>
        </p:grpSpPr>
        <p:sp>
          <p:nvSpPr>
            <p:cNvPr id="25" name="TextovéPole 24"/>
            <p:cNvSpPr txBox="1"/>
            <p:nvPr/>
          </p:nvSpPr>
          <p:spPr>
            <a:xfrm>
              <a:off x="6552480" y="7020197"/>
              <a:ext cx="712054" cy="378565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rgbClr val="FFC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8000"/>
                  </a:solidFill>
                </a:rPr>
                <a:t>kolo</a:t>
              </a:r>
              <a:endParaRPr lang="cs-CZ" sz="2000" b="1" dirty="0">
                <a:solidFill>
                  <a:srgbClr val="008000"/>
                </a:solidFill>
              </a:endParaRPr>
            </a:p>
          </p:txBody>
        </p:sp>
        <p:pic>
          <p:nvPicPr>
            <p:cNvPr id="2055" name="Picture 7" descr="C:\Documents and Settings\Alena T\Local Settings\Temporary Internet Files\Content.IE5\Y7RZOU83\MM900395710[1].gif"/>
            <p:cNvPicPr>
              <a:picLocks noChangeAspect="1" noChangeArrowheads="1" noCrop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6264448" y="5868069"/>
              <a:ext cx="1224136" cy="1040516"/>
            </a:xfrm>
            <a:prstGeom prst="rect">
              <a:avLst/>
            </a:prstGeom>
            <a:ln>
              <a:solidFill>
                <a:srgbClr val="FFC000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1" name="Skupina 30"/>
          <p:cNvGrpSpPr/>
          <p:nvPr/>
        </p:nvGrpSpPr>
        <p:grpSpPr>
          <a:xfrm>
            <a:off x="8064648" y="5868069"/>
            <a:ext cx="1425017" cy="1515945"/>
            <a:chOff x="8064648" y="5868069"/>
            <a:chExt cx="1425017" cy="1515945"/>
          </a:xfrm>
        </p:grpSpPr>
        <p:sp>
          <p:nvSpPr>
            <p:cNvPr id="18" name="TextovéPole 17"/>
            <p:cNvSpPr txBox="1"/>
            <p:nvPr/>
          </p:nvSpPr>
          <p:spPr>
            <a:xfrm>
              <a:off x="8352680" y="6948189"/>
              <a:ext cx="896399" cy="435825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rgbClr val="FFC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r>
                <a:rPr lang="cs-CZ" sz="2000" b="1" dirty="0" smtClean="0">
                  <a:solidFill>
                    <a:srgbClr val="008000"/>
                  </a:solidFill>
                </a:rPr>
                <a:t>dům</a:t>
              </a:r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endParaRPr lang="cs-CZ" sz="2400" b="1" dirty="0">
                <a:solidFill>
                  <a:srgbClr val="008000"/>
                </a:solidFill>
              </a:endParaRPr>
            </a:p>
          </p:txBody>
        </p:sp>
        <p:pic>
          <p:nvPicPr>
            <p:cNvPr id="2056" name="Picture 8" descr="C:\Documents and Settings\Alena T\Local Settings\Temporary Internet Files\Content.IE5\027WU3ZU\MP900386765[1].jp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flipH="1">
              <a:off x="8064648" y="5868069"/>
              <a:ext cx="1425017" cy="1016512"/>
            </a:xfrm>
            <a:prstGeom prst="rect">
              <a:avLst/>
            </a:prstGeom>
            <a:ln>
              <a:solidFill>
                <a:srgbClr val="FFC000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000"/>
                            </p:stCondLst>
                            <p:childTnLst>
                              <p:par>
                                <p:cTn id="7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3179E-6 -2.49738E-6 C 0.00441 -0.00986 0.00961 -0.01637 0.01764 -0.02036 C 0.02394 -0.03274 0.03795 -0.03547 0.04834 -0.03925 C 0.05307 -0.03862 0.05779 -0.03862 0.06236 -0.03757 C 0.06755 -0.03652 0.07779 -0.03295 0.07779 -0.03295 C 0.08802 -0.02581 0.07558 -0.03358 0.09416 -0.02812 C 0.09589 -0.0277 0.09715 -0.02539 0.09889 -0.02497 C 0.1055 -0.02309 0.11227 -0.02309 0.11888 -0.02183 C 0.13022 -0.02288 0.14171 -0.02351 0.15305 -0.02497 C 0.1551 -0.02518 0.15699 -0.02623 0.15903 -0.02665 C 0.16643 -0.02833 0.17399 -0.0298 0.18139 -0.03127 C 0.18407 -0.0319 0.18958 -0.03295 0.18958 -0.03295 C 0.19855 -0.03987 0.20989 -0.04197 0.22028 -0.04386 C 0.23178 -0.04827 0.24201 -0.05415 0.25209 -0.06275 C 0.25587 -0.0659 0.25981 -0.06905 0.26374 -0.07219 C 0.265 -0.07324 0.26736 -0.07534 0.26736 -0.07534 C 0.27587 -0.09066 0.28925 -0.10115 0.30027 -0.11291 C 0.3083 -0.12151 0.30122 -0.11794 0.30972 -0.12088 C 0.32483 -0.13578 0.38246 -0.12991 0.39223 -0.13012 C 0.39947 -0.13221 0.40624 -0.13662 0.41332 -0.13956 C 0.43064 -0.15488 0.45048 -0.16579 0.46875 -0.1788 C 0.48638 -0.1914 0.46497 -0.17817 0.48292 -0.19308 C 0.48544 -0.19517 0.48859 -0.1958 0.49111 -0.19769 C 0.50008 -0.20462 0.50701 -0.21553 0.51583 -0.22288 C 0.51756 -0.22623 0.52008 -0.22896 0.52181 -0.23232 C 0.52244 -0.23358 0.52244 -0.23547 0.52291 -0.23694 C 0.52465 -0.24176 0.52606 -0.24281 0.5289 -0.24638 C 0.53047 -0.25058 0.53157 -0.25498 0.53346 -0.25897 C 0.53472 -0.26191 0.53708 -0.2638 0.53819 -0.26674 C 0.53913 -0.26968 0.53882 -0.27303 0.53945 -0.27618 C 0.54039 -0.27996 0.54165 -0.28374 0.54291 -0.2873 C 0.54748 -0.30032 0.55015 -0.30472 0.55236 -0.3171 C 0.55157 -0.32802 0.55236 -0.33956 0.55 -0.35005 C 0.54795 -0.3595 0.54197 -0.35908 0.53708 -0.36264 C 0.52386 -0.3723 0.51 -0.38195 0.49473 -0.38447 C 0.46796 -0.38237 0.44119 -0.38237 0.41458 -0.37985 C 0.40986 -0.37943 0.40797 -0.37083 0.40403 -0.36726 C 0.39569 -0.35992 0.38845 -0.35467 0.37805 -0.35467 " pathEditMode="relative" ptsTypes="fffffffffffffffffffffffffffffffffffffA"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36656E-6 -3.91396E-6 C 0.00646 -0.01112 0.00898 -0.0212 0.0189 -0.0298 C 0.02394 -0.03987 0.01811 -0.03022 0.02472 -0.0361 C 0.02614 -0.03735 0.02693 -0.03945 0.02835 -0.04071 C 0.03464 -0.04575 0.04126 -0.04806 0.04834 -0.05016 C 0.09416 -0.04806 0.13919 -0.04743 0.18501 -0.05016 C 0.18801 -0.05288 0.1921 -0.05645 0.1943 -0.0596 C 0.1973 -0.06401 0.20265 -0.07366 0.20265 -0.07366 C 0.20454 -0.08185 0.21241 -0.09276 0.21556 -0.09884 C 0.22328 -0.11354 0.23414 -0.13011 0.24626 -0.13809 C 0.25193 -0.14837 0.25839 -0.15278 0.26626 -0.15845 C 0.27303 -0.16327 0.27901 -0.1702 0.28626 -0.17419 C 0.29681 -0.18027 0.3094 -0.18405 0.32043 -0.18825 C 0.34121 -0.19643 0.36121 -0.20755 0.38168 -0.21658 C 0.396 -0.22959 0.41269 -0.23463 0.42876 -0.24176 C 0.43773 -0.24575 0.44639 -0.25079 0.45584 -0.25267 C 0.47662 -0.2638 0.49851 -0.27198 0.51945 -0.28248 C 0.53236 -0.28898 0.54165 -0.30766 0.55236 -0.31228 C 0.55362 -0.315 0.55456 -0.31773 0.55598 -0.32025 C 0.5574 -0.32256 0.55944 -0.32424 0.5607 -0.32655 C 0.56653 -0.33725 0.57125 -0.35047 0.57487 -0.36264 C 0.57125 -0.39056 0.57204 -0.39014 0.56417 -0.41133 C 0.56243 -0.41574 0.56275 -0.4212 0.5607 -0.42539 C 0.55897 -0.42875 0.55566 -0.43001 0.55362 -0.43316 C 0.54748 -0.44302 0.54102 -0.45876 0.53126 -0.46296 C 0.5152 -0.47681 0.49615 -0.48604 0.4782 -0.49444 C 0.47583 -0.49549 0.46591 -0.50178 0.46292 -0.5022 C 0.45253 -0.50346 0.38766 -0.50514 0.38278 -0.50535 C 0.36199 -0.50619 0.32043 -0.5085 0.32043 -0.5085 C 0.31381 -0.51144 0.30783 -0.51416 0.30153 -0.51794 C 0.29933 -0.5192 0.29445 -0.52109 0.29445 -0.52109 " pathEditMode="relative" ptsTypes="ffffffffffffffffffffffffffffffA">
                                      <p:cBhvr>
                                        <p:cTn id="8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7925E-7 2.90661E-6 C 0.00141 -0.03819 -0.00079 -0.07786 0.02598 -0.10052 C 0.03621 -0.10913 0.04802 -0.11689 0.06014 -0.11941 C 0.06518 -0.12046 0.07038 -0.12151 0.07542 -0.12256 C 0.07778 -0.12298 0.0825 -0.12403 0.0825 -0.12403 C 0.09494 -0.12969 0.08943 -0.12802 0.09904 -0.13032 C 0.10691 -0.13557 0.11525 -0.14166 0.12376 -0.14459 C 0.13116 -0.15047 0.13745 -0.15572 0.14249 -0.16495 C 0.14454 -0.1723 0.14911 -0.17817 0.15194 -0.18531 C 0.15556 -0.19475 0.15855 -0.20462 0.16265 -0.21364 C 0.16422 -0.23106 0.16312 -0.25876 0.14722 -0.2638 C 0.13887 -0.27135 0.13147 -0.27366 0.1225 -0.27786 C 0.11336 -0.28226 0.10628 -0.28793 0.09778 -0.2936 C 0.09699 -0.29465 0.09211 -0.30094 0.09195 -0.30304 C 0.09069 -0.31773 0.09951 -0.32487 0.10722 -0.33137 C 0.11604 -0.33893 0.12313 -0.34459 0.1332 -0.34858 C 0.1373 -0.35236 0.14139 -0.35446 0.14611 -0.35635 C 0.14989 -0.36159 0.14785 -0.36117 0.15084 -0.36117 " pathEditMode="relative" ptsTypes="fffffffffffffffffA">
                                      <p:cBhvr>
                                        <p:cTn id="9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6556E-6 3.08499E-6 C 0.00881 0.00314 0.00063 3.08499E-6 0.0107 0.00482 C 0.01306 0.00587 0.01779 0.00797 0.01779 0.00797 C 0.03936 0.00608 0.06125 0.00692 0.0825 0.00168 C 0.09778 -0.0021 0.11336 -0.00777 0.12848 -0.01238 C 0.15289 -0.01113 0.18438 -0.00609 0.20737 -0.01553 C 0.2154 -0.02267 0.21177 -0.02057 0.21791 -0.02351 C 0.22327 -0.02896 0.22909 -0.03379 0.23445 -0.03925 C 0.23571 -0.04051 0.23665 -0.04261 0.23791 -0.04386 C 0.24012 -0.04617 0.245 -0.05016 0.245 -0.05016 C 0.24752 -0.05499 0.25271 -0.06254 0.25681 -0.06422 C 0.26342 -0.07304 0.27161 -0.08059 0.2768 -0.09087 C 0.27806 -0.09339 0.27916 -0.09633 0.28042 -0.09885 C 0.282 -0.102 0.28515 -0.10829 0.28515 -0.10829 C 0.28798 -0.1255 0.28688 -0.11753 0.28861 -0.1318 C 0.28594 -0.15782 0.28767 -0.15761 0.27806 -0.17566 C 0.27712 -0.17755 0.27696 -0.18028 0.2757 -0.18195 C 0.2735 -0.18489 0.27003 -0.18489 0.26736 -0.18678 C 0.26153 -0.19098 0.25633 -0.19434 0.24972 -0.19623 C 0.24468 -0.19769 0.23445 -0.20084 0.23445 -0.20084 C 0.22311 -0.19979 0.21162 -0.19958 0.20028 -0.19769 C 0.18831 -0.1956 0.17698 -0.18657 0.16501 -0.18363 C 0.15903 -0.17839 0.1543 -0.17713 0.14722 -0.17566 C 0.14218 -0.17104 0.14281 -0.17062 0.13431 -0.17104 C 0.09431 -0.17293 0.05416 -0.17629 0.01417 -0.17881 C 0.00078 -0.18783 0.01244 -0.18133 -0.00945 -0.18678 C -0.02315 -0.19014 -0.03559 -0.1956 -0.04944 -0.19769 C -0.08944 -0.1956 -0.09652 -0.20042 -0.1225 -0.18993 C -0.12739 -0.18594 -0.14297 -0.17818 -0.14597 -0.17419 C -0.14943 -0.16957 -0.15305 -0.16726 -0.15667 -0.16328 C -0.1584 -0.16139 -0.15919 -0.15761 -0.1614 -0.15698 C -0.16785 -0.15488 -0.17478 -0.15593 -0.18139 -0.1553 C -0.18706 -0.15467 -0.19541 -0.15215 -0.20139 -0.15215 " pathEditMode="relative" ptsTypes="ffffffffffffffffffffffffffffffffA"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18863E-6 1.95173E-6 C 0.003 -0.01259 0.01197 -0.01868 0.02 -0.02497 C 0.02866 -0.0319 0.03622 -0.04134 0.04582 -0.04554 C 0.05055 -0.05163 0.05574 -0.05478 0.06125 -0.0596 C 0.06976 -0.07492 0.06928 -0.09822 0.06125 -0.11459 C 0.05716 -0.13494 0.04488 -0.14523 0.03181 -0.1553 C -0.00031 -0.17985 -0.02251 -0.1786 -0.06014 -0.18048 C -0.07274 -0.19203 -0.04534 -0.16726 -0.07432 -0.1914 C -0.09101 -0.20525 -0.10738 -0.22539 -0.11777 -0.24806 C -0.11919 -0.25541 -0.12139 -0.26086 -0.1225 -0.26842 C -0.12218 -0.27261 -0.12281 -0.27723 -0.12139 -0.28101 C -0.11636 -0.29465 -0.1014 -0.29444 -0.09195 -0.29675 C -0.06754 -0.30871 -0.03039 -0.30325 -0.00362 -0.30451 C -0.00078 -0.30493 0.00189 -0.30535 0.00473 -0.30598 C 0.00898 -0.30682 0.01764 -0.30913 0.01764 -0.30913 C 0.02425 -0.3127 0.02976 -0.31815 0.03638 -0.32172 C 0.04094 -0.32781 0.04441 -0.32928 0.04944 -0.33431 C 0.05669 -0.35803 0.04708 -0.32907 0.05527 -0.34691 C 0.05732 -0.35131 0.05826 -0.35635 0.05999 -0.36097 C 0.05842 -0.38048 0.06204 -0.38951 0.05181 -0.39874 C 0.04724 -0.41532 0.03039 -0.42183 0.01874 -0.42372 C 0.00394 -0.42288 -0.00629 -0.42099 -0.02015 -0.4191 C -0.02897 -0.41532 -0.03889 -0.4107 -0.04723 -0.40504 C -0.05148 -0.40609 -0.05589 -0.40672 -0.06014 -0.40819 C -0.06518 -0.41007 -0.06928 -0.41532 -0.07432 -0.41763 C -0.07794 -0.42246 -0.08014 -0.4233 -0.08486 -0.42539 C -0.08723 -0.42644 -0.09195 -0.42854 -0.09195 -0.42854 C -0.09699 -0.43526 -0.10156 -0.44323 -0.10722 -0.4489 C -0.11478 -0.46926 -0.11258 -0.46107 -0.11557 -0.4724 C -0.11431 -0.48143 -0.11195 -0.49087 -0.10612 -0.49612 C -0.10565 -0.49759 -0.10549 -0.49927 -0.10486 -0.50074 C -0.10423 -0.50241 -0.10218 -0.50346 -0.1025 -0.50535 C -0.10313 -0.50976 -0.10722 -0.5106 -0.10959 -0.51165 C -0.11384 -0.51543 -0.11179 -0.5148 -0.11557 -0.5148 " pathEditMode="relative" ptsTypes="fffffffffffffffffffffffffffffffffA">
                                      <p:cBhvr>
                                        <p:cTn id="1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4" grpId="0" animBg="1"/>
      <p:bldP spid="5" grpId="0" animBg="1"/>
      <p:bldP spid="6" grpId="0" animBg="1"/>
      <p:bldP spid="10" grpId="0" animBg="1"/>
      <p:bldP spid="11" grpId="0" animBg="1"/>
      <p:bldP spid="28" grpId="0" animBg="1"/>
      <p:bldP spid="3" grpId="0" animBg="1"/>
      <p:bldP spid="3" grpId="1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23888" y="2267669"/>
            <a:ext cx="2444900" cy="1008289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mužský</a:t>
            </a:r>
          </a:p>
          <a:p>
            <a:r>
              <a:rPr lang="cs-CZ" sz="1600" b="1" dirty="0" smtClean="0">
                <a:solidFill>
                  <a:srgbClr val="FFC000"/>
                </a:solidFill>
              </a:rPr>
              <a:t>životný</a:t>
            </a:r>
            <a:endParaRPr lang="cs-CZ" sz="16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23888" y="4787949"/>
            <a:ext cx="2412840" cy="77931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 ženský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23888" y="5796061"/>
            <a:ext cx="2411238" cy="77931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 střední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784" y="6876181"/>
            <a:ext cx="9673289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Při určování rodu nám pomáhají ukazovací zájmena TEN, TA, TO.</a:t>
            </a:r>
          </a:p>
        </p:txBody>
      </p:sp>
      <p:pic>
        <p:nvPicPr>
          <p:cNvPr id="2059" name="Picture 11" descr="C:\Documents and Settings\Alena T\Local Settings\Temporary Internet Files\Content.IE5\H71VGJ2G\MC9002321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44168" y="5436021"/>
            <a:ext cx="1369836" cy="13015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" name="TextovéPole 18"/>
          <p:cNvSpPr txBox="1"/>
          <p:nvPr/>
        </p:nvSpPr>
        <p:spPr>
          <a:xfrm>
            <a:off x="7344568" y="2195661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TEN </a:t>
            </a:r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jeden</a:t>
            </a:r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704608" y="4643933"/>
            <a:ext cx="18618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TA </a:t>
            </a:r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jedna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04608" y="5796061"/>
            <a:ext cx="1908023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TO </a:t>
            </a:r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jedno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5472360" y="2483693"/>
            <a:ext cx="1656184" cy="0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6840512" y="5003973"/>
            <a:ext cx="792088" cy="0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5544368" y="6156101"/>
            <a:ext cx="1872208" cy="0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Co už umíme…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7" name="Nadpis 6"/>
          <p:cNvSpPr txBox="1">
            <a:spLocks/>
          </p:cNvSpPr>
          <p:nvPr/>
        </p:nvSpPr>
        <p:spPr>
          <a:xfrm>
            <a:off x="5904408" y="611485"/>
            <a:ext cx="3816424" cy="1259946"/>
          </a:xfrm>
          <a:prstGeom prst="rect">
            <a:avLst/>
          </a:prstGeo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Umíme určit </a:t>
            </a:r>
          </a:p>
          <a:p>
            <a:pPr marL="0" marR="0" lvl="0" indent="0" algn="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rod a životnost.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pic>
        <p:nvPicPr>
          <p:cNvPr id="22" name="Picture 2" descr="C:\Documents and Settings\Alena T\Local Settings\Temporary Internet Files\Content.IE5\027WU3ZU\MP9004485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176216" y="1727609"/>
            <a:ext cx="1080120" cy="1620181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TextovéPole 23"/>
          <p:cNvSpPr txBox="1"/>
          <p:nvPr/>
        </p:nvSpPr>
        <p:spPr>
          <a:xfrm>
            <a:off x="1223888" y="3563813"/>
            <a:ext cx="2444900" cy="1008289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mužský</a:t>
            </a:r>
          </a:p>
          <a:p>
            <a:r>
              <a:rPr lang="cs-CZ" sz="1600" b="1" dirty="0" smtClean="0">
                <a:solidFill>
                  <a:srgbClr val="FFC000"/>
                </a:solidFill>
              </a:rPr>
              <a:t>neživotný</a:t>
            </a:r>
            <a:endParaRPr lang="cs-CZ" sz="16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344568" y="3275781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TEN </a:t>
            </a:r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jeden</a:t>
            </a:r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cxnSp>
        <p:nvCxnSpPr>
          <p:cNvPr id="28" name="Přímá spojovací šipka 27"/>
          <p:cNvCxnSpPr/>
          <p:nvPr/>
        </p:nvCxnSpPr>
        <p:spPr>
          <a:xfrm>
            <a:off x="5472360" y="3851845"/>
            <a:ext cx="1800200" cy="0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8" descr="C:\Documents and Settings\Alena T\Local Settings\Temporary Internet Files\Content.IE5\027WU3ZU\MP9003867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88184" y="3563813"/>
            <a:ext cx="1425017" cy="1016512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" name="Picture 6" descr="C:\Documents and Settings\Alena T\Local Settings\Temporary Internet Files\Content.IE5\HDCMJNQ0\MC9001092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72360" y="4283893"/>
            <a:ext cx="1116919" cy="13462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19" grpId="0" animBg="1"/>
      <p:bldP spid="20" grpId="0" animBg="1"/>
      <p:bldP spid="21" grpId="0" animBg="1"/>
      <p:bldP spid="17" grpId="0" animBg="1"/>
      <p:bldP spid="24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7784" y="2051645"/>
            <a:ext cx="9577065" cy="722057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</a:rPr>
              <a:t>Čeština má celkem 7 pádů.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04008" y="2915741"/>
            <a:ext cx="5027787" cy="3785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Ale tyhle pády to rozhodně nejsou!</a:t>
            </a:r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Nadpis 6"/>
          <p:cNvSpPr txBox="1">
            <a:spLocks/>
          </p:cNvSpPr>
          <p:nvPr/>
        </p:nvSpPr>
        <p:spPr>
          <a:xfrm>
            <a:off x="215776" y="3995861"/>
            <a:ext cx="9649072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Pády určujeme pomocí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pádových otázek.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5364013"/>
            <a:ext cx="9673289" cy="1981504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1">
                    <a:lumMod val="85000"/>
                  </a:schemeClr>
                </a:solidFill>
              </a:rPr>
              <a:t>Skloňovat</a:t>
            </a:r>
            <a:r>
              <a:rPr lang="cs-CZ" sz="4400" b="1" dirty="0" smtClean="0">
                <a:solidFill>
                  <a:srgbClr val="FFC000"/>
                </a:solidFill>
              </a:rPr>
              <a:t> podstatná jména znamená měnit jejich tvary                 pomocí pádů.</a:t>
            </a:r>
            <a:endParaRPr lang="cs-CZ" sz="4400" b="1" dirty="0">
              <a:solidFill>
                <a:srgbClr val="FFC000"/>
              </a:solidFill>
            </a:endParaRPr>
          </a:p>
        </p:txBody>
      </p:sp>
      <p:pic>
        <p:nvPicPr>
          <p:cNvPr id="2" name="Picture 4" descr="C:\Documents and Settings\Alena T\Local Settings\Temporary Internet Files\Content.IE5\EQZNP7W4\MC9000788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784" y="2195661"/>
            <a:ext cx="2260886" cy="1884809"/>
          </a:xfrm>
          <a:prstGeom prst="rect">
            <a:avLst/>
          </a:prstGeom>
          <a:noFill/>
        </p:spPr>
      </p:pic>
      <p:pic>
        <p:nvPicPr>
          <p:cNvPr id="2054" name="Picture 6" descr="C:\Documents and Settings\Alena T\Local Settings\Temporary Internet Files\Content.IE5\EQZNP7W4\MC9004361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44568" y="2627709"/>
            <a:ext cx="2273548" cy="1089735"/>
          </a:xfrm>
          <a:prstGeom prst="rect">
            <a:avLst/>
          </a:prstGeom>
          <a:noFill/>
        </p:spPr>
      </p:pic>
      <p:sp>
        <p:nvSpPr>
          <p:cNvPr id="24" name="Čtyřcípá hvězda 23"/>
          <p:cNvSpPr/>
          <p:nvPr/>
        </p:nvSpPr>
        <p:spPr>
          <a:xfrm>
            <a:off x="215776" y="2123653"/>
            <a:ext cx="1800200" cy="1584176"/>
          </a:xfrm>
          <a:prstGeom prst="star4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Čtyřcípá hvězda 25"/>
          <p:cNvSpPr/>
          <p:nvPr/>
        </p:nvSpPr>
        <p:spPr>
          <a:xfrm>
            <a:off x="7560592" y="2339677"/>
            <a:ext cx="1800200" cy="1584176"/>
          </a:xfrm>
          <a:prstGeom prst="star4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Co už umíme…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824288" y="683493"/>
            <a:ext cx="4968799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Tvary podstatných jmen </a:t>
            </a:r>
            <a:b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se mění podle PÁDŮ.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17" grpId="0" animBg="1"/>
      <p:bldP spid="18" grpId="0" animBg="1"/>
      <p:bldP spid="24" grpId="0" animBg="1"/>
      <p:bldP spid="2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4536256" y="1763613"/>
            <a:ext cx="238251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tatínek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328344" y="2339677"/>
            <a:ext cx="238251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tatínka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3768" y="6372125"/>
            <a:ext cx="9649072" cy="1122743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sestra, bratr. </a:t>
            </a:r>
            <a:endParaRPr lang="cs-CZ" sz="36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4339650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1. pád – kdo? co?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3768" y="2339677"/>
            <a:ext cx="5160387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2. pád – koho? čeho?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915741"/>
            <a:ext cx="5416868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3. pád – komu? čemu?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3768" y="3491805"/>
            <a:ext cx="4621778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4. pád – koho? co?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4067869"/>
            <a:ext cx="6673622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5. pád – oslovujeme, voláme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3768" y="4643933"/>
            <a:ext cx="6288901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3768" y="5219997"/>
            <a:ext cx="4698722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7. pád – kým? čím?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4368" y="2915741"/>
            <a:ext cx="2786981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tatínkovi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000697" y="2339677"/>
            <a:ext cx="2079928" cy="693460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(pomocné slovíčko 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BEZ</a:t>
            </a:r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 koho, čeho)</a:t>
            </a:r>
          </a:p>
          <a:p>
            <a:endParaRPr lang="cs-CZ" sz="1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52280" y="3491805"/>
            <a:ext cx="238251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tatínka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768504" y="4067869"/>
            <a:ext cx="2536400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tatínku!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59121" y="4643933"/>
            <a:ext cx="3505127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(o)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tatínkovi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896296" y="5219997"/>
            <a:ext cx="2828403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tatínkem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000697" y="5219997"/>
            <a:ext cx="2079928" cy="693460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(pomocné slovíčko 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S</a:t>
            </a:r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 kým, čím?)</a:t>
            </a:r>
          </a:p>
          <a:p>
            <a:endParaRPr lang="cs-CZ" sz="1400" dirty="0"/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Co už umíme…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04408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Při určování pádů si </a:t>
            </a:r>
            <a:b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pomáháme </a:t>
            </a:r>
            <a:b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pádovými otázkami: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7" grpId="0" animBg="1"/>
      <p:bldP spid="18" grpId="0" animBg="1"/>
      <p:bldP spid="4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43768" y="302737"/>
            <a:ext cx="9793087" cy="1259946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Určete pád:</a:t>
            </a:r>
            <a:endParaRPr lang="cs-CZ" sz="6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43768" y="1763613"/>
            <a:ext cx="9649072" cy="524470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endParaRPr lang="cs-CZ" sz="2400" b="1" dirty="0" smtClean="0">
              <a:solidFill>
                <a:srgbClr val="FFC000"/>
              </a:solidFill>
            </a:endParaRPr>
          </a:p>
          <a:p>
            <a:endParaRPr lang="cs-CZ" sz="2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Tatínek</a:t>
            </a:r>
            <a:r>
              <a:rPr lang="cs-CZ" sz="2400" b="1" dirty="0" smtClean="0">
                <a:solidFill>
                  <a:srgbClr val="FFC000"/>
                </a:solidFill>
              </a:rPr>
              <a:t> šel ven.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Chtěl jsem jít s 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tatínkem</a:t>
            </a:r>
            <a:r>
              <a:rPr lang="cs-CZ" sz="2400" b="1" dirty="0" smtClean="0">
                <a:solidFill>
                  <a:srgbClr val="FFC000"/>
                </a:solidFill>
              </a:rPr>
              <a:t> také.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Tatínku</a:t>
            </a:r>
            <a:r>
              <a:rPr lang="cs-CZ" sz="2400" b="1" dirty="0" smtClean="0">
                <a:solidFill>
                  <a:srgbClr val="FFC000"/>
                </a:solidFill>
              </a:rPr>
              <a:t>, pojď už!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O 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tatínkovi</a:t>
            </a:r>
            <a:r>
              <a:rPr lang="cs-CZ" sz="2400" b="1" dirty="0" smtClean="0">
                <a:solidFill>
                  <a:srgbClr val="FFC000"/>
                </a:solidFill>
              </a:rPr>
              <a:t> mohu říct jen to nejlepší.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Bez 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tatínka</a:t>
            </a:r>
            <a:r>
              <a:rPr lang="cs-CZ" sz="2400" b="1" dirty="0" smtClean="0">
                <a:solidFill>
                  <a:srgbClr val="FFC000"/>
                </a:solidFill>
              </a:rPr>
              <a:t> by mi bylo smutno.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Tatínkovi</a:t>
            </a:r>
            <a:r>
              <a:rPr lang="cs-CZ" sz="2400" b="1" dirty="0" smtClean="0">
                <a:solidFill>
                  <a:srgbClr val="FFC000"/>
                </a:solidFill>
              </a:rPr>
              <a:t> by určitě bylo zase smutno beze mne.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Když vidím 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tatínka</a:t>
            </a:r>
            <a:r>
              <a:rPr lang="cs-CZ" sz="2400" b="1" dirty="0" smtClean="0">
                <a:solidFill>
                  <a:srgbClr val="FFC000"/>
                </a:solidFill>
              </a:rPr>
              <a:t>, je mi hned dobře. 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408464" y="1691605"/>
            <a:ext cx="3517310" cy="3183757"/>
          </a:xfrm>
          <a:prstGeom prst="rect">
            <a:avLst/>
          </a:prstGeom>
          <a:solidFill>
            <a:srgbClr val="008000"/>
          </a:solidFill>
          <a:ln w="1905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1. pád – kdo? co?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2. pád – koho? čeho?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3. Pád – komu? čemu?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4. Pád – koho? co?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5. Pád – oslovujeme,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               voláme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6. Pád – (o) kom? 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               (o) čem?</a:t>
            </a:r>
          </a:p>
          <a:p>
            <a:pPr marL="457200" indent="-457200"/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7. Pád – kým? čím?</a:t>
            </a:r>
            <a:endParaRPr lang="cs-CZ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3808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1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48224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7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96096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5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00152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6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23888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2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43968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3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20032" y="7009396"/>
            <a:ext cx="45878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Arial Black" pitchFamily="34" charset="0"/>
              </a:rPr>
              <a:t>4</a:t>
            </a:r>
            <a:endParaRPr lang="cs-CZ" sz="3200" b="1" dirty="0">
              <a:solidFill>
                <a:srgbClr val="92D05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Alena T\Local Settings\Temporary Internet Files\Content.IE5\Y7RZOU83\MP9004230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92640" y="5508029"/>
            <a:ext cx="1907629" cy="1907629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36656E-6 7.68101E-6 C 0.00142 -0.01028 0.00047 -0.02182 0.00346 -0.03147 C 0.00771 -0.04511 0.01417 -0.0533 0.02236 -0.06295 C 0.02944 -0.07114 0.03543 -0.07995 0.04472 -0.08331 C 0.05054 -0.09107 0.05668 -0.09779 0.06235 -0.10555 C 0.06802 -0.1129 0.07574 -0.11773 0.08125 -0.12591 C 0.08896 -0.13724 0.09416 -0.15089 0.1025 -0.1618 C 0.10723 -0.17733 0.10376 -0.16704 0.11415 -0.1916 C 0.11809 -0.20083 0.12093 -0.22098 0.1225 -0.23252 C 0.12171 -0.25246 0.12156 -0.2724 0.12014 -0.29212 C 0.11951 -0.30031 0.10565 -0.32822 0.09888 -0.33137 C 0.094 -0.34102 0.09983 -0.33116 0.08943 -0.34081 C 0.07841 -0.3511 0.06503 -0.36453 0.05763 -0.38006 C 0.05212 -0.3916 0.04834 -0.40335 0.04472 -0.41615 C 0.0433 -0.4214 0.03999 -0.43189 0.03999 -0.43189 C 0.03747 -0.45246 0.03763 -0.46778 0.03889 -0.48982 C 0.03952 -0.50241 0.0433 -0.515 0.04472 -0.52759 C 0.04393 -0.55214 0.05054 -0.57985 0.04125 -0.60125 C 0.03747 -0.60986 0.03244 -0.61804 0.02818 -0.62644 C 0.02063 -0.64134 0.0296 -0.6256 0.02472 -0.63735 C 0.02031 -0.64805 0.01874 -0.64721 0.01874 -0.65938 " pathEditMode="relative" ptsTypes="ffffffffffffffffffffA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6306E-6 7.68101E-6 C -0.0011 -0.01993 0.00142 -0.05036 -0.01291 -0.06442 C -0.017 -0.07261 -0.02267 -0.07491 -0.02818 -0.08016 C -0.0296 -0.08142 -0.03038 -0.08373 -0.0318 -0.08478 C -0.03322 -0.08583 -0.03495 -0.08562 -0.03653 -0.08646 C -0.04298 -0.08982 -0.04849 -0.09401 -0.05526 -0.0959 C -0.06077 -0.09947 -0.06676 -0.1022 -0.0718 -0.10681 C -0.07463 -0.11269 -0.07857 -0.11563 -0.08234 -0.12087 C -0.08471 -0.13011 -0.09069 -0.13724 -0.09415 -0.14606 C -0.09762 -0.15487 -0.09951 -0.16474 -0.10124 -0.17439 C -0.10014 -0.19139 -0.09951 -0.20146 -0.09069 -0.21363 C -0.08738 -0.2256 -0.09274 -0.20902 -0.0836 -0.22308 C -0.08219 -0.22518 -0.0825 -0.22853 -0.08124 -0.23084 C -0.07778 -0.23735 -0.06203 -0.24281 -0.05652 -0.24658 C -0.04456 -0.25477 -0.03275 -0.26442 -0.01999 -0.27009 C -0.01243 -0.28016 -0.0044 -0.28877 0.00237 -0.29989 C 0.00315 -0.30535 0.00615 -0.31017 0.00599 -0.31563 C 0.00536 -0.3362 0.00441 -0.34501 -0.00236 -0.35949 C -0.00472 -0.37271 -0.0118 -0.37607 -0.01999 -0.38153 C -0.03259 -0.38992 -0.0477 -0.39559 -0.06125 -0.40041 C -0.06802 -0.40671 -0.07668 -0.40713 -0.08471 -0.40818 C -0.09321 -0.41112 -0.09841 -0.41573 -0.10486 -0.42392 C -0.10722 -0.43 -0.11021 -0.43399 -0.11305 -0.43966 C -0.11447 -0.44553 -0.11777 -0.44994 -0.12013 -0.4554 C -0.12155 -0.45855 -0.12486 -0.46484 -0.12486 -0.46484 C -0.12722 -0.47827 -0.12439 -0.464 -0.12832 -0.47722 C -0.12927 -0.48037 -0.13068 -0.48667 -0.13068 -0.48667 C -0.12974 -0.51395 -0.12832 -0.54102 -0.12832 -0.5683 " pathEditMode="relative" ptsTypes="fffffffffffffffffffffffffffA"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7693E-6 8.63589E-6 C 0.00237 -0.01007 0.00221 -0.03483 0.00709 -0.04386 C 0.01071 -0.05057 0.01496 -0.05246 0.02 -0.05645 C 0.02236 -0.05834 0.02472 -0.06065 0.02709 -0.06274 C 0.02819 -0.06379 0.03055 -0.06589 0.03055 -0.06589 C 0.03512 -0.07513 0.05181 -0.08814 0.05999 -0.09108 C 0.06409 -0.09464 0.07306 -0.10052 0.07306 -0.10052 C 0.07385 -0.10199 0.07448 -0.10388 0.07542 -0.10514 C 0.07684 -0.10702 0.07905 -0.10786 0.08015 -0.10996 C 0.08109 -0.11164 0.08062 -0.11416 0.08125 -0.11605 C 0.0822 -0.11941 0.08377 -0.12234 0.08487 -0.12549 C 0.08613 -0.12969 0.08723 -0.13389 0.08834 -0.13808 C 0.08755 -0.15382 0.08802 -0.16977 0.08597 -0.1853 C 0.08282 -0.20986 0.05999 -0.2214 0.04472 -0.2277 C 0.03732 -0.23063 0.03386 -0.23399 0.02598 -0.23546 C -0.00913 -0.23294 -0.0022 -0.23252 -0.05416 -0.23693 C -0.05857 -0.23735 -0.06707 -0.24008 -0.06707 -0.24008 C -0.08329 -0.25099 -0.09258 -0.26337 -0.1036 -0.28247 C -0.10486 -0.28457 -0.10628 -0.28646 -0.10722 -0.28877 C -0.10801 -0.29087 -0.10848 -0.29317 -0.10959 -0.29506 C -0.11085 -0.29737 -0.11305 -0.29884 -0.11431 -0.30136 C -0.1162 -0.30535 -0.11903 -0.31395 -0.11903 -0.31395 C -0.12187 -0.33074 -0.12077 -0.32318 -0.1225 -0.33599 C -0.12171 -0.34879 -0.12187 -0.36285 -0.11903 -0.37523 C -0.12202 -0.41217 -0.11667 -0.40713 -0.14139 -0.40503 C -0.14722 -0.40398 -0.15336 -0.40377 -0.15903 -0.40188 C -0.16123 -0.40104 -0.16281 -0.39832 -0.16485 -0.39706 C -0.17225 -0.39223 -0.17761 -0.38929 -0.18485 -0.383 C -0.18768 -0.38069 -0.1965 -0.37985 -0.20028 -0.37838 C -0.20217 -0.37943 -0.20658 -0.3788 -0.20611 -0.38153 C -0.20548 -0.38467 -0.19902 -0.38467 -0.19902 -0.38467 C -0.19351 -0.40797 -0.19871 -0.43966 -0.20028 -0.46148 C -0.20674 -0.44868 -0.21477 -0.45645 -0.22736 -0.45834 C -0.23114 -0.46023 -0.23508 -0.464 -0.23791 -0.46778 C -0.23823 -0.4682 -0.23712 -0.46778 -0.23681 -0.46778 " pathEditMode="relative" ptsTypes="ffffffffffffffffffffffffffffffffffA">
                                      <p:cBhvr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36656E-6 1.77335E-6 C 0.00331 -0.01091 0.00709 -0.03127 0.01181 -0.04092 C 0.01307 -0.04344 0.01512 -0.04491 0.01638 -0.04722 C 0.01748 -0.04911 0.01764 -0.05162 0.01874 -0.05351 C 0.02787 -0.0682 0.04283 -0.08562 0.05653 -0.09108 C 0.0666 -0.10031 0.07463 -0.10031 0.08707 -0.1022 C 0.1014 -0.1043 0.11353 -0.10703 0.12722 -0.10997 C 0.14281 -0.11752 0.17667 -0.11479 0.17667 -0.11479 C 0.19525 -0.11773 0.2132 -0.12361 0.23193 -0.12571 C 0.24295 -0.12843 0.25161 -0.14333 0.26138 -0.15089 C 0.26248 -0.15488 0.2661 -0.15761 0.2661 -0.1618 C 0.2661 -0.17334 0.26547 -0.18531 0.26264 -0.19643 C 0.25949 -0.20839 0.24028 -0.2191 0.23319 -0.22308 C 0.20516 -0.23903 0.17745 -0.24491 0.14722 -0.24974 C 0.1277 -0.25288 0.12061 -0.25351 0.10014 -0.25603 C 0.08093 -0.25414 0.06094 -0.25666 0.04236 -0.24974 C 0.01606 -0.24008 -0.01086 -0.22329 -0.03779 -0.21679 C -0.04897 -0.2107 -0.05605 -0.20629 -0.06723 -0.20252 C -0.0888 -0.19538 -0.11132 -0.1937 -0.13321 -0.18846 C -0.15557 -0.1895 -0.17792 -0.19013 -0.20028 -0.1916 C -0.20894 -0.19223 -0.22359 -0.20797 -0.23319 -0.21196 C -0.23571 -0.21532 -0.23917 -0.21763 -0.24154 -0.2214 C -0.24988 -0.23421 -0.23823 -0.22245 -0.24736 -0.23085 C -0.25256 -0.24134 -0.25712 -0.25225 -0.26264 -0.26233 C -0.265 -0.27156 -0.26815 -0.27786 -0.27208 -0.28583 C -0.27618 -0.29423 -0.27854 -0.30409 -0.28279 -0.31248 C -0.28421 -0.31836 -0.28531 -0.32361 -0.28625 -0.32969 C -0.28484 -0.36789 -0.28515 -0.35068 -0.28515 -0.38153 " pathEditMode="relative" ptsTypes="fffffffffffffffffffffffffffA">
                                      <p:cBhvr>
                                        <p:cTn id="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74382E-6 6.82057E-7 C -0.00614 -0.00818 -0.01275 -0.01532 -0.01889 -0.0235 C -0.02519 -0.0319 -0.02991 -0.04743 -0.03306 -0.05813 C -0.03086 -0.06904 -0.03637 -0.07891 -0.03889 -0.0894 C -0.0466 -0.12172 -0.04015 -0.10115 -0.04723 -0.12235 C -0.04896 -0.13557 -0.04881 -0.15047 -0.0518 -0.16327 C -0.05321 -0.18698 -0.05526 -0.21028 -0.05652 -0.23399 C -0.05747 -0.2936 -0.05936 -0.3469 -0.05778 -0.4065 C -0.05747 -0.41846 -0.05636 -0.43148 -0.05306 -0.4426 C -0.05101 -0.4638 -0.04345 -0.48142 -0.03542 -0.49926 C -0.02849 -0.51458 -0.02062 -0.52654 -0.0118 -0.53998 C -0.00724 -0.5469 -0.01149 -0.54711 -0.00236 -0.55425 C 0.01874 -0.57083 0.04016 -0.58678 0.06362 -0.59664 C 0.09353 -0.60923 0.12439 -0.61532 0.15541 -0.62161 C 0.20769 -0.62014 0.25996 -0.62035 0.31208 -0.617 C 0.33365 -0.61574 0.35365 -0.59748 0.37333 -0.58866 C 0.38231 -0.57985 0.38593 -0.57313 0.39223 -0.56054 C 0.39349 -0.55047 0.39711 -0.54207 0.39931 -0.53221 C 0.40278 -0.49737 0.39978 -0.4852 0.39569 -0.44113 C 0.3949 -0.43253 0.39191 -0.42728 0.38861 -0.41909 C 0.37947 -0.39622 0.37081 -0.38657 0.3557 -0.37208 C 0.33003 -0.34753 0.34893 -0.3618 0.32499 -0.34375 C 0.31759 -0.33809 0.31224 -0.32696 0.30389 -0.32487 C 0.29334 -0.32235 0.2828 -0.31899 0.27303 -0.31248 C 0.23272 -0.31542 0.21871 -0.31185 0.18848 -0.32654 C 0.17982 -0.33074 0.17478 -0.3427 0.16817 -0.35005 C 0.15778 -0.36222 0.14581 -0.37166 0.13526 -0.38468 C 0.12235 -0.40126 0.1107 -0.41846 0.09653 -0.43336 C 0.0907 -0.43945 0.0822 -0.4512 0.07417 -0.45519 C 0.06771 -0.45834 0.06094 -0.45981 0.05417 -0.46149 C 0.04598 -0.45939 0.04157 -0.45918 0.03528 -0.45372 C 0.0241 -0.43148 0.01339 -0.4107 0.00819 -0.38468 C 0.00788 -0.37943 0.00725 -0.37418 0.00709 -0.36894 C 0.00646 -0.3532 0.00662 -0.33746 0.00583 -0.32172 C 0.00536 -0.31185 -0.00362 -0.30304 -0.00362 -0.29045 " pathEditMode="relative" ptsTypes="ffffffffffffffffffffffffffffffffff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9474E-6 2.72823E-6 C 0.0074 -0.01364 0.01417 -0.02686 0.02125 -0.04071 C 0.02708 -0.06422 0.03322 -0.08814 0.03983 -0.11165 C 0.04377 -0.12424 0.04849 -0.1362 0.0518 -0.14921 C 0.054 -0.15782 0.05668 -0.166 0.05888 -0.17419 C 0.06172 -0.18531 0.06188 -0.19664 0.06597 -0.20713 C 0.06755 -0.22371 0.06629 -0.21553 0.07069 -0.23547 C 0.07164 -0.24071 0.07416 -0.25142 0.07416 -0.25142 C 0.07558 -0.26736 0.08061 -0.27975 0.08361 -0.29507 C 0.08817 -0.3192 0.09384 -0.34187 0.1025 -0.36411 C 0.10581 -0.38846 0.11415 -0.4107 0.12124 -0.43337 C 0.12943 -0.45981 0.12155 -0.44449 0.13068 -0.46002 C 0.13194 -0.46674 0.13273 -0.47366 0.13431 -0.48038 C 0.13478 -0.48206 0.1362 -0.48331 0.13667 -0.48499 C 0.14076 -0.50262 0.14234 -0.52193 0.14486 -0.53998 C 0.14753 -0.5893 0.14753 -0.61217 0.14486 -0.67345 C 0.14423 -0.68835 0.1362 -0.69465 0.12722 -0.69863 C 0.12061 -0.6978 0.11305 -0.69968 0.10722 -0.69549 C 0.09353 -0.68562 0.10785 -0.6915 0.09652 -0.68751 C 0.09038 -0.68227 0.08172 -0.67576 0.07652 -0.66883 C 0.07085 -0.66149 0.06723 -0.65267 0.06361 -0.64365 C 0.04377 -0.59706 0.03763 -0.54564 0.03275 -0.49297 C 0.03117 -0.45456 0.02802 -0.41952 0.02472 -0.38153 C 0.02125 -0.34208 0.02015 -0.29612 0.01055 -0.2575 C 0.0096 -0.24617 0.00881 -0.23232 0.00582 -0.2214 C 0.00378 -0.20063 -0.00158 -0.17901 -0.01528 -0.16642 C -0.01969 -0.16747 -0.02441 -0.16684 -0.02835 -0.16978 C -0.03181 -0.17209 -0.03449 -0.18216 -0.03653 -0.18699 C -0.04504 -0.20713 -0.04519 -0.2298 -0.0507 -0.25142 C -0.05984 -0.32906 -0.04881 -0.39349 -0.02 -0.45834 C -0.00756 -0.48625 0.00598 -0.50913 0.02708 -0.52592 C 0.03322 -0.53074 0.06235 -0.55908 0.07164 -0.56201 C 0.08439 -0.57293 0.09919 -0.5788 0.11431 -0.5809 C 0.1225 -0.58027 0.13084 -0.58048 0.13903 -0.57922 C 0.14312 -0.57859 0.14816 -0.57188 0.15194 -0.56978 C 0.16753 -0.56096 0.18139 -0.54501 0.19193 -0.52739 C 0.20091 -0.49465 0.18989 -0.45771 0.17902 -0.42854 C 0.17461 -0.41679 0.17131 -0.4021 0.16611 -0.39097 C 0.16501 -0.38867 0.16265 -0.38804 0.16139 -0.38615 C 0.1595 -0.38321 0.15808 -0.37985 0.15666 -0.3767 C 0.14974 -0.36159 0.14218 -0.33704 0.12958 -0.32802 C 0.12628 -0.32571 0.1225 -0.32487 0.11888 -0.3234 C 0.1151 -0.32172 0.11195 -0.31773 0.10833 -0.31563 C 0.10061 -0.31102 0.09321 -0.30934 0.08487 -0.30766 C 0.03275 -0.31291 -0.01874 -0.32298 -0.0707 -0.32969 C -0.07542 -0.32906 -0.08015 -0.32927 -0.08487 -0.32802 C -0.09432 -0.3255 -0.09999 -0.31291 -0.10597 -0.30451 C -0.10802 -0.29717 -0.11101 -0.28751 -0.11432 -0.28101 C -0.11699 -0.26254 -0.11148 -0.24533 -0.11668 -0.22623 C -0.11841 -0.22015 -0.12943 -0.21763 -0.13305 -0.21658 C -0.13699 -0.21322 -0.13778 -0.21196 -0.13778 -0.20566 " pathEditMode="relative" ptsTypes="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7925E-7 6.82057E-7 C 0.00661 -0.00587 0.0096 -0.01742 0.01543 -0.02518 C 0.01684 -0.03001 0.01889 -0.03441 0.02015 -0.03924 C 0.0233 -0.05057 0.02393 -0.06233 0.02724 -0.07387 C 0.02912 -0.09213 0.02724 -0.0787 0.02944 -0.0894 C 0.03149 -0.09926 0.03542 -0.1192 0.03542 -0.1192 C 0.0381 -0.15341 0.04393 -0.18615 0.04959 -0.21972 C 0.04991 -0.2256 0.04991 -0.23148 0.0507 -0.23714 C 0.05211 -0.24638 0.05652 -0.25561 0.05778 -0.26526 C 0.06471 -0.31689 0.07872 -0.37208 0.09667 -0.41909 C 0.09951 -0.43504 0.10628 -0.44722 0.11321 -0.46002 C 0.11651 -0.4661 0.1162 -0.4703 0.12013 -0.47576 C 0.12785 -0.50115 0.14926 -0.53053 0.16973 -0.53683 C 0.17729 -0.54459 0.1839 -0.54606 0.19319 -0.54795 C 0.21067 -0.55718 0.22941 -0.54942 0.24736 -0.54627 C 0.25429 -0.54249 0.26058 -0.53746 0.26751 -0.53368 C 0.27082 -0.52927 0.27491 -0.5257 0.27806 -0.52109 C 0.28294 -0.51395 0.28798 -0.50388 0.29223 -0.49611 C 0.29444 -0.48667 0.302 -0.47932 0.30625 -0.47093 C 0.31569 -0.45183 0.30215 -0.47702 0.30987 -0.45834 C 0.31191 -0.4533 0.31459 -0.44889 0.31695 -0.44428 C 0.3201 -0.43085 0.32435 -0.41783 0.32876 -0.40503 C 0.33191 -0.39622 0.33286 -0.38657 0.33695 -0.37838 C 0.34813 -0.31269 0.32955 -0.24764 0.29806 -0.1979 C 0.29034 -0.18594 0.28467 -0.17062 0.27334 -0.16327 C 0.262 -0.15572 0.25208 -0.14795 0.24043 -0.14123 C 0.23224 -0.13662 0.21839 -0.1362 0.20973 -0.13494 C 0.20107 -0.13683 0.19209 -0.13725 0.18375 -0.14123 C 0.14926 -0.1576 0.12234 -0.19433 0.09541 -0.22602 C 0.09037 -0.23924 0.09415 -0.23043 0.0825 -0.2512 C 0.07085 -0.27198 0.06329 -0.29381 0.05306 -0.31563 C 0.05148 -0.31899 0.04865 -0.3213 0.04723 -0.32487 C 0.03227 -0.36096 0.02487 -0.40189 0.01653 -0.44113 C 0.0148 -0.45897 0.01243 -0.4766 0.0107 -0.49444 C 0.01102 -0.50703 0.01086 -0.51962 0.0118 -0.53221 C 0.01243 -0.54019 0.01873 -0.55467 0.02125 -0.56201 C 0.02786 -0.58111 0.037 -0.59811 0.04597 -0.61532 C 0.05211 -0.62686 0.05085 -0.62875 0.05904 -0.63735 C 0.07557 -0.65477 0.0962 -0.66107 0.11667 -0.664 C 0.12376 -0.66338 0.13226 -0.66359 0.13903 -0.65939 C 0.14611 -0.65498 0.15477 -0.64659 0.16139 -0.6405 C 0.16485 -0.63315 0.16863 -0.63127 0.17209 -0.62476 C 0.17698 -0.61553 0.18138 -0.60608 0.18611 -0.59664 C 0.1869 -0.59496 0.18847 -0.59181 0.18847 -0.59181 C 0.19414 -0.56558 0.20469 -0.53914 0.21209 -0.51332 C 0.21351 -0.49884 0.2176 -0.4852 0.22028 -0.47093 C 0.22279 -0.42749 0.23098 -0.37146 0.21681 -0.33284 C 0.21539 -0.32361 0.21366 -0.31605 0.20862 -0.30934 C 0.20563 -0.3001 0.20422 -0.29569 0.19918 -0.28877 C 0.19414 -0.2703 0.18154 -0.25351 0.16847 -0.24491 C 0.16391 -0.23861 0.14407 -0.22749 0.13667 -0.22602 C 0.12848 -0.22434 0.11195 -0.2214 0.11195 -0.2214 C 0.1025 -0.21783 0.09384 -0.21217 0.08486 -0.20713 C 0.08187 -0.20545 0.07841 -0.20545 0.07542 -0.20398 C 0.0666 -0.2 0.04629 -0.18845 0.03889 -0.18048 C 0.02786 -0.16831 0.04219 -0.18321 0.03306 -0.17104 C 0.0233 -0.15802 0.01275 -0.14522 0.00125 -0.13494 C -0.00331 -0.13095 -0.00284 -0.12612 -0.00819 -0.12403 C -0.0178 -0.11542 -0.02173 -0.11626 -0.03402 -0.11626 " pathEditMode="relative" ptsTypes="ffffffffffffff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6" grpId="0" animBg="1"/>
      <p:bldP spid="13" grpId="0"/>
      <p:bldP spid="14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5328344" y="2339677"/>
            <a:ext cx="2243948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stromů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3768" y="6372125"/>
            <a:ext cx="9649072" cy="1122743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POHÁDKY. </a:t>
            </a:r>
            <a:endParaRPr lang="cs-CZ" sz="36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4339650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1. pád – kdo? co?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3768" y="2339677"/>
            <a:ext cx="5160387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2. pád – koho? čeho?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915741"/>
            <a:ext cx="5416868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3. pád – komu? čemu?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3768" y="3491805"/>
            <a:ext cx="4621778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4. pád – koho? co?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4067869"/>
            <a:ext cx="6673622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5. pád – oslovujeme, voláme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3768" y="4643933"/>
            <a:ext cx="6288901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3768" y="5219997"/>
            <a:ext cx="4698722" cy="607539"/>
          </a:xfrm>
          <a:prstGeom prst="rect">
            <a:avLst/>
          </a:prstGeom>
          <a:solidFill>
            <a:srgbClr val="00206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7. pád – kým? čím?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4368" y="2915741"/>
            <a:ext cx="2833853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stromům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000697" y="2339677"/>
            <a:ext cx="2079928" cy="693460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(pomocné slovíčko 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BEZ</a:t>
            </a:r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 koho, čeho)</a:t>
            </a:r>
          </a:p>
          <a:p>
            <a:endParaRPr lang="cs-CZ" sz="1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52280" y="3491805"/>
            <a:ext cx="3526350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chemeClr val="bg1">
                    <a:lumMod val="85000"/>
                  </a:schemeClr>
                </a:solidFill>
              </a:rPr>
              <a:t>(pro)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stromy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768504" y="4067869"/>
            <a:ext cx="2500428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stromy!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59121" y="4643933"/>
            <a:ext cx="3569760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85000"/>
                  </a:schemeClr>
                </a:solidFill>
              </a:rPr>
              <a:t> (o)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stromech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896296" y="5219997"/>
            <a:ext cx="3295518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chemeClr val="bg1">
                    <a:lumMod val="85000"/>
                  </a:schemeClr>
                </a:solidFill>
              </a:rPr>
              <a:t>(se)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stromy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000697" y="5219997"/>
            <a:ext cx="2079928" cy="693460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(pomocné slovíčko 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S</a:t>
            </a:r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 kým, čím?)</a:t>
            </a:r>
          </a:p>
          <a:p>
            <a:endParaRPr lang="cs-CZ" sz="1400" dirty="0"/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A co v množném čísle?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840512" y="251445"/>
            <a:ext cx="3024336" cy="2016224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Jak vypadá skloňování podstatného jména STROMY?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36256" y="1763613"/>
            <a:ext cx="2346540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stromy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000697" y="3491805"/>
            <a:ext cx="2079928" cy="693460"/>
          </a:xfrm>
          <a:prstGeom prst="rect">
            <a:avLst/>
          </a:prstGeom>
          <a:solidFill>
            <a:srgbClr val="008000"/>
          </a:solidFill>
        </p:spPr>
        <p:txBody>
          <a:bodyPr wrap="none" rtlCol="0">
            <a:spAutoFit/>
          </a:bodyPr>
          <a:lstStyle/>
          <a:p>
            <a:pPr algn="r"/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(pomocné slovíčko </a:t>
            </a:r>
          </a:p>
          <a:p>
            <a:pPr algn="r"/>
            <a:r>
              <a:rPr lang="cs-CZ" sz="14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PRO</a:t>
            </a:r>
            <a:r>
              <a:rPr lang="cs-CZ" sz="1400" b="1" dirty="0" smtClean="0">
                <a:solidFill>
                  <a:srgbClr val="FFC000"/>
                </a:solidFill>
                <a:latin typeface="Arial Black" pitchFamily="34" charset="0"/>
              </a:rPr>
              <a:t> koho, co)</a:t>
            </a:r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8" grpId="0" animBg="1"/>
      <p:bldP spid="4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7" grpId="0" animBg="1"/>
      <p:bldP spid="17" grpId="0" animBg="1"/>
      <p:bldP spid="3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Jak na to, když je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to pokaždé jiné?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6" name="Nadpis 6"/>
          <p:cNvSpPr txBox="1">
            <a:spLocks/>
          </p:cNvSpPr>
          <p:nvPr/>
        </p:nvSpPr>
        <p:spPr>
          <a:xfrm>
            <a:off x="503808" y="2195661"/>
            <a:ext cx="9361040" cy="3024336"/>
          </a:xfrm>
          <a:prstGeom prst="rect">
            <a:avLst/>
          </a:prstGeo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 fontScale="90000"/>
          </a:bodyPr>
          <a:lstStyle/>
          <a:p>
            <a:pPr marL="0" marR="0" lvl="0" indent="0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Naučíme se skloňování několika podstatných jmen     a podle nich budeme skloňovat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i všechna ostatní podstatná jména.</a:t>
            </a:r>
          </a:p>
          <a:p>
            <a:pPr marL="0" marR="0" lvl="0" indent="0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Těmto našim pomocným podstatným jménům říkáme</a:t>
            </a:r>
          </a:p>
          <a:p>
            <a:pPr marL="0" marR="0" lvl="0" indent="0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900" b="1" i="0" u="none" strike="noStrike" kern="1200" cap="none" spc="0" normalizeH="0" noProof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JMEN.</a:t>
            </a:r>
          </a:p>
          <a:p>
            <a:pPr marL="0" marR="0" lvl="0" indent="0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6300117"/>
            <a:ext cx="9361040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Pro každý rod máme 4 vzory.</a:t>
            </a:r>
            <a:endParaRPr lang="cs-CZ" sz="36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8" name="Obrázek 7" descr="mudrlan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219997"/>
            <a:ext cx="1656184" cy="21272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472360" y="1331565"/>
            <a:ext cx="4091376" cy="1008225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POZORNĚ</a:t>
            </a:r>
          </a:p>
          <a:p>
            <a:pPr algn="r"/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si je prohlédněte!</a:t>
            </a:r>
            <a:endParaRPr lang="cs-CZ" sz="32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000"/>
                            </p:stCondLst>
                            <p:childTnLst>
                              <p:par>
                                <p:cTn id="4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000"/>
                            </p:stCondLst>
                            <p:childTnLst>
                              <p:par>
                                <p:cTn id="6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8000"/>
                            </p:stCondLst>
                            <p:childTnLst>
                              <p:par>
                                <p:cTn id="7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4" name="Nadpis 6"/>
          <p:cNvSpPr txBox="1"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Který vzor schází?</a:t>
            </a:r>
            <a:endParaRPr kumimoji="0" lang="cs-CZ" sz="6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6000"/>
                            </p:stCondLst>
                            <p:childTnLst>
                              <p:par>
                                <p:cTn id="7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8000"/>
                            </p:stCondLst>
                            <p:childTnLst>
                              <p:par>
                                <p:cTn id="8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5" grpId="0" animBg="1"/>
      <p:bldP spid="26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4" name="Nadpis 6"/>
          <p:cNvSpPr txBox="1"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Který vzor schází?</a:t>
            </a:r>
            <a:endParaRPr kumimoji="0" lang="cs-CZ" sz="6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5816" y="4715941"/>
            <a:ext cx="1728192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40312" y="6588149"/>
            <a:ext cx="1728192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6000"/>
                            </p:stCondLst>
                            <p:childTnLst>
                              <p:par>
                                <p:cTn id="7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8000"/>
                            </p:stCondLst>
                            <p:childTnLst>
                              <p:par>
                                <p:cTn id="8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5" grpId="0" animBg="1"/>
      <p:bldP spid="26" grpId="0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92640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4" name="Nadpis 6"/>
          <p:cNvSpPr txBox="1"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Který vzor schází?</a:t>
            </a:r>
            <a:endParaRPr kumimoji="0" lang="cs-CZ" sz="6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992640" y="2627709"/>
            <a:ext cx="1512168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992640" y="4715941"/>
            <a:ext cx="1512168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6000"/>
                            </p:stCondLst>
                            <p:childTnLst>
                              <p:par>
                                <p:cTn id="7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8000"/>
                            </p:stCondLst>
                            <p:childTnLst>
                              <p:par>
                                <p:cTn id="8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5" grpId="0" animBg="1"/>
      <p:bldP spid="26" grpId="0" animBg="1"/>
      <p:bldP spid="2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92640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4" name="Nadpis 6"/>
          <p:cNvSpPr txBox="1"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Který vzor schází?</a:t>
            </a:r>
            <a:endParaRPr kumimoji="0" lang="cs-CZ" sz="6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992640" y="2627709"/>
            <a:ext cx="1512168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2627709"/>
            <a:ext cx="1296144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rgbClr val="663300"/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8000"/>
                            </p:stCondLst>
                            <p:childTnLst>
                              <p:par>
                                <p:cTn id="5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000"/>
                            </p:stCondLst>
                            <p:childTnLst>
                              <p:par>
                                <p:cTn id="8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"/>
                            </p:stCondLst>
                            <p:childTnLst>
                              <p:par>
                                <p:cTn id="8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8000"/>
                            </p:stCondLst>
                            <p:childTnLst>
                              <p:par>
                                <p:cTn id="9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5" grpId="0" animBg="1"/>
      <p:bldP spid="26" grpId="0" animBg="1"/>
      <p:bldP spid="27" grpId="0" animBg="1"/>
      <p:bldP spid="22" grpId="0" animBg="1"/>
      <p:bldP spid="23" grpId="0" animBg="1"/>
      <p:bldP spid="2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Zdroje:</a:t>
            </a:r>
            <a:br>
              <a:rPr lang="cs-CZ" sz="2400" dirty="0" smtClean="0"/>
            </a:br>
            <a:r>
              <a:rPr lang="cs-CZ" sz="2000" dirty="0" smtClean="0"/>
              <a:t>učebnice:</a:t>
            </a:r>
            <a:br>
              <a:rPr lang="cs-CZ" sz="2000" dirty="0" smtClean="0"/>
            </a:br>
            <a:r>
              <a:rPr lang="en-US" sz="1800" dirty="0" err="1" smtClean="0"/>
              <a:t>Český</a:t>
            </a:r>
            <a:r>
              <a:rPr lang="en-US" sz="1800" dirty="0" smtClean="0"/>
              <a:t> </a:t>
            </a:r>
            <a:r>
              <a:rPr lang="en-US" sz="1800" dirty="0" err="1" smtClean="0"/>
              <a:t>jazyk</a:t>
            </a:r>
            <a:r>
              <a:rPr lang="en-US" sz="1800" dirty="0" smtClean="0"/>
              <a:t> pro </a:t>
            </a:r>
            <a:r>
              <a:rPr lang="en-US" sz="1800" dirty="0" err="1" smtClean="0"/>
              <a:t>třetí</a:t>
            </a:r>
            <a:r>
              <a:rPr lang="en-US" sz="1800" dirty="0" smtClean="0"/>
              <a:t> </a:t>
            </a:r>
            <a:r>
              <a:rPr lang="en-US" sz="1800" dirty="0" err="1" smtClean="0"/>
              <a:t>ročník</a:t>
            </a:r>
            <a:r>
              <a:rPr lang="en-US" sz="1800" dirty="0" smtClean="0"/>
              <a:t>, </a:t>
            </a:r>
            <a:r>
              <a:rPr lang="en-US" sz="1800" dirty="0" err="1" smtClean="0"/>
              <a:t>PhDr</a:t>
            </a:r>
            <a:r>
              <a:rPr lang="en-US" sz="1800" dirty="0" smtClean="0"/>
              <a:t>. </a:t>
            </a:r>
            <a:r>
              <a:rPr lang="en-US" sz="1800" dirty="0" err="1" smtClean="0"/>
              <a:t>Ladislav</a:t>
            </a:r>
            <a:r>
              <a:rPr lang="en-US" sz="1800" dirty="0" smtClean="0"/>
              <a:t> </a:t>
            </a:r>
            <a:r>
              <a:rPr lang="en-US" sz="1800" dirty="0" err="1" smtClean="0"/>
              <a:t>Dvorský</a:t>
            </a:r>
            <a:r>
              <a:rPr lang="en-US" sz="1800" dirty="0" smtClean="0"/>
              <a:t>, </a:t>
            </a:r>
            <a:r>
              <a:rPr lang="en-US" sz="1800" dirty="0" err="1" smtClean="0"/>
              <a:t>Ilustrace:Kateřina</a:t>
            </a:r>
            <a:r>
              <a:rPr lang="en-US" sz="1800" dirty="0" smtClean="0"/>
              <a:t> </a:t>
            </a:r>
            <a:r>
              <a:rPr lang="en-US" sz="1800" dirty="0" err="1" smtClean="0"/>
              <a:t>Lovis</a:t>
            </a:r>
            <a:r>
              <a:rPr lang="en-US" sz="1800" dirty="0" smtClean="0"/>
              <a:t>, </a:t>
            </a:r>
            <a:r>
              <a:rPr lang="en-US" sz="1800" dirty="0" err="1" smtClean="0"/>
              <a:t>naklad</a:t>
            </a:r>
            <a:r>
              <a:rPr lang="en-US" sz="1800" dirty="0" smtClean="0"/>
              <a:t>. Alter, 2001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en-US" sz="1800" dirty="0" smtClean="0"/>
              <a:t>MÜHLHAUSEROVÁ a </a:t>
            </a:r>
            <a:r>
              <a:rPr lang="en-US" sz="1800" dirty="0" err="1" smtClean="0"/>
              <a:t>kol</a:t>
            </a:r>
            <a:r>
              <a:rPr lang="en-US" sz="1800" dirty="0" smtClean="0"/>
              <a:t>. </a:t>
            </a:r>
            <a:r>
              <a:rPr lang="en-US" sz="1800" i="1" dirty="0" err="1" smtClean="0"/>
              <a:t>Český</a:t>
            </a:r>
            <a:r>
              <a:rPr lang="en-US" sz="1800" i="1" dirty="0" smtClean="0"/>
              <a:t> </a:t>
            </a:r>
            <a:r>
              <a:rPr lang="en-US" sz="1800" i="1" dirty="0" err="1" smtClean="0"/>
              <a:t>jazyk</a:t>
            </a:r>
            <a:r>
              <a:rPr lang="en-US" sz="1800" i="1" dirty="0" smtClean="0"/>
              <a:t> 3 - </a:t>
            </a:r>
            <a:r>
              <a:rPr lang="en-US" sz="1800" i="1" dirty="0" err="1" smtClean="0"/>
              <a:t>učebnice</a:t>
            </a:r>
            <a:r>
              <a:rPr lang="en-US" sz="1800" i="1" dirty="0" smtClean="0"/>
              <a:t> pro 3. </a:t>
            </a:r>
            <a:r>
              <a:rPr lang="en-US" sz="1800" i="1" dirty="0" err="1" smtClean="0"/>
              <a:t>ročník</a:t>
            </a:r>
            <a:r>
              <a:rPr lang="en-US" sz="1800" dirty="0" smtClean="0"/>
              <a:t>. Brno: </a:t>
            </a:r>
            <a:r>
              <a:rPr lang="en-US" sz="1800" dirty="0" err="1" smtClean="0"/>
              <a:t>Nová</a:t>
            </a:r>
            <a:r>
              <a:rPr lang="en-US" sz="1800" dirty="0" smtClean="0"/>
              <a:t> </a:t>
            </a:r>
            <a:r>
              <a:rPr lang="en-US" sz="1800" dirty="0" err="1" smtClean="0"/>
              <a:t>škola</a:t>
            </a:r>
            <a:r>
              <a:rPr lang="en-US" sz="1800" dirty="0" smtClean="0"/>
              <a:t>, 2003, ISBN 80-7289-088-3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obrázky: </a:t>
            </a:r>
            <a:r>
              <a:rPr lang="cs-CZ" sz="1800" dirty="0" smtClean="0">
                <a:hlinkClick r:id="rId2"/>
              </a:rPr>
              <a:t>www.office.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1039</TotalTime>
  <Words>741</Words>
  <Application>Microsoft Office PowerPoint</Application>
  <PresentationFormat>Vlastní</PresentationFormat>
  <Paragraphs>236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Co už umíme…</vt:lpstr>
      <vt:lpstr>Na podstatná jména  si můžeme ukázat ukazovacími zájmeny</vt:lpstr>
      <vt:lpstr>Prezentace aplikace PowerPoint</vt:lpstr>
      <vt:lpstr>Tvary podstatných jmen  se mění podle PÁDŮ.</vt:lpstr>
      <vt:lpstr>Při určování pádů si  pomáháme  pádovými otázkami:</vt:lpstr>
      <vt:lpstr>Určete pád:</vt:lpstr>
      <vt:lpstr>Jak vypadá skloňování podstatného jména STROMY?</vt:lpstr>
      <vt:lpstr>Prezentace aplikace PowerPoint</vt:lpstr>
      <vt:lpstr>VZORY podstatných jmen</vt:lpstr>
      <vt:lpstr>Který vzor schází?</vt:lpstr>
      <vt:lpstr>Který vzor schází?</vt:lpstr>
      <vt:lpstr>Který vzor schází?</vt:lpstr>
      <vt:lpstr>Který vzor schází?</vt:lpstr>
      <vt:lpstr>Zdroje: učebnice: Český jazyk pro třetí ročník, PhDr. Ladislav Dvorský, Ilustrace:Kateřina Lovis, naklad. Alter, 2001  MÜHLHAUSEROVÁ a kol. Český jazyk 3 - učebnice pro 3. ročník. Brno: Nová škola, 2003, ISBN 80-7289-088-3   obrázky: www.office.microsoft.com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PJ - vzory</dc:title>
  <dc:subject>Český jazyk 4</dc:subject>
  <dc:creator>Mgr. Jana Kneřová</dc:creator>
  <cp:lastModifiedBy>Judita Strnádková</cp:lastModifiedBy>
  <cp:revision>137</cp:revision>
  <cp:lastPrinted>1601-01-01T00:00:00Z</cp:lastPrinted>
  <dcterms:created xsi:type="dcterms:W3CDTF">2011-08-21T18:05:50Z</dcterms:created>
  <dcterms:modified xsi:type="dcterms:W3CDTF">2013-04-19T12:21:40Z</dcterms:modified>
  <cp:category>PJ - skloňování</cp:category>
</cp:coreProperties>
</file>