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63300"/>
    <a:srgbClr val="0066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11" Type="http://schemas.openxmlformats.org/officeDocument/2006/relationships/slide" Target="slide5.xml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image" Target="../media/image11.wmf"/><Relationship Id="rId4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102443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VY_32_INOVACE_03_ČJ_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jména_město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město.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pojmu město, hlavní město.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20849650">
            <a:off x="-3943" y="620572"/>
            <a:ext cx="8934945" cy="5880042"/>
          </a:xfrm>
          <a:prstGeom prst="triangle">
            <a:avLst/>
          </a:prstGeom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3509294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město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C:\Documents and Settings\Alena T\Local Settings\Temporary Internet Files\Content.IE5\LV7IRU1Y\MP9003996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4715941"/>
            <a:ext cx="2880320" cy="230425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r>
              <a:rPr lang="cs-CZ" sz="196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město</a:t>
            </a:r>
          </a:p>
        </p:txBody>
      </p:sp>
      <p:pic>
        <p:nvPicPr>
          <p:cNvPr id="1027" name="Picture 3" descr="C:\Documents and Settings\Alena T\Local Settings\Temporary Internet Files\Content.IE5\Y7RZOU83\MP9004013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472" y="1835621"/>
            <a:ext cx="2808312" cy="2808312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vzor město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979637"/>
            <a:ext cx="9299341" cy="481510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C000"/>
                </a:solidFill>
              </a:rPr>
              <a:t>Podle vzoru MĚSTO se skloňují </a:t>
            </a:r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rodu středního zakončená v 1. p. č. </a:t>
            </a:r>
            <a:r>
              <a:rPr lang="cs-CZ" sz="66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 samohláskou –o</a:t>
            </a:r>
            <a:r>
              <a:rPr lang="cs-CZ" sz="6600" b="1" dirty="0" smtClean="0">
                <a:solidFill>
                  <a:srgbClr val="FFC000"/>
                </a:solidFill>
              </a:rPr>
              <a:t>.</a:t>
            </a:r>
            <a:endParaRPr lang="cs-CZ" sz="66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o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lýtko. </a:t>
            </a:r>
            <a:endParaRPr lang="cs-CZ" sz="24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u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o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o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59228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ě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(u)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město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em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856736" y="1763613"/>
            <a:ext cx="103105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lýtko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856736" y="2339677"/>
            <a:ext cx="101502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856736" y="2843733"/>
            <a:ext cx="103105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lýtku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856736" y="3347789"/>
            <a:ext cx="103105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lýtko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784728" y="3923853"/>
            <a:ext cx="115212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lýtko!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640712" y="4931965"/>
            <a:ext cx="129614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lýtkem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8344" y="507598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3582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Koncovky jsou stejné, pozor musíme dávat pouze v 6. pádě.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712720" y="4571925"/>
            <a:ext cx="122193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lýtku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35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město, 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76016" y="6444133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8280672" y="2123653"/>
            <a:ext cx="1266566" cy="2452049"/>
            <a:chOff x="8280672" y="2123653"/>
            <a:chExt cx="1266566" cy="2452049"/>
          </a:xfrm>
        </p:grpSpPr>
        <p:sp>
          <p:nvSpPr>
            <p:cNvPr id="12" name="TextovéPole 11"/>
            <p:cNvSpPr txBox="1"/>
            <p:nvPr/>
          </p:nvSpPr>
          <p:spPr>
            <a:xfrm>
              <a:off x="8352680" y="4139877"/>
              <a:ext cx="1194558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kuchař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3" name="Picture 5" descr="C:\Documents and Settings\Alena T\Local Settings\Temporary Internet Files\Content.IE5\VGA6LEDH\MC900231125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80672" y="2123653"/>
              <a:ext cx="1240171" cy="19461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Skupina 26"/>
          <p:cNvGrpSpPr/>
          <p:nvPr/>
        </p:nvGrpSpPr>
        <p:grpSpPr>
          <a:xfrm>
            <a:off x="4176216" y="4427909"/>
            <a:ext cx="1684784" cy="1731969"/>
            <a:chOff x="4176216" y="4427909"/>
            <a:chExt cx="1684784" cy="1731969"/>
          </a:xfrm>
        </p:grpSpPr>
        <p:sp>
          <p:nvSpPr>
            <p:cNvPr id="11" name="TextovéPole 10"/>
            <p:cNvSpPr txBox="1"/>
            <p:nvPr/>
          </p:nvSpPr>
          <p:spPr>
            <a:xfrm>
              <a:off x="4176216" y="5724053"/>
              <a:ext cx="1309589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Terezka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040" name="Picture 16" descr="C:\Documents and Settings\Alena T\Local Settings\Temporary Internet Files\Content.IE5\Y7RZOU83\MP900262892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176216" y="4427909"/>
              <a:ext cx="1684784" cy="112880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2" name="Skupina 21"/>
          <p:cNvGrpSpPr/>
          <p:nvPr/>
        </p:nvGrpSpPr>
        <p:grpSpPr>
          <a:xfrm>
            <a:off x="791840" y="4715941"/>
            <a:ext cx="1364476" cy="2164017"/>
            <a:chOff x="791840" y="4715941"/>
            <a:chExt cx="1364476" cy="2164017"/>
          </a:xfrm>
        </p:grpSpPr>
        <p:sp>
          <p:nvSpPr>
            <p:cNvPr id="10" name="TextovéPole 9"/>
            <p:cNvSpPr txBox="1"/>
            <p:nvPr/>
          </p:nvSpPr>
          <p:spPr>
            <a:xfrm>
              <a:off x="791840" y="6444133"/>
              <a:ext cx="1364476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kružítko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2050" name="Picture 2" descr="C:\Documents and Settings\Alena T\Local Settings\Temporary Internet Files\Content.IE5\Y7RZOU83\MC900234099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935856" y="4715941"/>
              <a:ext cx="732649" cy="162559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8" name="Skupina 27"/>
          <p:cNvGrpSpPr/>
          <p:nvPr/>
        </p:nvGrpSpPr>
        <p:grpSpPr>
          <a:xfrm>
            <a:off x="6696496" y="4427909"/>
            <a:ext cx="1609591" cy="1875985"/>
            <a:chOff x="6696496" y="4427909"/>
            <a:chExt cx="1609591" cy="1875985"/>
          </a:xfrm>
        </p:grpSpPr>
        <p:pic>
          <p:nvPicPr>
            <p:cNvPr id="2051" name="Picture 3" descr="C:\Documents and Settings\Alena T\Local Settings\Temporary Internet Files\Content.IE5\HDCMJNQ0\MM900395710[1].gif"/>
            <p:cNvPicPr>
              <a:picLocks noChangeAspect="1" noChangeArrowheads="1" noCrop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flipH="1">
              <a:off x="6696496" y="4427909"/>
              <a:ext cx="1609591" cy="1368152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9" name="TextovéPole 28"/>
            <p:cNvSpPr txBox="1"/>
            <p:nvPr/>
          </p:nvSpPr>
          <p:spPr>
            <a:xfrm>
              <a:off x="7488584" y="5868069"/>
              <a:ext cx="816249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kolo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75816" y="2195661"/>
            <a:ext cx="2213509" cy="1788059"/>
            <a:chOff x="575816" y="2195661"/>
            <a:chExt cx="2213509" cy="1788059"/>
          </a:xfrm>
        </p:grpSpPr>
        <p:pic>
          <p:nvPicPr>
            <p:cNvPr id="2052" name="Picture 4" descr="C:\Documents and Settings\Alena T\Local Settings\Temporary Internet Files\Content.IE5\HDCMJNQ0\MC900331576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75816" y="2195661"/>
              <a:ext cx="1555687" cy="178805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0" name="TextovéPole 29"/>
            <p:cNvSpPr txBox="1"/>
            <p:nvPr/>
          </p:nvSpPr>
          <p:spPr>
            <a:xfrm>
              <a:off x="1799952" y="3059757"/>
              <a:ext cx="98937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koště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6408464" y="1763613"/>
            <a:ext cx="1152847" cy="2236025"/>
            <a:chOff x="6408464" y="1763613"/>
            <a:chExt cx="1152847" cy="2236025"/>
          </a:xfrm>
        </p:grpSpPr>
        <p:pic>
          <p:nvPicPr>
            <p:cNvPr id="2054" name="Picture 6" descr="C:\Documents and Settings\Alena T\Local Settings\Temporary Internet Files\Content.IE5\Y7RZOU83\MP900178534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408464" y="1763613"/>
              <a:ext cx="1152847" cy="1737960"/>
            </a:xfrm>
            <a:prstGeom prst="rect">
              <a:avLst/>
            </a:prstGeom>
            <a:ln>
              <a:solidFill>
                <a:schemeClr val="bg1">
                  <a:lumMod val="6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3" name="TextovéPole 32"/>
            <p:cNvSpPr txBox="1"/>
            <p:nvPr/>
          </p:nvSpPr>
          <p:spPr>
            <a:xfrm>
              <a:off x="6408464" y="3563813"/>
              <a:ext cx="963725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labuť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304008" y="3779837"/>
            <a:ext cx="1440160" cy="1947993"/>
            <a:chOff x="2304008" y="3779837"/>
            <a:chExt cx="1440160" cy="1947993"/>
          </a:xfrm>
        </p:grpSpPr>
        <p:pic>
          <p:nvPicPr>
            <p:cNvPr id="2055" name="Picture 7" descr="C:\Documents and Settings\Alena T\Local Settings\Temporary Internet Files\Content.IE5\VGA6LEDH\MC900336249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376016" y="3779837"/>
              <a:ext cx="1368152" cy="132539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5" name="TextovéPole 34"/>
            <p:cNvSpPr txBox="1"/>
            <p:nvPr/>
          </p:nvSpPr>
          <p:spPr>
            <a:xfrm>
              <a:off x="2304008" y="5292005"/>
              <a:ext cx="1348446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medvěd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104208" y="2051645"/>
            <a:ext cx="1550424" cy="1659961"/>
            <a:chOff x="4104208" y="2051645"/>
            <a:chExt cx="1550424" cy="1659961"/>
          </a:xfrm>
        </p:grpSpPr>
        <p:pic>
          <p:nvPicPr>
            <p:cNvPr id="2056" name="Picture 8" descr="C:\Documents and Settings\Alena T\Local Settings\Temporary Internet Files\Content.IE5\LV7IRU1Y\MC900287335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4104208" y="2051645"/>
              <a:ext cx="1406301" cy="12269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7" name="TextovéPole 36"/>
            <p:cNvSpPr txBox="1"/>
            <p:nvPr/>
          </p:nvSpPr>
          <p:spPr>
            <a:xfrm>
              <a:off x="4104208" y="3275781"/>
              <a:ext cx="1550424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počítadlo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sp>
        <p:nvSpPr>
          <p:cNvPr id="38" name="Výbuch 1 37">
            <a:hlinkClick r:id="rId11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měst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lýtka (mn. č.). </a:t>
            </a:r>
            <a:endParaRPr lang="cs-CZ" sz="24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ům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304256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ech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město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352680" y="4571925"/>
            <a:ext cx="158197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lýtkách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měst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y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856736" y="1763613"/>
            <a:ext cx="101502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856736" y="2339677"/>
            <a:ext cx="101502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lýtek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640712" y="2843733"/>
            <a:ext cx="130516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lýtkům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856736" y="3347789"/>
            <a:ext cx="101502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784728" y="3923853"/>
            <a:ext cx="115212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lýtka!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640712" y="4931965"/>
            <a:ext cx="129614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</a:rPr>
              <a:t>lýtky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8344" y="507598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55027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Koncovky jsou stejné, liší se pouze v 6. pádě.</a:t>
            </a:r>
            <a:endParaRPr lang="cs-CZ" sz="2400" b="1" dirty="0" smtClean="0">
              <a:solidFill>
                <a:srgbClr val="FFC000"/>
              </a:solidFill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35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město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791840" y="2666808"/>
            <a:ext cx="1521902" cy="3781102"/>
            <a:chOff x="791840" y="2666808"/>
            <a:chExt cx="1521902" cy="3781102"/>
          </a:xfrm>
        </p:grpSpPr>
        <p:sp>
          <p:nvSpPr>
            <p:cNvPr id="10" name="TextovéPole 9"/>
            <p:cNvSpPr txBox="1"/>
            <p:nvPr/>
          </p:nvSpPr>
          <p:spPr>
            <a:xfrm>
              <a:off x="791840" y="6012085"/>
              <a:ext cx="1364476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kružítko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2050" name="Picture 2" descr="C:\Documents and Settings\Alena T\Local Settings\Temporary Internet Files\Content.IE5\Y7RZOU83\MC900234099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35856" y="2666808"/>
              <a:ext cx="1377886" cy="305724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560592" y="3419797"/>
            <a:ext cx="2278842" cy="2524057"/>
            <a:chOff x="7560592" y="3419797"/>
            <a:chExt cx="2278842" cy="2524057"/>
          </a:xfrm>
        </p:grpSpPr>
        <p:pic>
          <p:nvPicPr>
            <p:cNvPr id="2051" name="Picture 3" descr="C:\Documents and Settings\Alena T\Local Settings\Temporary Internet Files\Content.IE5\HDCMJNQ0\MM900395710[1]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7560592" y="3419797"/>
              <a:ext cx="2278842" cy="1937015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9" name="TextovéPole 28"/>
            <p:cNvSpPr txBox="1"/>
            <p:nvPr/>
          </p:nvSpPr>
          <p:spPr>
            <a:xfrm>
              <a:off x="9000752" y="5508029"/>
              <a:ext cx="816249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kolo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384128" y="2051645"/>
            <a:ext cx="3744416" cy="3676185"/>
            <a:chOff x="3384128" y="2051645"/>
            <a:chExt cx="3744416" cy="3676185"/>
          </a:xfrm>
        </p:grpSpPr>
        <p:pic>
          <p:nvPicPr>
            <p:cNvPr id="2056" name="Picture 8" descr="C:\Documents and Settings\Alena T\Local Settings\Temporary Internet Files\Content.IE5\LV7IRU1Y\MC900287335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384128" y="2051645"/>
              <a:ext cx="3744416" cy="326677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7" name="TextovéPole 36"/>
            <p:cNvSpPr txBox="1"/>
            <p:nvPr/>
          </p:nvSpPr>
          <p:spPr>
            <a:xfrm>
              <a:off x="3528144" y="5292005"/>
              <a:ext cx="1550424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počítadlo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sp>
        <p:nvSpPr>
          <p:cNvPr id="38" name="Výbuch 1 37">
            <a:hlinkClick r:id="rId6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123653"/>
            <a:ext cx="8280920" cy="1466171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Podle vzoru město se skloňují              podstatná jména rodu středního zakončená v 1. p. č. </a:t>
            </a:r>
            <a:r>
              <a:rPr lang="cs-CZ" sz="3200" b="1" dirty="0" err="1" smtClean="0">
                <a:solidFill>
                  <a:srgbClr val="FFC000"/>
                </a:solidFill>
              </a:rPr>
              <a:t>j</a:t>
            </a:r>
            <a:r>
              <a:rPr lang="cs-CZ" sz="3200" b="1" dirty="0" smtClean="0">
                <a:solidFill>
                  <a:srgbClr val="FFC000"/>
                </a:solidFill>
              </a:rPr>
              <a:t>. samohláskou 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</a:rPr>
              <a:t>–o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11920" y="5508029"/>
            <a:ext cx="8280920" cy="1695336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Některá slova mohou mít v 6. p. č. </a:t>
            </a:r>
            <a:r>
              <a:rPr lang="cs-CZ" sz="2800" b="1" dirty="0" err="1" smtClean="0">
                <a:solidFill>
                  <a:srgbClr val="FFC000"/>
                </a:solidFill>
              </a:rPr>
              <a:t>j</a:t>
            </a:r>
            <a:r>
              <a:rPr lang="cs-CZ" sz="2800" b="1" dirty="0" smtClean="0">
                <a:solidFill>
                  <a:srgbClr val="FFC000"/>
                </a:solidFill>
              </a:rPr>
              <a:t>. dvě koncovky, např. (v) mléku, mléce, (o) autu, autě.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Některá slova končí v 6. p. mn. č. na –</a:t>
            </a:r>
            <a:r>
              <a:rPr lang="cs-CZ" sz="2800" b="1" dirty="0" err="1" smtClean="0">
                <a:solidFill>
                  <a:srgbClr val="FFC000"/>
                </a:solidFill>
              </a:rPr>
              <a:t>ách</a:t>
            </a:r>
            <a:r>
              <a:rPr lang="cs-CZ" sz="2800" b="1" dirty="0" smtClean="0">
                <a:solidFill>
                  <a:srgbClr val="FFC000"/>
                </a:solidFill>
              </a:rPr>
              <a:t>                            i –</a:t>
            </a:r>
            <a:r>
              <a:rPr lang="cs-CZ" sz="2800" b="1" dirty="0" err="1" smtClean="0">
                <a:solidFill>
                  <a:srgbClr val="FFC000"/>
                </a:solidFill>
              </a:rPr>
              <a:t>ích</a:t>
            </a:r>
            <a:r>
              <a:rPr lang="cs-CZ" sz="2800" b="1" dirty="0" smtClean="0">
                <a:solidFill>
                  <a:srgbClr val="FFC000"/>
                </a:solidFill>
              </a:rPr>
              <a:t>, např. na kolečkách i na kolečcích.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1840" y="3995861"/>
            <a:ext cx="8280920" cy="1008225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Vzor město je vzor tvrdý.</a:t>
            </a:r>
          </a:p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</a:rPr>
              <a:t>V 7. p. č. mn. má koncovku tvrdé –</a:t>
            </a:r>
            <a:r>
              <a:rPr lang="cs-CZ" sz="3200" b="1" dirty="0" err="1" smtClean="0">
                <a:solidFill>
                  <a:schemeClr val="bg1">
                    <a:lumMod val="85000"/>
                  </a:schemeClr>
                </a:solidFill>
              </a:rPr>
              <a:t>y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13" name="Picture 3" descr="C:\Documents and Settings\Alena T\Local Settings\Temporary Internet Files\Content.IE5\Y7RZOU83\MP9004013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8584" y="395461"/>
            <a:ext cx="2232248" cy="223224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4" name="Picture 2" descr="C:\Documents and Settings\Alena T\Local Settings\Temporary Internet Files\Content.IE5\IBIYOWO6\MP9004279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768" y="5508029"/>
            <a:ext cx="1152128" cy="17197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Obrázek 15" descr="MC90018343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992640" y="3419797"/>
            <a:ext cx="1896645" cy="1894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7829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Ke 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  <a:p>
                      <a:r>
                        <a:rPr lang="cs-CZ" dirty="0" smtClean="0"/>
                        <a:t>Kdo,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pero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peru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pera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pery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okno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oknu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okna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okny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stádo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stádu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stáda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stády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palivo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palivu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paliva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palivy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slovo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slovu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slova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slovy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letadlo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letadlu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letadla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letadly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339677"/>
            <a:ext cx="2448272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88584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12320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736056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8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Víte, co je…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77931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Město je větší než vesnice, má alespoň 3000 obyvatel a svůj způsob života. V ČR je nyní 592 měst.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808" y="4643933"/>
            <a:ext cx="2808312" cy="435825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 hlavní město?...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800" y="5147989"/>
            <a:ext cx="2448272" cy="865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Je symbolem určitého                   území, státu. Hlavním městem ČR je Praha.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098" name="Picture 2" descr="C:\Documents and Settings\Alena T\Local Settings\Temporary Internet Files\Content.IE5\IBIYOWO6\MP9004278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699717"/>
            <a:ext cx="2808312" cy="187147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7272560" y="6588149"/>
            <a:ext cx="2448272" cy="607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C000"/>
                </a:solidFill>
              </a:rPr>
              <a:t>Ne, </a:t>
            </a:r>
            <a:r>
              <a:rPr lang="cs-CZ" dirty="0" err="1" smtClean="0">
                <a:solidFill>
                  <a:srgbClr val="FFC000"/>
                </a:solidFill>
              </a:rPr>
              <a:t>Plavy</a:t>
            </a:r>
            <a:r>
              <a:rPr lang="cs-CZ" dirty="0" smtClean="0">
                <a:solidFill>
                  <a:srgbClr val="FFC000"/>
                </a:solidFill>
              </a:rPr>
              <a:t> patří mezi obce.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60192" y="2699717"/>
            <a:ext cx="2520280" cy="779316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 největší město</a:t>
            </a:r>
          </a:p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na světě?...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099" name="Picture 3" descr="C:\Documents and Settings\Alena T\Local Settings\Temporary Internet Files\Content.IE5\LV7IRU1Y\MP9003996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8494" y="2699717"/>
            <a:ext cx="2880320" cy="230425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3888184" y="3563813"/>
            <a:ext cx="2448272" cy="1380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C000"/>
                </a:solidFill>
              </a:rPr>
              <a:t>Tokyo</a:t>
            </a:r>
            <a:r>
              <a:rPr lang="cs-CZ" dirty="0" smtClean="0">
                <a:solidFill>
                  <a:srgbClr val="FFC000"/>
                </a:solidFill>
              </a:rPr>
              <a:t> v Japonsku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FFC000"/>
                </a:solidFill>
              </a:rPr>
              <a:t>Má přes 32 miliónů obyvatel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(Praha 1,3 miliónu).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4088" y="5796061"/>
            <a:ext cx="1944216" cy="951030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- město v ČR</a:t>
            </a:r>
          </a:p>
          <a:p>
            <a:r>
              <a:rPr lang="cs-CZ" sz="2000" b="1" dirty="0" smtClean="0">
                <a:solidFill>
                  <a:srgbClr val="FFC000"/>
                </a:solidFill>
              </a:rPr>
              <a:t>  s nejkratším</a:t>
            </a:r>
          </a:p>
          <a:p>
            <a:r>
              <a:rPr lang="cs-CZ" sz="2000" b="1" dirty="0" smtClean="0">
                <a:solidFill>
                  <a:srgbClr val="FFC000"/>
                </a:solidFill>
              </a:rPr>
              <a:t>  názvem?...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84128" y="5796061"/>
            <a:ext cx="3384376" cy="1380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                            Aš 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                           (okres Cheb)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err="1" smtClean="0">
                <a:solidFill>
                  <a:srgbClr val="FFC000"/>
                </a:solidFill>
              </a:rPr>
              <a:t>Eš</a:t>
            </a:r>
            <a:r>
              <a:rPr lang="cs-CZ" dirty="0" smtClean="0">
                <a:solidFill>
                  <a:srgbClr val="FFC000"/>
                </a:solidFill>
              </a:rPr>
              <a:t>  (okres Pelhřimov)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00552" y="5580037"/>
            <a:ext cx="2448272" cy="779316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Je naše škola také ve městě?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8" y="6300117"/>
            <a:ext cx="2160240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město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7" grpId="0"/>
      <p:bldP spid="8" grpId="0" animBg="1"/>
      <p:bldP spid="10" grpId="0"/>
      <p:bldP spid="11" grpId="0" animBg="1"/>
      <p:bldP spid="12" grpId="0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>Zdroje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>:</a:t>
            </a:r>
            <a:b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8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obrázky: </a:t>
            </a:r>
            <a:r>
              <a:rPr lang="cs-CZ" sz="1800" dirty="0" smtClean="0">
                <a:hlinkClick r:id="rId2"/>
              </a:rPr>
              <a:t>www.office.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1368</TotalTime>
  <Words>867</Words>
  <Application>Microsoft Office PowerPoint</Application>
  <PresentationFormat>Vlastní</PresentationFormat>
  <Paragraphs>187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město, a vyskloňujte je společně              v jednotném čísle.</vt:lpstr>
      <vt:lpstr>Množné číslo</vt:lpstr>
      <vt:lpstr>Vyskloňujte společně podstatná jména  podle vzoru město v množném čísle.</vt:lpstr>
      <vt:lpstr>SHRNUTÍ:</vt:lpstr>
      <vt:lpstr>Snímek 10</vt:lpstr>
      <vt:lpstr>Víte, co je…</vt:lpstr>
      <vt:lpstr>Zdroje:  učebnice: ČECHURA, Rudolf. Český jazyk 4. Praha: Alter, 1996, ISBN 80-85775-47-6.   obrázky: www.office.microsoft.com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město</dc:title>
  <dc:subject>Český jazyk 4</dc:subject>
  <dc:creator>Mgr. Jana Kneřová</dc:creator>
  <cp:lastModifiedBy>Alena T.</cp:lastModifiedBy>
  <cp:revision>176</cp:revision>
  <cp:lastPrinted>1601-01-01T00:00:00Z</cp:lastPrinted>
  <dcterms:created xsi:type="dcterms:W3CDTF">2011-08-21T18:05:50Z</dcterms:created>
  <dcterms:modified xsi:type="dcterms:W3CDTF">2013-02-17T17:15:12Z</dcterms:modified>
  <cp:category>PJ - skloňování</cp:category>
</cp:coreProperties>
</file>