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</a:t>
            </a:r>
            <a:r>
              <a:rPr lang="cs-CZ" baseline="0" dirty="0" smtClean="0"/>
              <a:t> na kameru se otevře video (3 min) – koupání v Mrtvém moři.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slide" Target="slide5.xml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7-Yr1juUm-w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b/DeadSea_from_Jordan_Area_001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769003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VY_32_INOVACE_04_ČJ_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jména_moře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moře.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moře,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 Vložený hypertextový odkaz – nutné připojení              k internetu.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20849650">
            <a:off x="-3943" y="620572"/>
            <a:ext cx="8934945" cy="5880042"/>
          </a:xfrm>
          <a:prstGeom prst="triangle">
            <a:avLst/>
          </a:prstGeom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Alena T\Local Settings\Temporary Internet Files\Content.IE5\VGA6LEDH\MP9002276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4499917"/>
            <a:ext cx="4032448" cy="2634533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945037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moře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r>
              <a:rPr lang="cs-CZ" sz="196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moře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Y7RZOU83\MP900177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8464" y="1979637"/>
            <a:ext cx="2937520" cy="1928971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vzor moře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979637"/>
            <a:ext cx="9299341" cy="524451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Podle vzoru MOŘE se skloňují </a:t>
            </a:r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rodu středního, která končí                                 v 1. i ve 2. p. č. </a:t>
            </a:r>
            <a:r>
              <a:rPr lang="cs-CZ" sz="60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 samohláskou –e nebo -</a:t>
            </a:r>
            <a:r>
              <a:rPr lang="cs-CZ" sz="60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ě</a:t>
            </a:r>
            <a:r>
              <a:rPr lang="cs-CZ" sz="6000" b="1" dirty="0" smtClean="0">
                <a:solidFill>
                  <a:srgbClr val="FFC000"/>
                </a:solidFill>
              </a:rPr>
              <a:t>.</a:t>
            </a:r>
            <a:endParaRPr lang="cs-CZ" sz="60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228109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ohniště. </a:t>
            </a:r>
            <a:endParaRPr lang="cs-CZ" sz="24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moře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96696" y="1763613"/>
            <a:ext cx="140615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640465" y="2483693"/>
            <a:ext cx="1440160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ohniště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617526" y="2843733"/>
            <a:ext cx="146309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ohništi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617526" y="3491805"/>
            <a:ext cx="1463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ohniště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4067869"/>
            <a:ext cx="1368153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ohniště!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4931965"/>
            <a:ext cx="1800201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ohništěm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712720" y="4571925"/>
            <a:ext cx="122193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ohništi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moře,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76016" y="6444133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" name="Skupina 47"/>
          <p:cNvGrpSpPr/>
          <p:nvPr/>
        </p:nvGrpSpPr>
        <p:grpSpPr>
          <a:xfrm>
            <a:off x="5832400" y="1835621"/>
            <a:ext cx="1629461" cy="2380041"/>
            <a:chOff x="647824" y="4499917"/>
            <a:chExt cx="1629461" cy="2380041"/>
          </a:xfrm>
        </p:grpSpPr>
        <p:sp>
          <p:nvSpPr>
            <p:cNvPr id="10" name="TextovéPole 9"/>
            <p:cNvSpPr txBox="1"/>
            <p:nvPr/>
          </p:nvSpPr>
          <p:spPr>
            <a:xfrm>
              <a:off x="791840" y="6444133"/>
              <a:ext cx="107433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letiště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76" name="Picture 4" descr="C:\Documents and Settings\Alena T\Local Settings\Temporary Internet Files\Content.IE5\I0BVL639\MC90019629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47824" y="4499917"/>
              <a:ext cx="1629461" cy="179313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0" name="Skupina 49"/>
          <p:cNvGrpSpPr/>
          <p:nvPr/>
        </p:nvGrpSpPr>
        <p:grpSpPr>
          <a:xfrm>
            <a:off x="791840" y="2051645"/>
            <a:ext cx="1770700" cy="1947993"/>
            <a:chOff x="4032200" y="1763613"/>
            <a:chExt cx="1770700" cy="1947993"/>
          </a:xfrm>
        </p:grpSpPr>
        <p:sp>
          <p:nvSpPr>
            <p:cNvPr id="37" name="TextovéPole 36"/>
            <p:cNvSpPr txBox="1"/>
            <p:nvPr/>
          </p:nvSpPr>
          <p:spPr>
            <a:xfrm>
              <a:off x="4104208" y="3275781"/>
              <a:ext cx="902811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nebe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2" name="Picture 10" descr="C:\Documents and Settings\Alena T\Local Settings\Temporary Internet Files\Content.IE5\HDCMJNQ0\MP900401198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032200" y="1763613"/>
              <a:ext cx="1770700" cy="1416560"/>
            </a:xfrm>
            <a:prstGeom prst="rect">
              <a:avLst/>
            </a:prstGeom>
            <a:ln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3" name="Skupina 52"/>
          <p:cNvGrpSpPr/>
          <p:nvPr/>
        </p:nvGrpSpPr>
        <p:grpSpPr>
          <a:xfrm>
            <a:off x="503808" y="4283893"/>
            <a:ext cx="2107839" cy="1979638"/>
            <a:chOff x="6336456" y="4355901"/>
            <a:chExt cx="2107839" cy="1979638"/>
          </a:xfrm>
        </p:grpSpPr>
        <p:sp>
          <p:nvSpPr>
            <p:cNvPr id="29" name="TextovéPole 28"/>
            <p:cNvSpPr txBox="1"/>
            <p:nvPr/>
          </p:nvSpPr>
          <p:spPr>
            <a:xfrm>
              <a:off x="7488584" y="5868069"/>
              <a:ext cx="955711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vejce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4" name="Picture 12" descr="C:\Documents and Settings\Alena T\Local Settings\Temporary Internet Files\Content.IE5\IBIYOWO6\MC90020840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336456" y="4355901"/>
              <a:ext cx="1147101" cy="197963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9" name="Skupina 48"/>
          <p:cNvGrpSpPr/>
          <p:nvPr/>
        </p:nvGrpSpPr>
        <p:grpSpPr>
          <a:xfrm>
            <a:off x="3240112" y="2339677"/>
            <a:ext cx="1473811" cy="1947993"/>
            <a:chOff x="1799952" y="1547589"/>
            <a:chExt cx="1473811" cy="1947993"/>
          </a:xfrm>
        </p:grpSpPr>
        <p:sp>
          <p:nvSpPr>
            <p:cNvPr id="30" name="TextovéPole 29"/>
            <p:cNvSpPr txBox="1"/>
            <p:nvPr/>
          </p:nvSpPr>
          <p:spPr>
            <a:xfrm>
              <a:off x="1799952" y="3059757"/>
              <a:ext cx="1447832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velbloud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7" name="Picture 15" descr="C:\Documents and Settings\Alena T\Local Settings\Temporary Internet Files\Content.IE5\7NYZ7OHH\MC900014769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871960" y="1547589"/>
              <a:ext cx="1401803" cy="143378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1" name="Skupina 50"/>
          <p:cNvGrpSpPr/>
          <p:nvPr/>
        </p:nvGrpSpPr>
        <p:grpSpPr>
          <a:xfrm>
            <a:off x="6480472" y="4283893"/>
            <a:ext cx="1447832" cy="2020001"/>
            <a:chOff x="6192440" y="1979637"/>
            <a:chExt cx="1447832" cy="2020001"/>
          </a:xfrm>
        </p:grpSpPr>
        <p:sp>
          <p:nvSpPr>
            <p:cNvPr id="33" name="TextovéPole 32"/>
            <p:cNvSpPr txBox="1"/>
            <p:nvPr/>
          </p:nvSpPr>
          <p:spPr>
            <a:xfrm>
              <a:off x="6192440" y="3563813"/>
              <a:ext cx="1447832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holubice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8" name="Picture 16" descr="C:\Documents and Settings\Alena T\Local Settings\Temporary Internet Files\Content.IE5\027WU3ZU\MC900309836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flipH="1">
              <a:off x="6194208" y="1979637"/>
              <a:ext cx="1412320" cy="1447864"/>
            </a:xfrm>
            <a:prstGeom prst="rect">
              <a:avLst/>
            </a:prstGeom>
            <a:ln>
              <a:solidFill>
                <a:schemeClr val="bg1">
                  <a:lumMod val="9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4" name="Skupina 53"/>
          <p:cNvGrpSpPr/>
          <p:nvPr/>
        </p:nvGrpSpPr>
        <p:grpSpPr>
          <a:xfrm>
            <a:off x="3384128" y="4283893"/>
            <a:ext cx="1781461" cy="1738040"/>
            <a:chOff x="2520032" y="4355901"/>
            <a:chExt cx="1781461" cy="1738040"/>
          </a:xfrm>
        </p:grpSpPr>
        <p:sp>
          <p:nvSpPr>
            <p:cNvPr id="35" name="TextovéPole 34"/>
            <p:cNvSpPr txBox="1"/>
            <p:nvPr/>
          </p:nvSpPr>
          <p:spPr>
            <a:xfrm>
              <a:off x="3312120" y="5580037"/>
              <a:ext cx="98937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koště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89" name="Picture 17" descr="C:\Documents and Settings\Alena T\Local Settings\Temporary Internet Files\Content.IE5\Y7RZOU83\MC900331576[1]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520032" y="4355901"/>
              <a:ext cx="1512168" cy="17380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2" name="Skupina 51"/>
          <p:cNvGrpSpPr/>
          <p:nvPr/>
        </p:nvGrpSpPr>
        <p:grpSpPr>
          <a:xfrm>
            <a:off x="7992640" y="2051645"/>
            <a:ext cx="1620957" cy="2524057"/>
            <a:chOff x="7992640" y="2051645"/>
            <a:chExt cx="1620957" cy="2524057"/>
          </a:xfrm>
        </p:grpSpPr>
        <p:sp>
          <p:nvSpPr>
            <p:cNvPr id="12" name="TextovéPole 11"/>
            <p:cNvSpPr txBox="1"/>
            <p:nvPr/>
          </p:nvSpPr>
          <p:spPr>
            <a:xfrm>
              <a:off x="7992640" y="4139877"/>
              <a:ext cx="1620957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zahradník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3092" name="Picture 20" descr="C:\Documents and Settings\Alena T\Local Settings\Temporary Internet Files\Content.IE5\027WU3ZU\MC900197829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8208664" y="2051645"/>
              <a:ext cx="1224136" cy="207509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í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ohniště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ím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ích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Střední rod – moře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282378" y="4571925"/>
            <a:ext cx="179824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ohništích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moř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i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96696" y="1763613"/>
            <a:ext cx="140615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640712" y="2339677"/>
            <a:ext cx="1279517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ohnišť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352680" y="2843733"/>
            <a:ext cx="172794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ohništím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352680" y="3347789"/>
            <a:ext cx="172794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ohniště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4067869"/>
            <a:ext cx="1368152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ohniště!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784480" y="5075981"/>
            <a:ext cx="1296145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ohništi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stejné, jen musíme dát pozor na 2. pád. 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35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moře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3528144" y="2195661"/>
            <a:ext cx="2562788" cy="2376264"/>
            <a:chOff x="4032200" y="1763613"/>
            <a:chExt cx="1770700" cy="1947993"/>
          </a:xfrm>
        </p:grpSpPr>
        <p:sp>
          <p:nvSpPr>
            <p:cNvPr id="15" name="TextovéPole 14"/>
            <p:cNvSpPr txBox="1"/>
            <p:nvPr/>
          </p:nvSpPr>
          <p:spPr>
            <a:xfrm>
              <a:off x="4104208" y="3275781"/>
              <a:ext cx="902811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nebe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16" name="Picture 10" descr="C:\Documents and Settings\Alena T\Local Settings\Temporary Internet Files\Content.IE5\HDCMJNQ0\MP900401198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032200" y="1763613"/>
              <a:ext cx="1770700" cy="1416560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503808" y="3131765"/>
            <a:ext cx="3096344" cy="2771726"/>
            <a:chOff x="6336456" y="4355901"/>
            <a:chExt cx="2107839" cy="1979638"/>
          </a:xfrm>
        </p:grpSpPr>
        <p:sp>
          <p:nvSpPr>
            <p:cNvPr id="19" name="TextovéPole 18"/>
            <p:cNvSpPr txBox="1"/>
            <p:nvPr/>
          </p:nvSpPr>
          <p:spPr>
            <a:xfrm>
              <a:off x="7488584" y="5868069"/>
              <a:ext cx="955711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vejce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0" name="Picture 12" descr="C:\Documents and Settings\Alena T\Local Settings\Temporary Internet Files\Content.IE5\IBIYOWO6\MC90020840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336456" y="4355901"/>
              <a:ext cx="1147101" cy="197963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1" name="Skupina 20"/>
          <p:cNvGrpSpPr/>
          <p:nvPr/>
        </p:nvGrpSpPr>
        <p:grpSpPr>
          <a:xfrm>
            <a:off x="6552480" y="2411685"/>
            <a:ext cx="2664296" cy="3172129"/>
            <a:chOff x="647824" y="4499917"/>
            <a:chExt cx="1629461" cy="2380041"/>
          </a:xfrm>
        </p:grpSpPr>
        <p:sp>
          <p:nvSpPr>
            <p:cNvPr id="22" name="TextovéPole 21"/>
            <p:cNvSpPr txBox="1"/>
            <p:nvPr/>
          </p:nvSpPr>
          <p:spPr>
            <a:xfrm>
              <a:off x="791840" y="6444133"/>
              <a:ext cx="1074333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letiště</a:t>
              </a:r>
              <a:endParaRPr lang="cs-CZ" sz="24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pic>
          <p:nvPicPr>
            <p:cNvPr id="23" name="Picture 4" descr="C:\Documents and Settings\Alena T\Local Settings\Temporary Internet Files\Content.IE5\I0BVL639\MC900196290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7824" y="4499917"/>
              <a:ext cx="1629461" cy="179313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051645"/>
            <a:ext cx="8280920" cy="1924116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Podle vzoru moře se skloňují              podstatná jména rodu středního zakončená v 1. i ve 2. p. č. </a:t>
            </a:r>
            <a:r>
              <a:rPr lang="cs-CZ" sz="3200" b="1" dirty="0" err="1" smtClean="0">
                <a:solidFill>
                  <a:srgbClr val="FFC000"/>
                </a:solidFill>
              </a:rPr>
              <a:t>j</a:t>
            </a:r>
            <a:r>
              <a:rPr lang="cs-CZ" sz="3200" b="1" dirty="0" smtClean="0">
                <a:solidFill>
                  <a:srgbClr val="FFC000"/>
                </a:solidFill>
              </a:rPr>
              <a:t>. samohláskami 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–e </a:t>
            </a:r>
            <a:r>
              <a:rPr lang="cs-CZ" sz="3200" b="1" dirty="0" smtClean="0">
                <a:solidFill>
                  <a:srgbClr val="FFC000"/>
                </a:solidFill>
              </a:rPr>
              <a:t>nebo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 -</a:t>
            </a:r>
            <a:r>
              <a:rPr lang="cs-CZ" sz="3200" b="1" dirty="0" err="1" smtClean="0">
                <a:solidFill>
                  <a:schemeClr val="bg1">
                    <a:lumMod val="85000"/>
                  </a:schemeClr>
                </a:solidFill>
              </a:rPr>
              <a:t>ě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6056" y="5868069"/>
            <a:ext cx="6984776" cy="129458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Při určování vzoru nejdříve vždy určíme rod a potom se podíváme na zakončení v 1. a 2. pádě </a:t>
            </a:r>
            <a:r>
              <a:rPr lang="cs-CZ" sz="2800" b="1" dirty="0" err="1" smtClean="0">
                <a:solidFill>
                  <a:srgbClr val="663300"/>
                </a:solidFill>
                <a:latin typeface="Arial Black" pitchFamily="34" charset="0"/>
              </a:rPr>
              <a:t>j</a:t>
            </a:r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. č.</a:t>
            </a:r>
            <a:endParaRPr lang="cs-CZ" sz="28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1840" y="4211885"/>
            <a:ext cx="8280920" cy="100822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Vzor město je vzor měkký.</a:t>
            </a:r>
          </a:p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</a:rPr>
              <a:t>Všechna i/í v koncovkách jsou měkká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9" name="Picture 2" descr="C:\Documents and Settings\Alena T\Local Settings\Temporary Internet Files\Content.IE5\VGA6LEDH\MP900227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2480" y="395461"/>
            <a:ext cx="3196273" cy="2088232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9" name="Picture 3" descr="C:\Documents and Settings\Alena T\Local Settings\Temporary Internet Files\Content.IE5\I0BVL639\MP9004032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5580037"/>
            <a:ext cx="2053030" cy="1368152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7829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Ke 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Kdo,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hřiště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hřišti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hřiště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hřišti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nebe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nebi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nebe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nebi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skladiště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skladišti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skladiště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skladišti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pole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poli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pole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poli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srdce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srdci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srdce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srdci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782929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bojiště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bojišti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bojiště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bojišti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488584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30011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339677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12320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131765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3923853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36056" y="4715941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508029"/>
            <a:ext cx="2376264" cy="7200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8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 descr="Měsíc - 4.10. - 15 03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92240" y="5147989"/>
            <a:ext cx="2115424" cy="1587644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5" name="Picture 5" descr="File:DeadSea from Jordan Area 0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00485" y="2627709"/>
            <a:ext cx="2976331" cy="223224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Víte, kde je…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Moře je velká plocha pokrytá slanou vodou a spojená                       s oceánem.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808" y="4643933"/>
            <a:ext cx="3168352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 největší moře?...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800" y="5147989"/>
            <a:ext cx="2664296" cy="1122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Filipínské moře - je                   u Filipín v Tichém oceánu, jeho rozloha je přes 7,6 miliónů km².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00552" y="6372125"/>
            <a:ext cx="2448272" cy="607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C000"/>
                </a:solidFill>
              </a:rPr>
              <a:t>Ne, u nás moře nemáme.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0192" y="2699717"/>
            <a:ext cx="2520280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 Mrtvé moře?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88184" y="3203773"/>
            <a:ext cx="2880320" cy="1895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Mrtvé moře leží                    mezi Izraelem                              a Jordánskem.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Ve skutečnosti jde                              o velice slané jezero (nemá spojení                              s oceánem).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4088" y="5580037"/>
            <a:ext cx="1944216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- mimozemské</a:t>
            </a:r>
          </a:p>
          <a:p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  </a:t>
            </a:r>
            <a:r>
              <a:rPr lang="cs-CZ" sz="2000" b="1" dirty="0" smtClean="0">
                <a:solidFill>
                  <a:srgbClr val="FFC000"/>
                </a:solidFill>
              </a:rPr>
              <a:t>moře?...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52080" y="6300117"/>
            <a:ext cx="4824536" cy="1122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Mimozemská moře najdeme na Měsíci,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říká se jim také měsíční moře. Původně je lidé považovali za skutečná moře, ale jde jen o místa po dopadech meteoritů.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84528" y="5436021"/>
            <a:ext cx="259228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Máme v naší republice moře?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160240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moře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122" name="Picture 2" descr="C:\Documents and Settings\Alena T\Local Settings\Temporary Internet Files\Content.IE5\7NYZ7OHH\MP90022765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3808" y="2627709"/>
            <a:ext cx="2980928" cy="194754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3" name="Picture 3" descr="C:\Documents and Settings\Alena T\Local Settings\Temporary Internet Files\Content.IE5\LV7IRU1Y\MC900216726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048424" y="4067869"/>
            <a:ext cx="964666" cy="9680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/>
      <p:bldP spid="8" grpId="0" animBg="1"/>
      <p:bldP spid="10" grpId="0"/>
      <p:bldP spid="11" grpId="0" animBg="1"/>
      <p:bldP spid="12" grpId="0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1259557"/>
            <a:ext cx="9072563" cy="604867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8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obrázky: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Mrtvé moře: </a:t>
            </a:r>
            <a:b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 YOSEMITE. </a:t>
            </a:r>
            <a:r>
              <a:rPr lang="cs-CZ" sz="1800" i="1" dirty="0" err="1" smtClean="0">
                <a:solidFill>
                  <a:schemeClr val="bg1">
                    <a:lumMod val="75000"/>
                  </a:schemeClr>
                </a:solidFill>
              </a:rPr>
              <a:t>Wikipedia.cz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 [online]. [cit. 17.2.2013]. Dostupný na WWW: 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  <a:hlinkClick r:id="rId3"/>
              </a:rPr>
              <a:t>http://upload.wikimedia.org/wikipedia/commons/4/4b/DeadSea_from_Jordan_Area_001.JPG?uselang=cs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Měsíc – foto Alena </a:t>
            </a:r>
            <a:r>
              <a:rPr lang="cs-CZ" sz="1800" dirty="0" err="1" smtClean="0">
                <a:solidFill>
                  <a:schemeClr val="bg1">
                    <a:lumMod val="75000"/>
                  </a:schemeClr>
                </a:solidFill>
              </a:rPr>
              <a:t>Tučímová</a:t>
            </a:r>
            <a:r>
              <a:rPr lang="cs-CZ" sz="1800" dirty="0" smtClean="0">
                <a:solidFill>
                  <a:schemeClr val="bg1">
                    <a:lumMod val="75000"/>
                  </a:schemeClr>
                </a:solidFill>
              </a:rPr>
              <a:t> – se souhlasem autorky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1629</TotalTime>
  <Words>856</Words>
  <Application>Microsoft Office PowerPoint</Application>
  <PresentationFormat>Vlastní</PresentationFormat>
  <Paragraphs>178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moře, a vyskloňujte je společně              v jednotném čísle.</vt:lpstr>
      <vt:lpstr>Množné číslo</vt:lpstr>
      <vt:lpstr>Vyskloňujte společně podstatná jména  podle vzoru moře v množném čísle.</vt:lpstr>
      <vt:lpstr>SHRNUTÍ:</vt:lpstr>
      <vt:lpstr>Snímek 10</vt:lpstr>
      <vt:lpstr>Víte, kde je…</vt:lpstr>
      <vt:lpstr>Zdroje:  učebnice: ČECHURA, Rudolf. Český jazyk 4. Praha: Alter, 1996, ISBN 80-85775-47-6.   obrázky: www.office.microsoft.com  Mrtvé moře:   YOSEMITE. Wikipedia.cz [online]. [cit. 17.2.2013]. Dostupný na WWW: http://upload.wikimedia.org/wikipedia/commons/4/4b/DeadSea_from_Jordan_Area_001.JPG?uselang=cs Měsíc – foto Alena Tučímová – se souhlasem autorky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moře</dc:title>
  <dc:subject>Český jazyk 4</dc:subject>
  <dc:creator>Mgr. Jana Kneřová</dc:creator>
  <cp:lastModifiedBy>Alena T.</cp:lastModifiedBy>
  <cp:revision>198</cp:revision>
  <cp:lastPrinted>1601-01-01T00:00:00Z</cp:lastPrinted>
  <dcterms:created xsi:type="dcterms:W3CDTF">2011-08-21T18:05:50Z</dcterms:created>
  <dcterms:modified xsi:type="dcterms:W3CDTF">2013-02-18T08:05:51Z</dcterms:modified>
  <cp:category>PJ - skloňování</cp:category>
</cp:coreProperties>
</file>